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sldIdLst>
    <p:sldId id="256" r:id="rId2"/>
    <p:sldId id="267" r:id="rId3"/>
    <p:sldId id="268" r:id="rId4"/>
    <p:sldId id="269" r:id="rId5"/>
    <p:sldId id="263" r:id="rId6"/>
    <p:sldId id="277" r:id="rId7"/>
    <p:sldId id="274" r:id="rId8"/>
    <p:sldId id="279" r:id="rId9"/>
    <p:sldId id="280" r:id="rId10"/>
    <p:sldId id="281" r:id="rId11"/>
    <p:sldId id="284" r:id="rId12"/>
    <p:sldId id="282" r:id="rId13"/>
    <p:sldId id="283" r:id="rId14"/>
    <p:sldId id="270" r:id="rId15"/>
    <p:sldId id="275" r:id="rId16"/>
    <p:sldId id="287" r:id="rId17"/>
    <p:sldId id="288" r:id="rId18"/>
    <p:sldId id="289" r:id="rId19"/>
    <p:sldId id="290" r:id="rId20"/>
    <p:sldId id="308" r:id="rId21"/>
    <p:sldId id="309" r:id="rId22"/>
    <p:sldId id="271" r:id="rId23"/>
    <p:sldId id="266" r:id="rId24"/>
    <p:sldId id="293" r:id="rId25"/>
    <p:sldId id="292" r:id="rId26"/>
    <p:sldId id="294" r:id="rId27"/>
    <p:sldId id="295" r:id="rId28"/>
    <p:sldId id="312" r:id="rId29"/>
    <p:sldId id="313" r:id="rId30"/>
    <p:sldId id="314" r:id="rId31"/>
    <p:sldId id="315" r:id="rId32"/>
    <p:sldId id="316" r:id="rId33"/>
    <p:sldId id="317" r:id="rId34"/>
    <p:sldId id="318" r:id="rId35"/>
    <p:sldId id="327" r:id="rId36"/>
    <p:sldId id="319" r:id="rId37"/>
    <p:sldId id="320" r:id="rId38"/>
    <p:sldId id="321" r:id="rId39"/>
    <p:sldId id="332" r:id="rId40"/>
    <p:sldId id="323" r:id="rId41"/>
    <p:sldId id="324" r:id="rId42"/>
    <p:sldId id="325" r:id="rId43"/>
    <p:sldId id="326" r:id="rId44"/>
    <p:sldId id="328" r:id="rId45"/>
    <p:sldId id="329" r:id="rId46"/>
    <p:sldId id="331"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82"/>
    <p:restoredTop sz="70015"/>
  </p:normalViewPr>
  <p:slideViewPr>
    <p:cSldViewPr snapToGrid="0" snapToObjects="1">
      <p:cViewPr varScale="1">
        <p:scale>
          <a:sx n="81" d="100"/>
          <a:sy n="81" d="100"/>
        </p:scale>
        <p:origin x="21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194413-AF76-2B4E-AF6F-AF71E208C7DA}"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GB"/>
        </a:p>
      </dgm:t>
    </dgm:pt>
    <dgm:pt modelId="{86316DD5-C415-9341-996A-A675909211F2}">
      <dgm:prSet phldrT="[Text]"/>
      <dgm:spPr>
        <a:solidFill>
          <a:schemeClr val="bg1"/>
        </a:solidFill>
        <a:ln w="38100">
          <a:solidFill>
            <a:srgbClr val="FF0000"/>
          </a:solidFill>
        </a:ln>
      </dgm:spPr>
      <dgm:t>
        <a:bodyPr/>
        <a:lstStyle/>
        <a:p>
          <a:r>
            <a:rPr lang="en-GB" b="1" dirty="0">
              <a:solidFill>
                <a:srgbClr val="FF0000"/>
              </a:solidFill>
            </a:rPr>
            <a:t>Longest and best </a:t>
          </a:r>
        </a:p>
        <a:p>
          <a:r>
            <a:rPr lang="en-GB" b="1" dirty="0">
              <a:solidFill>
                <a:srgbClr val="FF0000"/>
              </a:solidFill>
            </a:rPr>
            <a:t>possible life</a:t>
          </a:r>
        </a:p>
      </dgm:t>
    </dgm:pt>
    <dgm:pt modelId="{1263F7B2-54FA-1044-B524-E66432A68478}" type="parTrans" cxnId="{04155FA7-5271-AC42-AF63-35E18CFF1BE1}">
      <dgm:prSet/>
      <dgm:spPr/>
      <dgm:t>
        <a:bodyPr/>
        <a:lstStyle/>
        <a:p>
          <a:endParaRPr lang="en-GB"/>
        </a:p>
      </dgm:t>
    </dgm:pt>
    <dgm:pt modelId="{A80D3341-D916-CF4E-A13E-6EE0DDF0F506}" type="sibTrans" cxnId="{04155FA7-5271-AC42-AF63-35E18CFF1BE1}">
      <dgm:prSet/>
      <dgm:spPr/>
      <dgm:t>
        <a:bodyPr/>
        <a:lstStyle/>
        <a:p>
          <a:endParaRPr lang="en-GB"/>
        </a:p>
      </dgm:t>
    </dgm:pt>
    <dgm:pt modelId="{4E5BCFE5-0B62-FD48-BE20-81DD37D80F46}">
      <dgm:prSet phldrT="[Text]"/>
      <dgm:spPr/>
      <dgm:t>
        <a:bodyPr/>
        <a:lstStyle/>
        <a:p>
          <a:r>
            <a:rPr lang="en-GB" dirty="0"/>
            <a:t>TIPSS</a:t>
          </a:r>
        </a:p>
      </dgm:t>
    </dgm:pt>
    <dgm:pt modelId="{607E5E81-AFE8-8141-83E2-3C1B86E3A627}" type="parTrans" cxnId="{B2316500-8BB2-704C-B457-0BD5E045ABDC}">
      <dgm:prSet/>
      <dgm:spPr/>
      <dgm:t>
        <a:bodyPr/>
        <a:lstStyle/>
        <a:p>
          <a:endParaRPr lang="en-GB"/>
        </a:p>
      </dgm:t>
    </dgm:pt>
    <dgm:pt modelId="{0995ECFA-D574-4145-B72E-4DAB790C559B}" type="sibTrans" cxnId="{B2316500-8BB2-704C-B457-0BD5E045ABDC}">
      <dgm:prSet/>
      <dgm:spPr/>
      <dgm:t>
        <a:bodyPr/>
        <a:lstStyle/>
        <a:p>
          <a:endParaRPr lang="en-GB"/>
        </a:p>
      </dgm:t>
    </dgm:pt>
    <dgm:pt modelId="{44D05FCE-9F70-4D42-8342-075D5AE2E84B}">
      <dgm:prSet phldrT="[Text]"/>
      <dgm:spPr/>
      <dgm:t>
        <a:bodyPr/>
        <a:lstStyle/>
        <a:p>
          <a:r>
            <a:rPr lang="en-GB" dirty="0"/>
            <a:t>Medical</a:t>
          </a:r>
        </a:p>
      </dgm:t>
    </dgm:pt>
    <dgm:pt modelId="{B6A332B3-31B5-E248-80BA-B03FD388424D}" type="parTrans" cxnId="{D3073800-DA5A-4E4D-A483-3DEB0B4FF8EE}">
      <dgm:prSet/>
      <dgm:spPr/>
      <dgm:t>
        <a:bodyPr/>
        <a:lstStyle/>
        <a:p>
          <a:endParaRPr lang="en-GB"/>
        </a:p>
      </dgm:t>
    </dgm:pt>
    <dgm:pt modelId="{2FE2BFB4-E7CA-B746-AC6F-4FAADAE1792D}" type="sibTrans" cxnId="{D3073800-DA5A-4E4D-A483-3DEB0B4FF8EE}">
      <dgm:prSet/>
      <dgm:spPr/>
      <dgm:t>
        <a:bodyPr/>
        <a:lstStyle/>
        <a:p>
          <a:endParaRPr lang="en-GB"/>
        </a:p>
      </dgm:t>
    </dgm:pt>
    <dgm:pt modelId="{707C4780-487C-4A44-A816-1D0775C55CD6}">
      <dgm:prSet phldrT="[Text]"/>
      <dgm:spPr/>
      <dgm:t>
        <a:bodyPr/>
        <a:lstStyle/>
        <a:p>
          <a:r>
            <a:rPr lang="en-GB" dirty="0"/>
            <a:t>Transplant</a:t>
          </a:r>
        </a:p>
      </dgm:t>
    </dgm:pt>
    <dgm:pt modelId="{9E414CD8-583B-7D46-83CB-3684F4FD8787}" type="parTrans" cxnId="{17E2458D-807D-0A46-B2CD-094CF9ABD713}">
      <dgm:prSet/>
      <dgm:spPr/>
      <dgm:t>
        <a:bodyPr/>
        <a:lstStyle/>
        <a:p>
          <a:endParaRPr lang="en-GB"/>
        </a:p>
      </dgm:t>
    </dgm:pt>
    <dgm:pt modelId="{A0765831-98BF-4348-8D68-CDA5E6165446}" type="sibTrans" cxnId="{17E2458D-807D-0A46-B2CD-094CF9ABD713}">
      <dgm:prSet/>
      <dgm:spPr/>
      <dgm:t>
        <a:bodyPr/>
        <a:lstStyle/>
        <a:p>
          <a:endParaRPr lang="en-GB"/>
        </a:p>
      </dgm:t>
    </dgm:pt>
    <dgm:pt modelId="{7FDC5880-609A-7144-86F1-57C2EB03C6C2}" type="pres">
      <dgm:prSet presAssocID="{CA194413-AF76-2B4E-AF6F-AF71E208C7DA}" presName="hierChild1" presStyleCnt="0">
        <dgm:presLayoutVars>
          <dgm:orgChart val="1"/>
          <dgm:chPref val="1"/>
          <dgm:dir/>
          <dgm:animOne val="branch"/>
          <dgm:animLvl val="lvl"/>
          <dgm:resizeHandles/>
        </dgm:presLayoutVars>
      </dgm:prSet>
      <dgm:spPr/>
    </dgm:pt>
    <dgm:pt modelId="{7787FB7A-DC8C-864E-964F-BECC265F896C}" type="pres">
      <dgm:prSet presAssocID="{86316DD5-C415-9341-996A-A675909211F2}" presName="hierRoot1" presStyleCnt="0">
        <dgm:presLayoutVars>
          <dgm:hierBranch val="init"/>
        </dgm:presLayoutVars>
      </dgm:prSet>
      <dgm:spPr/>
    </dgm:pt>
    <dgm:pt modelId="{2E34542C-B784-7F47-8F64-5FC499A1F2AE}" type="pres">
      <dgm:prSet presAssocID="{86316DD5-C415-9341-996A-A675909211F2}" presName="rootComposite1" presStyleCnt="0"/>
      <dgm:spPr/>
    </dgm:pt>
    <dgm:pt modelId="{77698B4C-9EC6-E24D-B3E4-9C16E632D4BC}" type="pres">
      <dgm:prSet presAssocID="{86316DD5-C415-9341-996A-A675909211F2}" presName="rootText1" presStyleLbl="node0" presStyleIdx="0" presStyleCnt="1" custScaleX="199493" custScaleY="194211" custLinFactY="100000" custLinFactNeighborY="176273">
        <dgm:presLayoutVars>
          <dgm:chPref val="3"/>
        </dgm:presLayoutVars>
      </dgm:prSet>
      <dgm:spPr/>
    </dgm:pt>
    <dgm:pt modelId="{1C7289CB-543C-9B49-827E-172CC82CBD60}" type="pres">
      <dgm:prSet presAssocID="{86316DD5-C415-9341-996A-A675909211F2}" presName="rootConnector1" presStyleLbl="node1" presStyleIdx="0" presStyleCnt="0"/>
      <dgm:spPr/>
    </dgm:pt>
    <dgm:pt modelId="{5410DD50-ABFD-7C4B-B193-053B66898DF6}" type="pres">
      <dgm:prSet presAssocID="{86316DD5-C415-9341-996A-A675909211F2}" presName="hierChild2" presStyleCnt="0"/>
      <dgm:spPr/>
    </dgm:pt>
    <dgm:pt modelId="{6BBF9180-A0F8-3643-BF67-1A59EBCD92E3}" type="pres">
      <dgm:prSet presAssocID="{B6A332B3-31B5-E248-80BA-B03FD388424D}" presName="Name37" presStyleLbl="parChTrans1D2" presStyleIdx="0" presStyleCnt="3"/>
      <dgm:spPr/>
    </dgm:pt>
    <dgm:pt modelId="{66A06F5E-6A02-BA48-A9A4-5C2D740E23BF}" type="pres">
      <dgm:prSet presAssocID="{44D05FCE-9F70-4D42-8342-075D5AE2E84B}" presName="hierRoot2" presStyleCnt="0">
        <dgm:presLayoutVars>
          <dgm:hierBranch val="init"/>
        </dgm:presLayoutVars>
      </dgm:prSet>
      <dgm:spPr/>
    </dgm:pt>
    <dgm:pt modelId="{D7724E4E-3E54-864D-9D52-0177163210FA}" type="pres">
      <dgm:prSet presAssocID="{44D05FCE-9F70-4D42-8342-075D5AE2E84B}" presName="rootComposite" presStyleCnt="0"/>
      <dgm:spPr/>
    </dgm:pt>
    <dgm:pt modelId="{276FC481-B2B7-6947-9C5E-58B5F66CA2B6}" type="pres">
      <dgm:prSet presAssocID="{44D05FCE-9F70-4D42-8342-075D5AE2E84B}" presName="rootText" presStyleLbl="node2" presStyleIdx="0" presStyleCnt="3" custScaleX="117848" custScaleY="165616" custLinFactY="-86447" custLinFactNeighborX="886" custLinFactNeighborY="-100000">
        <dgm:presLayoutVars>
          <dgm:chPref val="3"/>
        </dgm:presLayoutVars>
      </dgm:prSet>
      <dgm:spPr/>
    </dgm:pt>
    <dgm:pt modelId="{7A2FD44E-9E15-1A4A-BF68-F6E3AADF1C5C}" type="pres">
      <dgm:prSet presAssocID="{44D05FCE-9F70-4D42-8342-075D5AE2E84B}" presName="rootConnector" presStyleLbl="node2" presStyleIdx="0" presStyleCnt="3"/>
      <dgm:spPr/>
    </dgm:pt>
    <dgm:pt modelId="{1F24ECD5-C32E-3749-BB9E-E2D667C20BF1}" type="pres">
      <dgm:prSet presAssocID="{44D05FCE-9F70-4D42-8342-075D5AE2E84B}" presName="hierChild4" presStyleCnt="0"/>
      <dgm:spPr/>
    </dgm:pt>
    <dgm:pt modelId="{31890F49-8888-AE46-9A74-9E0A7B2C87A8}" type="pres">
      <dgm:prSet presAssocID="{44D05FCE-9F70-4D42-8342-075D5AE2E84B}" presName="hierChild5" presStyleCnt="0"/>
      <dgm:spPr/>
    </dgm:pt>
    <dgm:pt modelId="{C7822A99-F3AE-9C42-B7CF-7F53B24DC6E0}" type="pres">
      <dgm:prSet presAssocID="{607E5E81-AFE8-8141-83E2-3C1B86E3A627}" presName="Name37" presStyleLbl="parChTrans1D2" presStyleIdx="1" presStyleCnt="3"/>
      <dgm:spPr/>
    </dgm:pt>
    <dgm:pt modelId="{F989F8EF-1C43-9D4E-A6D3-CA869F0E10C2}" type="pres">
      <dgm:prSet presAssocID="{4E5BCFE5-0B62-FD48-BE20-81DD37D80F46}" presName="hierRoot2" presStyleCnt="0">
        <dgm:presLayoutVars>
          <dgm:hierBranch val="init"/>
        </dgm:presLayoutVars>
      </dgm:prSet>
      <dgm:spPr/>
    </dgm:pt>
    <dgm:pt modelId="{87B7421F-0548-DD42-A645-1CD64A1A9046}" type="pres">
      <dgm:prSet presAssocID="{4E5BCFE5-0B62-FD48-BE20-81DD37D80F46}" presName="rootComposite" presStyleCnt="0"/>
      <dgm:spPr/>
    </dgm:pt>
    <dgm:pt modelId="{CEEDF969-3A13-8743-B025-16D2128F03A4}" type="pres">
      <dgm:prSet presAssocID="{4E5BCFE5-0B62-FD48-BE20-81DD37D80F46}" presName="rootText" presStyleLbl="node2" presStyleIdx="1" presStyleCnt="3" custScaleX="117943" custScaleY="165597" custLinFactY="-100000" custLinFactNeighborX="-29" custLinFactNeighborY="-129891">
        <dgm:presLayoutVars>
          <dgm:chPref val="3"/>
        </dgm:presLayoutVars>
      </dgm:prSet>
      <dgm:spPr/>
    </dgm:pt>
    <dgm:pt modelId="{7D4CE5FB-696A-C046-8B7F-1B37390B691C}" type="pres">
      <dgm:prSet presAssocID="{4E5BCFE5-0B62-FD48-BE20-81DD37D80F46}" presName="rootConnector" presStyleLbl="node2" presStyleIdx="1" presStyleCnt="3"/>
      <dgm:spPr/>
    </dgm:pt>
    <dgm:pt modelId="{B091A3A3-4A75-7E42-A292-A564915C9A13}" type="pres">
      <dgm:prSet presAssocID="{4E5BCFE5-0B62-FD48-BE20-81DD37D80F46}" presName="hierChild4" presStyleCnt="0"/>
      <dgm:spPr/>
    </dgm:pt>
    <dgm:pt modelId="{FACB4BC5-5BF9-AB48-AD15-3000B21315EA}" type="pres">
      <dgm:prSet presAssocID="{4E5BCFE5-0B62-FD48-BE20-81DD37D80F46}" presName="hierChild5" presStyleCnt="0"/>
      <dgm:spPr/>
    </dgm:pt>
    <dgm:pt modelId="{44202F80-A68A-7640-9DA1-82F2E8143E2F}" type="pres">
      <dgm:prSet presAssocID="{9E414CD8-583B-7D46-83CB-3684F4FD8787}" presName="Name37" presStyleLbl="parChTrans1D2" presStyleIdx="2" presStyleCnt="3"/>
      <dgm:spPr/>
    </dgm:pt>
    <dgm:pt modelId="{9460EFCA-D147-3447-8CA5-8637CB10243E}" type="pres">
      <dgm:prSet presAssocID="{707C4780-487C-4A44-A816-1D0775C55CD6}" presName="hierRoot2" presStyleCnt="0">
        <dgm:presLayoutVars>
          <dgm:hierBranch val="init"/>
        </dgm:presLayoutVars>
      </dgm:prSet>
      <dgm:spPr/>
    </dgm:pt>
    <dgm:pt modelId="{CC82C652-A890-EB47-BF52-B17FD8957785}" type="pres">
      <dgm:prSet presAssocID="{707C4780-487C-4A44-A816-1D0775C55CD6}" presName="rootComposite" presStyleCnt="0"/>
      <dgm:spPr/>
    </dgm:pt>
    <dgm:pt modelId="{B9CC78FE-CB90-EA43-8867-108C4301CDED}" type="pres">
      <dgm:prSet presAssocID="{707C4780-487C-4A44-A816-1D0775C55CD6}" presName="rootText" presStyleLbl="node2" presStyleIdx="2" presStyleCnt="3" custScaleX="117790" custScaleY="165612" custLinFactY="-86443" custLinFactNeighborX="2732" custLinFactNeighborY="-100000">
        <dgm:presLayoutVars>
          <dgm:chPref val="3"/>
        </dgm:presLayoutVars>
      </dgm:prSet>
      <dgm:spPr/>
    </dgm:pt>
    <dgm:pt modelId="{EE390E71-4533-4E48-AD94-45FE65D7C905}" type="pres">
      <dgm:prSet presAssocID="{707C4780-487C-4A44-A816-1D0775C55CD6}" presName="rootConnector" presStyleLbl="node2" presStyleIdx="2" presStyleCnt="3"/>
      <dgm:spPr/>
    </dgm:pt>
    <dgm:pt modelId="{AD019003-7866-0145-8F53-299CE5DA56B9}" type="pres">
      <dgm:prSet presAssocID="{707C4780-487C-4A44-A816-1D0775C55CD6}" presName="hierChild4" presStyleCnt="0"/>
      <dgm:spPr/>
    </dgm:pt>
    <dgm:pt modelId="{5BC5730D-598B-7F48-9F14-A60F17C0A30F}" type="pres">
      <dgm:prSet presAssocID="{707C4780-487C-4A44-A816-1D0775C55CD6}" presName="hierChild5" presStyleCnt="0"/>
      <dgm:spPr/>
    </dgm:pt>
    <dgm:pt modelId="{8A671CD6-D7D8-DE42-B96D-988E40D7BBB5}" type="pres">
      <dgm:prSet presAssocID="{86316DD5-C415-9341-996A-A675909211F2}" presName="hierChild3" presStyleCnt="0"/>
      <dgm:spPr/>
    </dgm:pt>
  </dgm:ptLst>
  <dgm:cxnLst>
    <dgm:cxn modelId="{D3073800-DA5A-4E4D-A483-3DEB0B4FF8EE}" srcId="{86316DD5-C415-9341-996A-A675909211F2}" destId="{44D05FCE-9F70-4D42-8342-075D5AE2E84B}" srcOrd="0" destOrd="0" parTransId="{B6A332B3-31B5-E248-80BA-B03FD388424D}" sibTransId="{2FE2BFB4-E7CA-B746-AC6F-4FAADAE1792D}"/>
    <dgm:cxn modelId="{B2316500-8BB2-704C-B457-0BD5E045ABDC}" srcId="{86316DD5-C415-9341-996A-A675909211F2}" destId="{4E5BCFE5-0B62-FD48-BE20-81DD37D80F46}" srcOrd="1" destOrd="0" parTransId="{607E5E81-AFE8-8141-83E2-3C1B86E3A627}" sibTransId="{0995ECFA-D574-4145-B72E-4DAB790C559B}"/>
    <dgm:cxn modelId="{36006A22-1F8F-5947-B961-B0F913303149}" type="presOf" srcId="{B6A332B3-31B5-E248-80BA-B03FD388424D}" destId="{6BBF9180-A0F8-3643-BF67-1A59EBCD92E3}" srcOrd="0" destOrd="0" presId="urn:microsoft.com/office/officeart/2005/8/layout/orgChart1"/>
    <dgm:cxn modelId="{9FEF295F-53C7-7E46-95D9-D5EB2D5A7B70}" type="presOf" srcId="{44D05FCE-9F70-4D42-8342-075D5AE2E84B}" destId="{7A2FD44E-9E15-1A4A-BF68-F6E3AADF1C5C}" srcOrd="1" destOrd="0" presId="urn:microsoft.com/office/officeart/2005/8/layout/orgChart1"/>
    <dgm:cxn modelId="{0947F85F-17FB-3842-97A2-2977ECC2C9BC}" type="presOf" srcId="{86316DD5-C415-9341-996A-A675909211F2}" destId="{77698B4C-9EC6-E24D-B3E4-9C16E632D4BC}" srcOrd="0" destOrd="0" presId="urn:microsoft.com/office/officeart/2005/8/layout/orgChart1"/>
    <dgm:cxn modelId="{90D68C61-09F5-674C-A26E-29E64D62B2AF}" type="presOf" srcId="{707C4780-487C-4A44-A816-1D0775C55CD6}" destId="{B9CC78FE-CB90-EA43-8867-108C4301CDED}" srcOrd="0" destOrd="0" presId="urn:microsoft.com/office/officeart/2005/8/layout/orgChart1"/>
    <dgm:cxn modelId="{0A441C6A-C35A-104A-9838-48F8AC73B12A}" type="presOf" srcId="{707C4780-487C-4A44-A816-1D0775C55CD6}" destId="{EE390E71-4533-4E48-AD94-45FE65D7C905}" srcOrd="1" destOrd="0" presId="urn:microsoft.com/office/officeart/2005/8/layout/orgChart1"/>
    <dgm:cxn modelId="{ADEA7787-A431-A44F-8F8A-836C501D3026}" type="presOf" srcId="{607E5E81-AFE8-8141-83E2-3C1B86E3A627}" destId="{C7822A99-F3AE-9C42-B7CF-7F53B24DC6E0}" srcOrd="0" destOrd="0" presId="urn:microsoft.com/office/officeart/2005/8/layout/orgChart1"/>
    <dgm:cxn modelId="{17E2458D-807D-0A46-B2CD-094CF9ABD713}" srcId="{86316DD5-C415-9341-996A-A675909211F2}" destId="{707C4780-487C-4A44-A816-1D0775C55CD6}" srcOrd="2" destOrd="0" parTransId="{9E414CD8-583B-7D46-83CB-3684F4FD8787}" sibTransId="{A0765831-98BF-4348-8D68-CDA5E6165446}"/>
    <dgm:cxn modelId="{40B36B8F-DCA1-E941-A09D-3989B65E6939}" type="presOf" srcId="{4E5BCFE5-0B62-FD48-BE20-81DD37D80F46}" destId="{7D4CE5FB-696A-C046-8B7F-1B37390B691C}" srcOrd="1" destOrd="0" presId="urn:microsoft.com/office/officeart/2005/8/layout/orgChart1"/>
    <dgm:cxn modelId="{04155FA7-5271-AC42-AF63-35E18CFF1BE1}" srcId="{CA194413-AF76-2B4E-AF6F-AF71E208C7DA}" destId="{86316DD5-C415-9341-996A-A675909211F2}" srcOrd="0" destOrd="0" parTransId="{1263F7B2-54FA-1044-B524-E66432A68478}" sibTransId="{A80D3341-D916-CF4E-A13E-6EE0DDF0F506}"/>
    <dgm:cxn modelId="{DE3D3CB0-6747-7C4C-8646-7C1AC9385FAC}" type="presOf" srcId="{86316DD5-C415-9341-996A-A675909211F2}" destId="{1C7289CB-543C-9B49-827E-172CC82CBD60}" srcOrd="1" destOrd="0" presId="urn:microsoft.com/office/officeart/2005/8/layout/orgChart1"/>
    <dgm:cxn modelId="{D91EC8C4-D9C3-9049-90AB-C508BCDBD051}" type="presOf" srcId="{9E414CD8-583B-7D46-83CB-3684F4FD8787}" destId="{44202F80-A68A-7640-9DA1-82F2E8143E2F}" srcOrd="0" destOrd="0" presId="urn:microsoft.com/office/officeart/2005/8/layout/orgChart1"/>
    <dgm:cxn modelId="{4C215CE3-0473-C540-BA09-F81209294902}" type="presOf" srcId="{CA194413-AF76-2B4E-AF6F-AF71E208C7DA}" destId="{7FDC5880-609A-7144-86F1-57C2EB03C6C2}" srcOrd="0" destOrd="0" presId="urn:microsoft.com/office/officeart/2005/8/layout/orgChart1"/>
    <dgm:cxn modelId="{9BF05FEA-8D7B-8A4B-B6AA-0A8C104BDFFE}" type="presOf" srcId="{4E5BCFE5-0B62-FD48-BE20-81DD37D80F46}" destId="{CEEDF969-3A13-8743-B025-16D2128F03A4}" srcOrd="0" destOrd="0" presId="urn:microsoft.com/office/officeart/2005/8/layout/orgChart1"/>
    <dgm:cxn modelId="{A2E9ABEE-DC5F-7C4B-B96F-6190D72477C5}" type="presOf" srcId="{44D05FCE-9F70-4D42-8342-075D5AE2E84B}" destId="{276FC481-B2B7-6947-9C5E-58B5F66CA2B6}" srcOrd="0" destOrd="0" presId="urn:microsoft.com/office/officeart/2005/8/layout/orgChart1"/>
    <dgm:cxn modelId="{31D2B3AA-EA3C-BC43-B194-62CC368BF51A}" type="presParOf" srcId="{7FDC5880-609A-7144-86F1-57C2EB03C6C2}" destId="{7787FB7A-DC8C-864E-964F-BECC265F896C}" srcOrd="0" destOrd="0" presId="urn:microsoft.com/office/officeart/2005/8/layout/orgChart1"/>
    <dgm:cxn modelId="{2A50023F-FC2B-C940-8EFB-75D4A4AC3257}" type="presParOf" srcId="{7787FB7A-DC8C-864E-964F-BECC265F896C}" destId="{2E34542C-B784-7F47-8F64-5FC499A1F2AE}" srcOrd="0" destOrd="0" presId="urn:microsoft.com/office/officeart/2005/8/layout/orgChart1"/>
    <dgm:cxn modelId="{522720D6-57C3-874E-8525-5A662252FA3A}" type="presParOf" srcId="{2E34542C-B784-7F47-8F64-5FC499A1F2AE}" destId="{77698B4C-9EC6-E24D-B3E4-9C16E632D4BC}" srcOrd="0" destOrd="0" presId="urn:microsoft.com/office/officeart/2005/8/layout/orgChart1"/>
    <dgm:cxn modelId="{61D350B9-8FA2-8549-A8AF-D9B8A7197284}" type="presParOf" srcId="{2E34542C-B784-7F47-8F64-5FC499A1F2AE}" destId="{1C7289CB-543C-9B49-827E-172CC82CBD60}" srcOrd="1" destOrd="0" presId="urn:microsoft.com/office/officeart/2005/8/layout/orgChart1"/>
    <dgm:cxn modelId="{38A37844-AA7F-054C-A319-723269DB9D1E}" type="presParOf" srcId="{7787FB7A-DC8C-864E-964F-BECC265F896C}" destId="{5410DD50-ABFD-7C4B-B193-053B66898DF6}" srcOrd="1" destOrd="0" presId="urn:microsoft.com/office/officeart/2005/8/layout/orgChart1"/>
    <dgm:cxn modelId="{05DC8B0B-51C2-164D-9357-FB3E57D72280}" type="presParOf" srcId="{5410DD50-ABFD-7C4B-B193-053B66898DF6}" destId="{6BBF9180-A0F8-3643-BF67-1A59EBCD92E3}" srcOrd="0" destOrd="0" presId="urn:microsoft.com/office/officeart/2005/8/layout/orgChart1"/>
    <dgm:cxn modelId="{492FCB47-F853-BB43-92CE-FBD37770A6A1}" type="presParOf" srcId="{5410DD50-ABFD-7C4B-B193-053B66898DF6}" destId="{66A06F5E-6A02-BA48-A9A4-5C2D740E23BF}" srcOrd="1" destOrd="0" presId="urn:microsoft.com/office/officeart/2005/8/layout/orgChart1"/>
    <dgm:cxn modelId="{A9275D0C-0248-AD4C-B80D-51984752264E}" type="presParOf" srcId="{66A06F5E-6A02-BA48-A9A4-5C2D740E23BF}" destId="{D7724E4E-3E54-864D-9D52-0177163210FA}" srcOrd="0" destOrd="0" presId="urn:microsoft.com/office/officeart/2005/8/layout/orgChart1"/>
    <dgm:cxn modelId="{EA2A8FEF-623B-5743-8CCE-79AAE6C0FF24}" type="presParOf" srcId="{D7724E4E-3E54-864D-9D52-0177163210FA}" destId="{276FC481-B2B7-6947-9C5E-58B5F66CA2B6}" srcOrd="0" destOrd="0" presId="urn:microsoft.com/office/officeart/2005/8/layout/orgChart1"/>
    <dgm:cxn modelId="{A48F5F17-70D0-184A-ABD5-F734C3A39A34}" type="presParOf" srcId="{D7724E4E-3E54-864D-9D52-0177163210FA}" destId="{7A2FD44E-9E15-1A4A-BF68-F6E3AADF1C5C}" srcOrd="1" destOrd="0" presId="urn:microsoft.com/office/officeart/2005/8/layout/orgChart1"/>
    <dgm:cxn modelId="{21AE656A-CC2B-7540-88E8-DB324DA11684}" type="presParOf" srcId="{66A06F5E-6A02-BA48-A9A4-5C2D740E23BF}" destId="{1F24ECD5-C32E-3749-BB9E-E2D667C20BF1}" srcOrd="1" destOrd="0" presId="urn:microsoft.com/office/officeart/2005/8/layout/orgChart1"/>
    <dgm:cxn modelId="{4659DEF1-C0C5-294A-9346-5536D1FBEB35}" type="presParOf" srcId="{66A06F5E-6A02-BA48-A9A4-5C2D740E23BF}" destId="{31890F49-8888-AE46-9A74-9E0A7B2C87A8}" srcOrd="2" destOrd="0" presId="urn:microsoft.com/office/officeart/2005/8/layout/orgChart1"/>
    <dgm:cxn modelId="{53C96A66-6D17-D64A-A685-BEDAF55FEF52}" type="presParOf" srcId="{5410DD50-ABFD-7C4B-B193-053B66898DF6}" destId="{C7822A99-F3AE-9C42-B7CF-7F53B24DC6E0}" srcOrd="2" destOrd="0" presId="urn:microsoft.com/office/officeart/2005/8/layout/orgChart1"/>
    <dgm:cxn modelId="{91EC6AE3-D8C7-CB42-AF57-8D831BDF897E}" type="presParOf" srcId="{5410DD50-ABFD-7C4B-B193-053B66898DF6}" destId="{F989F8EF-1C43-9D4E-A6D3-CA869F0E10C2}" srcOrd="3" destOrd="0" presId="urn:microsoft.com/office/officeart/2005/8/layout/orgChart1"/>
    <dgm:cxn modelId="{6ECAFBF2-91BF-5C40-A28B-B8B0D0411474}" type="presParOf" srcId="{F989F8EF-1C43-9D4E-A6D3-CA869F0E10C2}" destId="{87B7421F-0548-DD42-A645-1CD64A1A9046}" srcOrd="0" destOrd="0" presId="urn:microsoft.com/office/officeart/2005/8/layout/orgChart1"/>
    <dgm:cxn modelId="{785BED6E-4D99-6B4F-992D-296CDC3E1A9B}" type="presParOf" srcId="{87B7421F-0548-DD42-A645-1CD64A1A9046}" destId="{CEEDF969-3A13-8743-B025-16D2128F03A4}" srcOrd="0" destOrd="0" presId="urn:microsoft.com/office/officeart/2005/8/layout/orgChart1"/>
    <dgm:cxn modelId="{7CE96951-8D08-2A49-8901-241BEB4D23E8}" type="presParOf" srcId="{87B7421F-0548-DD42-A645-1CD64A1A9046}" destId="{7D4CE5FB-696A-C046-8B7F-1B37390B691C}" srcOrd="1" destOrd="0" presId="urn:microsoft.com/office/officeart/2005/8/layout/orgChart1"/>
    <dgm:cxn modelId="{5E59DA42-6404-8E49-B4F3-DFE08DCC7849}" type="presParOf" srcId="{F989F8EF-1C43-9D4E-A6D3-CA869F0E10C2}" destId="{B091A3A3-4A75-7E42-A292-A564915C9A13}" srcOrd="1" destOrd="0" presId="urn:microsoft.com/office/officeart/2005/8/layout/orgChart1"/>
    <dgm:cxn modelId="{6E48DEE3-E240-3B4B-A02A-D4FC5554BCA4}" type="presParOf" srcId="{F989F8EF-1C43-9D4E-A6D3-CA869F0E10C2}" destId="{FACB4BC5-5BF9-AB48-AD15-3000B21315EA}" srcOrd="2" destOrd="0" presId="urn:microsoft.com/office/officeart/2005/8/layout/orgChart1"/>
    <dgm:cxn modelId="{6E892E84-D654-804E-AA13-2329FC5F4C0B}" type="presParOf" srcId="{5410DD50-ABFD-7C4B-B193-053B66898DF6}" destId="{44202F80-A68A-7640-9DA1-82F2E8143E2F}" srcOrd="4" destOrd="0" presId="urn:microsoft.com/office/officeart/2005/8/layout/orgChart1"/>
    <dgm:cxn modelId="{F7ACAC9B-62BB-A046-9574-2B0A41BD99F0}" type="presParOf" srcId="{5410DD50-ABFD-7C4B-B193-053B66898DF6}" destId="{9460EFCA-D147-3447-8CA5-8637CB10243E}" srcOrd="5" destOrd="0" presId="urn:microsoft.com/office/officeart/2005/8/layout/orgChart1"/>
    <dgm:cxn modelId="{01DB0420-4E6D-1A49-BE1C-6E1A79EB9A2A}" type="presParOf" srcId="{9460EFCA-D147-3447-8CA5-8637CB10243E}" destId="{CC82C652-A890-EB47-BF52-B17FD8957785}" srcOrd="0" destOrd="0" presId="urn:microsoft.com/office/officeart/2005/8/layout/orgChart1"/>
    <dgm:cxn modelId="{D34AEE96-125B-D541-A79E-4FF4F3E10160}" type="presParOf" srcId="{CC82C652-A890-EB47-BF52-B17FD8957785}" destId="{B9CC78FE-CB90-EA43-8867-108C4301CDED}" srcOrd="0" destOrd="0" presId="urn:microsoft.com/office/officeart/2005/8/layout/orgChart1"/>
    <dgm:cxn modelId="{F1C232E7-07A0-1E4C-BA1D-6F2D651148D5}" type="presParOf" srcId="{CC82C652-A890-EB47-BF52-B17FD8957785}" destId="{EE390E71-4533-4E48-AD94-45FE65D7C905}" srcOrd="1" destOrd="0" presId="urn:microsoft.com/office/officeart/2005/8/layout/orgChart1"/>
    <dgm:cxn modelId="{B9AF7F83-DEE7-0A47-9F47-61C4C6737A97}" type="presParOf" srcId="{9460EFCA-D147-3447-8CA5-8637CB10243E}" destId="{AD019003-7866-0145-8F53-299CE5DA56B9}" srcOrd="1" destOrd="0" presId="urn:microsoft.com/office/officeart/2005/8/layout/orgChart1"/>
    <dgm:cxn modelId="{39C8DC8C-01D3-4040-A06A-EFA93C8BAE36}" type="presParOf" srcId="{9460EFCA-D147-3447-8CA5-8637CB10243E}" destId="{5BC5730D-598B-7F48-9F14-A60F17C0A30F}" srcOrd="2" destOrd="0" presId="urn:microsoft.com/office/officeart/2005/8/layout/orgChart1"/>
    <dgm:cxn modelId="{83EFFE22-FEC4-1549-99A8-5C8648034E30}" type="presParOf" srcId="{7787FB7A-DC8C-864E-964F-BECC265F896C}" destId="{8A671CD6-D7D8-DE42-B96D-988E40D7BBB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02F80-A68A-7640-9DA1-82F2E8143E2F}">
      <dsp:nvSpPr>
        <dsp:cNvPr id="0" name=""/>
        <dsp:cNvSpPr/>
      </dsp:nvSpPr>
      <dsp:spPr>
        <a:xfrm>
          <a:off x="3534103" y="1435924"/>
          <a:ext cx="2482218" cy="3757064"/>
        </a:xfrm>
        <a:custGeom>
          <a:avLst/>
          <a:gdLst/>
          <a:ahLst/>
          <a:cxnLst/>
          <a:rect l="0" t="0" r="0" b="0"/>
          <a:pathLst>
            <a:path>
              <a:moveTo>
                <a:pt x="0" y="3757064"/>
              </a:moveTo>
              <a:lnTo>
                <a:pt x="248221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822A99-F3AE-9C42-B7CF-7F53B24DC6E0}">
      <dsp:nvSpPr>
        <dsp:cNvPr id="0" name=""/>
        <dsp:cNvSpPr/>
      </dsp:nvSpPr>
      <dsp:spPr>
        <a:xfrm>
          <a:off x="3488383" y="1047926"/>
          <a:ext cx="91440" cy="4145062"/>
        </a:xfrm>
        <a:custGeom>
          <a:avLst/>
          <a:gdLst/>
          <a:ahLst/>
          <a:cxnLst/>
          <a:rect l="0" t="0" r="0" b="0"/>
          <a:pathLst>
            <a:path>
              <a:moveTo>
                <a:pt x="45720" y="4145062"/>
              </a:moveTo>
              <a:lnTo>
                <a:pt x="4572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BF9180-A0F8-3643-BF67-1A59EBCD92E3}">
      <dsp:nvSpPr>
        <dsp:cNvPr id="0" name=""/>
        <dsp:cNvSpPr/>
      </dsp:nvSpPr>
      <dsp:spPr>
        <a:xfrm>
          <a:off x="1069725" y="1435888"/>
          <a:ext cx="2464378" cy="3757100"/>
        </a:xfrm>
        <a:custGeom>
          <a:avLst/>
          <a:gdLst/>
          <a:ahLst/>
          <a:cxnLst/>
          <a:rect l="0" t="0" r="0" b="0"/>
          <a:pathLst>
            <a:path>
              <a:moveTo>
                <a:pt x="2464378" y="3757100"/>
              </a:moveTo>
              <a:lnTo>
                <a:pt x="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698B4C-9EC6-E24D-B3E4-9C16E632D4BC}">
      <dsp:nvSpPr>
        <dsp:cNvPr id="0" name=""/>
        <dsp:cNvSpPr/>
      </dsp:nvSpPr>
      <dsp:spPr>
        <a:xfrm>
          <a:off x="1752597" y="3458652"/>
          <a:ext cx="3563012" cy="1734337"/>
        </a:xfrm>
        <a:prstGeom prst="rect">
          <a:avLst/>
        </a:prstGeom>
        <a:solidFill>
          <a:schemeClr val="bg1"/>
        </a:solidFill>
        <a:ln w="381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GB" sz="3800" b="1" kern="1200" dirty="0">
              <a:solidFill>
                <a:srgbClr val="FF0000"/>
              </a:solidFill>
            </a:rPr>
            <a:t>Longest and best </a:t>
          </a:r>
        </a:p>
        <a:p>
          <a:pPr marL="0" lvl="0" indent="0" algn="ctr" defTabSz="1689100">
            <a:lnSpc>
              <a:spcPct val="90000"/>
            </a:lnSpc>
            <a:spcBef>
              <a:spcPct val="0"/>
            </a:spcBef>
            <a:spcAft>
              <a:spcPct val="35000"/>
            </a:spcAft>
            <a:buNone/>
          </a:pPr>
          <a:r>
            <a:rPr lang="en-GB" sz="3800" b="1" kern="1200" dirty="0">
              <a:solidFill>
                <a:srgbClr val="FF0000"/>
              </a:solidFill>
            </a:rPr>
            <a:t>possible life</a:t>
          </a:r>
        </a:p>
      </dsp:txBody>
      <dsp:txXfrm>
        <a:off x="1752597" y="3458652"/>
        <a:ext cx="3563012" cy="1734337"/>
      </dsp:txXfrm>
    </dsp:sp>
    <dsp:sp modelId="{276FC481-B2B7-6947-9C5E-58B5F66CA2B6}">
      <dsp:nvSpPr>
        <dsp:cNvPr id="0" name=""/>
        <dsp:cNvSpPr/>
      </dsp:nvSpPr>
      <dsp:spPr>
        <a:xfrm>
          <a:off x="17322" y="1435888"/>
          <a:ext cx="2104805" cy="14789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GB" sz="3800" kern="1200" dirty="0"/>
            <a:t>Medical</a:t>
          </a:r>
        </a:p>
      </dsp:txBody>
      <dsp:txXfrm>
        <a:off x="17322" y="1435888"/>
        <a:ext cx="2104805" cy="1478978"/>
      </dsp:txXfrm>
    </dsp:sp>
    <dsp:sp modelId="{CEEDF969-3A13-8743-B025-16D2128F03A4}">
      <dsp:nvSpPr>
        <dsp:cNvPr id="0" name=""/>
        <dsp:cNvSpPr/>
      </dsp:nvSpPr>
      <dsp:spPr>
        <a:xfrm>
          <a:off x="2480852" y="1047926"/>
          <a:ext cx="2106501" cy="14788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GB" sz="3800" kern="1200" dirty="0"/>
            <a:t>TIPSS</a:t>
          </a:r>
        </a:p>
      </dsp:txBody>
      <dsp:txXfrm>
        <a:off x="2480852" y="1047926"/>
        <a:ext cx="2106501" cy="1478809"/>
      </dsp:txXfrm>
    </dsp:sp>
    <dsp:sp modelId="{B9CC78FE-CB90-EA43-8867-108C4301CDED}">
      <dsp:nvSpPr>
        <dsp:cNvPr id="0" name=""/>
        <dsp:cNvSpPr/>
      </dsp:nvSpPr>
      <dsp:spPr>
        <a:xfrm>
          <a:off x="4964437" y="1435924"/>
          <a:ext cx="2103769" cy="14789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GB" sz="3800" kern="1200" dirty="0"/>
            <a:t>Transplant</a:t>
          </a:r>
        </a:p>
      </dsp:txBody>
      <dsp:txXfrm>
        <a:off x="4964437" y="1435924"/>
        <a:ext cx="2103769" cy="147894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FFAFDF-74AE-6B48-9C47-25FDF7BD2846}" type="datetimeFigureOut">
              <a:rPr lang="en-US" smtClean="0"/>
              <a:t>11/6/20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B75BE-4BA7-D24E-9F12-5EF92996C241}" type="slidenum">
              <a:rPr lang="en-US" smtClean="0"/>
              <a:t>‹#›</a:t>
            </a:fld>
            <a:endParaRPr lang="en-US"/>
          </a:p>
        </p:txBody>
      </p:sp>
    </p:spTree>
    <p:extLst>
      <p:ext uri="{BB962C8B-B14F-4D97-AF65-F5344CB8AC3E}">
        <p14:creationId xmlns:p14="http://schemas.microsoft.com/office/powerpoint/2010/main" val="299881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ncbi.nlm.nih.gov/pubmed/?term=Smail%20A%5BAuthor%5D&amp;cauthor=true&amp;cauthor_uid=11690704" TargetMode="External"/><Relationship Id="rId3" Type="http://schemas.openxmlformats.org/officeDocument/2006/relationships/hyperlink" Target="https://www.ncbi.nlm.nih.gov/pubmed/?term=Azoulay%20D%5BAuthor%5D&amp;cauthor=true&amp;cauthor_uid=11690704" TargetMode="External"/><Relationship Id="rId7" Type="http://schemas.openxmlformats.org/officeDocument/2006/relationships/hyperlink" Target="https://www.ncbi.nlm.nih.gov/pubmed/?term=Icha%C3%AF%20P%5BAuthor%5D&amp;cauthor=true&amp;cauthor_uid=11690704" TargetMode="External"/><Relationship Id="rId12" Type="http://schemas.openxmlformats.org/officeDocument/2006/relationships/hyperlink" Target="https://www.ncbi.nlm.nih.gov/pubmed/?term=Bismuth%20H%5BAuthor%5D&amp;cauthor=true&amp;cauthor_uid=11690704"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ncbi.nlm.nih.gov/pubmed/?term=Saliba%20F%5BAuthor%5D&amp;cauthor=true&amp;cauthor_uid=11690704" TargetMode="External"/><Relationship Id="rId11" Type="http://schemas.openxmlformats.org/officeDocument/2006/relationships/hyperlink" Target="https://www.ncbi.nlm.nih.gov/pubmed/?term=Samuel%20D%5BAuthor%5D&amp;cauthor=true&amp;cauthor_uid=11690704" TargetMode="External"/><Relationship Id="rId5" Type="http://schemas.openxmlformats.org/officeDocument/2006/relationships/hyperlink" Target="https://www.ncbi.nlm.nih.gov/pubmed/?term=Majno%20P%5BAuthor%5D&amp;cauthor=true&amp;cauthor_uid=11690704" TargetMode="External"/><Relationship Id="rId10" Type="http://schemas.openxmlformats.org/officeDocument/2006/relationships/hyperlink" Target="https://www.ncbi.nlm.nih.gov/pubmed/?term=Danaoui%20M%5BAuthor%5D&amp;cauthor=true&amp;cauthor_uid=11690704" TargetMode="External"/><Relationship Id="rId4" Type="http://schemas.openxmlformats.org/officeDocument/2006/relationships/hyperlink" Target="https://www.ncbi.nlm.nih.gov/pubmed/?term=Castaing%20D%5BAuthor%5D&amp;cauthor=true&amp;cauthor_uid=11690704" TargetMode="External"/><Relationship Id="rId9" Type="http://schemas.openxmlformats.org/officeDocument/2006/relationships/hyperlink" Target="https://www.ncbi.nlm.nih.gov/pubmed/?term=Delvart%20V%5BAuthor%5D&amp;cauthor=true&amp;cauthor_uid=11690704"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Covered last year but thought timely to rediscuss….</a:t>
            </a:r>
          </a:p>
        </p:txBody>
      </p:sp>
      <p:sp>
        <p:nvSpPr>
          <p:cNvPr id="4" name="Slide Number Placeholder 3"/>
          <p:cNvSpPr>
            <a:spLocks noGrp="1"/>
          </p:cNvSpPr>
          <p:nvPr>
            <p:ph type="sldNum" sz="quarter" idx="5"/>
          </p:nvPr>
        </p:nvSpPr>
        <p:spPr/>
        <p:txBody>
          <a:bodyPr/>
          <a:lstStyle/>
          <a:p>
            <a:fld id="{72EB75BE-4BA7-D24E-9F12-5EF92996C241}" type="slidenum">
              <a:rPr lang="en-US" smtClean="0"/>
              <a:t>2</a:t>
            </a:fld>
            <a:endParaRPr lang="en-US"/>
          </a:p>
        </p:txBody>
      </p:sp>
    </p:spTree>
    <p:extLst>
      <p:ext uri="{BB962C8B-B14F-4D97-AF65-F5344CB8AC3E}">
        <p14:creationId xmlns:p14="http://schemas.microsoft.com/office/powerpoint/2010/main" val="1324442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online Feb 2020</a:t>
            </a:r>
          </a:p>
          <a:p>
            <a:r>
              <a:rPr lang="en-US" dirty="0"/>
              <a:t>Plus worth going over briefly variceal </a:t>
            </a:r>
            <a:r>
              <a:rPr lang="en-US" dirty="0" err="1"/>
              <a:t>haemorrhage</a:t>
            </a:r>
            <a:r>
              <a:rPr lang="en-US" dirty="0"/>
              <a:t> again because a few updates</a:t>
            </a:r>
          </a:p>
        </p:txBody>
      </p:sp>
      <p:sp>
        <p:nvSpPr>
          <p:cNvPr id="4" name="Slide Number Placeholder 3"/>
          <p:cNvSpPr>
            <a:spLocks noGrp="1"/>
          </p:cNvSpPr>
          <p:nvPr>
            <p:ph type="sldNum" sz="quarter" idx="5"/>
          </p:nvPr>
        </p:nvSpPr>
        <p:spPr/>
        <p:txBody>
          <a:bodyPr/>
          <a:lstStyle/>
          <a:p>
            <a:fld id="{72EB75BE-4BA7-D24E-9F12-5EF92996C241}" type="slidenum">
              <a:rPr lang="en-US" smtClean="0"/>
              <a:t>3</a:t>
            </a:fld>
            <a:endParaRPr lang="en-US"/>
          </a:p>
        </p:txBody>
      </p:sp>
    </p:spTree>
    <p:extLst>
      <p:ext uri="{BB962C8B-B14F-4D97-AF65-F5344CB8AC3E}">
        <p14:creationId xmlns:p14="http://schemas.microsoft.com/office/powerpoint/2010/main" val="38225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Sneak previews</a:t>
            </a:r>
          </a:p>
        </p:txBody>
      </p:sp>
      <p:sp>
        <p:nvSpPr>
          <p:cNvPr id="4" name="Slide Number Placeholder 3"/>
          <p:cNvSpPr>
            <a:spLocks noGrp="1"/>
          </p:cNvSpPr>
          <p:nvPr>
            <p:ph type="sldNum" sz="quarter" idx="5"/>
          </p:nvPr>
        </p:nvSpPr>
        <p:spPr/>
        <p:txBody>
          <a:bodyPr/>
          <a:lstStyle/>
          <a:p>
            <a:fld id="{72EB75BE-4BA7-D24E-9F12-5EF92996C241}" type="slidenum">
              <a:rPr lang="en-US" smtClean="0"/>
              <a:t>4</a:t>
            </a:fld>
            <a:endParaRPr lang="en-US"/>
          </a:p>
        </p:txBody>
      </p:sp>
    </p:spTree>
    <p:extLst>
      <p:ext uri="{BB962C8B-B14F-4D97-AF65-F5344CB8AC3E}">
        <p14:creationId xmlns:p14="http://schemas.microsoft.com/office/powerpoint/2010/main" val="3496696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5</a:t>
            </a:fld>
            <a:endParaRPr lang="en-GB"/>
          </a:p>
        </p:txBody>
      </p:sp>
    </p:spTree>
    <p:extLst>
      <p:ext uri="{BB962C8B-B14F-4D97-AF65-F5344CB8AC3E}">
        <p14:creationId xmlns:p14="http://schemas.microsoft.com/office/powerpoint/2010/main" val="1643045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worry at this stage</a:t>
            </a:r>
          </a:p>
        </p:txBody>
      </p:sp>
      <p:sp>
        <p:nvSpPr>
          <p:cNvPr id="4" name="Slide Number Placeholder 3"/>
          <p:cNvSpPr>
            <a:spLocks noGrp="1"/>
          </p:cNvSpPr>
          <p:nvPr>
            <p:ph type="sldNum" sz="quarter" idx="5"/>
          </p:nvPr>
        </p:nvSpPr>
        <p:spPr/>
        <p:txBody>
          <a:bodyPr/>
          <a:lstStyle/>
          <a:p>
            <a:fld id="{72EB75BE-4BA7-D24E-9F12-5EF92996C241}" type="slidenum">
              <a:rPr lang="en-US" smtClean="0"/>
              <a:t>6</a:t>
            </a:fld>
            <a:endParaRPr lang="en-US"/>
          </a:p>
        </p:txBody>
      </p:sp>
    </p:spTree>
    <p:extLst>
      <p:ext uri="{BB962C8B-B14F-4D97-AF65-F5344CB8AC3E}">
        <p14:creationId xmlns:p14="http://schemas.microsoft.com/office/powerpoint/2010/main" val="3115751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Early </a:t>
            </a:r>
            <a:r>
              <a:rPr lang="en-GB" sz="1200" b="0" i="0" u="none" strike="noStrike" kern="1200" baseline="0" dirty="0" err="1">
                <a:solidFill>
                  <a:schemeClr val="tx1"/>
                </a:solidFill>
                <a:latin typeface="+mn-lt"/>
                <a:ea typeface="+mn-ea"/>
                <a:cs typeface="+mn-cs"/>
              </a:rPr>
              <a:t>ie</a:t>
            </a:r>
            <a:r>
              <a:rPr lang="en-GB" sz="1200" b="0" i="0" u="none" strike="noStrike" kern="1200" baseline="0" dirty="0">
                <a:solidFill>
                  <a:schemeClr val="tx1"/>
                </a:solidFill>
                <a:latin typeface="+mn-lt"/>
                <a:ea typeface="+mn-ea"/>
                <a:cs typeface="+mn-cs"/>
              </a:rPr>
              <a:t> within 72 </a:t>
            </a:r>
            <a:r>
              <a:rPr lang="en-GB" sz="1200" b="0" i="0" u="none" strike="noStrike" kern="1200" baseline="0" dirty="0" err="1">
                <a:solidFill>
                  <a:schemeClr val="tx1"/>
                </a:solidFill>
                <a:latin typeface="+mn-lt"/>
                <a:ea typeface="+mn-ea"/>
                <a:cs typeface="+mn-cs"/>
              </a:rPr>
              <a:t>hrs</a:t>
            </a:r>
            <a:r>
              <a:rPr lang="en-GB" sz="1200" b="0" i="0" u="none" strike="noStrike" kern="1200" baseline="0" dirty="0">
                <a:solidFill>
                  <a:schemeClr val="tx1"/>
                </a:solidFill>
                <a:latin typeface="+mn-lt"/>
                <a:ea typeface="+mn-ea"/>
                <a:cs typeface="+mn-cs"/>
              </a:rPr>
              <a:t> after 1</a:t>
            </a:r>
            <a:r>
              <a:rPr lang="en-GB" sz="1200" b="0" i="0" u="none" strike="noStrike" kern="1200" baseline="30000" dirty="0">
                <a:solidFill>
                  <a:schemeClr val="tx1"/>
                </a:solidFill>
                <a:latin typeface="+mn-lt"/>
                <a:ea typeface="+mn-ea"/>
                <a:cs typeface="+mn-cs"/>
              </a:rPr>
              <a:t>st</a:t>
            </a:r>
            <a:r>
              <a:rPr lang="en-GB" sz="1200" b="0" i="0" u="none" strike="noStrike" kern="1200" baseline="0" dirty="0">
                <a:solidFill>
                  <a:schemeClr val="tx1"/>
                </a:solidFill>
                <a:latin typeface="+mn-lt"/>
                <a:ea typeface="+mn-ea"/>
                <a:cs typeface="+mn-cs"/>
              </a:rPr>
              <a:t> bleed.</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We randomly assigned, within 24 hours after admission, a total of 63 patients with cirrhosis and acute </a:t>
            </a:r>
            <a:r>
              <a:rPr lang="en-GB" sz="1200" b="0" i="0" u="none" strike="noStrike" kern="1200" baseline="0" dirty="0" err="1">
                <a:solidFill>
                  <a:schemeClr val="tx1"/>
                </a:solidFill>
                <a:latin typeface="+mn-lt"/>
                <a:ea typeface="+mn-ea"/>
                <a:cs typeface="+mn-cs"/>
              </a:rPr>
              <a:t>variceal</a:t>
            </a:r>
            <a:r>
              <a:rPr lang="en-GB" sz="1200" b="0" i="0" u="none" strike="noStrike" kern="1200" baseline="0" dirty="0">
                <a:solidFill>
                  <a:schemeClr val="tx1"/>
                </a:solidFill>
                <a:latin typeface="+mn-lt"/>
                <a:ea typeface="+mn-ea"/>
                <a:cs typeface="+mn-cs"/>
              </a:rPr>
              <a:t> bleeding who had been treated with vasoactive drugs plus endoscopic therapy to treatment with a </a:t>
            </a:r>
            <a:r>
              <a:rPr lang="en-GB" sz="1200" b="0" i="0" u="none" strike="noStrike" kern="1200" baseline="0" dirty="0" err="1">
                <a:solidFill>
                  <a:schemeClr val="tx1"/>
                </a:solidFill>
                <a:latin typeface="+mn-lt"/>
                <a:ea typeface="+mn-ea"/>
                <a:cs typeface="+mn-cs"/>
              </a:rPr>
              <a:t>polytetrafluoroethylene</a:t>
            </a:r>
            <a:r>
              <a:rPr lang="en-GB" sz="1200" b="0" i="0" u="none" strike="noStrike" kern="1200" baseline="0" dirty="0">
                <a:solidFill>
                  <a:schemeClr val="tx1"/>
                </a:solidFill>
                <a:latin typeface="+mn-lt"/>
                <a:ea typeface="+mn-ea"/>
                <a:cs typeface="+mn-cs"/>
              </a:rPr>
              <a:t>-covered stent within 72 hours after randomization (early-TIPS group, 32 patients) or continuation of vasoactive-drug therapy, followed after 3 to 5 days by treatment with propranolol or </a:t>
            </a:r>
            <a:r>
              <a:rPr lang="en-GB" sz="1200" b="0" i="0" u="none" strike="noStrike" kern="1200" baseline="0" dirty="0" err="1">
                <a:solidFill>
                  <a:schemeClr val="tx1"/>
                </a:solidFill>
                <a:latin typeface="+mn-lt"/>
                <a:ea typeface="+mn-ea"/>
                <a:cs typeface="+mn-cs"/>
              </a:rPr>
              <a:t>nadolol</a:t>
            </a:r>
            <a:r>
              <a:rPr lang="en-GB" sz="1200" b="0" i="0" u="none" strike="noStrike" kern="1200" baseline="0" dirty="0">
                <a:solidFill>
                  <a:schemeClr val="tx1"/>
                </a:solidFill>
                <a:latin typeface="+mn-lt"/>
                <a:ea typeface="+mn-ea"/>
                <a:cs typeface="+mn-cs"/>
              </a:rPr>
              <a:t> and long-term endoscopic band ligation (EBL), with insertion of a TIPS if needed as rescue therapy (pharmacotherapy–EBL group, 31 patients).</a:t>
            </a:r>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7</a:t>
            </a:fld>
            <a:endParaRPr lang="en-GB"/>
          </a:p>
        </p:txBody>
      </p:sp>
    </p:spTree>
    <p:extLst>
      <p:ext uri="{BB962C8B-B14F-4D97-AF65-F5344CB8AC3E}">
        <p14:creationId xmlns:p14="http://schemas.microsoft.com/office/powerpoint/2010/main" val="1860459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We randomly assigned, within 24 hours after admission, a total of 63 patients with cirrhosis and acute </a:t>
            </a:r>
            <a:r>
              <a:rPr lang="en-GB" sz="1200" b="0" i="0" u="none" strike="noStrike" kern="1200" baseline="0" dirty="0" err="1">
                <a:solidFill>
                  <a:schemeClr val="tx1"/>
                </a:solidFill>
                <a:latin typeface="+mn-lt"/>
                <a:ea typeface="+mn-ea"/>
                <a:cs typeface="+mn-cs"/>
              </a:rPr>
              <a:t>variceal</a:t>
            </a:r>
            <a:r>
              <a:rPr lang="en-GB" sz="1200" b="0" i="0" u="none" strike="noStrike" kern="1200" baseline="0" dirty="0">
                <a:solidFill>
                  <a:schemeClr val="tx1"/>
                </a:solidFill>
                <a:latin typeface="+mn-lt"/>
                <a:ea typeface="+mn-ea"/>
                <a:cs typeface="+mn-cs"/>
              </a:rPr>
              <a:t> bleeding who had been treated with vasoactive drugs plus endoscopic therapy to treatment with a </a:t>
            </a:r>
            <a:r>
              <a:rPr lang="en-GB" sz="1200" b="0" i="0" u="none" strike="noStrike" kern="1200" baseline="0" dirty="0" err="1">
                <a:solidFill>
                  <a:schemeClr val="tx1"/>
                </a:solidFill>
                <a:latin typeface="+mn-lt"/>
                <a:ea typeface="+mn-ea"/>
                <a:cs typeface="+mn-cs"/>
              </a:rPr>
              <a:t>polytetrafluoroethylene</a:t>
            </a:r>
            <a:r>
              <a:rPr lang="en-GB" sz="1200" b="0" i="0" u="none" strike="noStrike" kern="1200" baseline="0" dirty="0">
                <a:solidFill>
                  <a:schemeClr val="tx1"/>
                </a:solidFill>
                <a:latin typeface="+mn-lt"/>
                <a:ea typeface="+mn-ea"/>
                <a:cs typeface="+mn-cs"/>
              </a:rPr>
              <a:t>-covered stent within 72 hours after randomization (early-TIPS group, 32 patients) or continuation of vasoactive-drug therapy, followed after 3 to 5 days by treatment with propranolol or </a:t>
            </a:r>
            <a:r>
              <a:rPr lang="en-GB" sz="1200" b="0" i="0" u="none" strike="noStrike" kern="1200" baseline="0" dirty="0" err="1">
                <a:solidFill>
                  <a:schemeClr val="tx1"/>
                </a:solidFill>
                <a:latin typeface="+mn-lt"/>
                <a:ea typeface="+mn-ea"/>
                <a:cs typeface="+mn-cs"/>
              </a:rPr>
              <a:t>nadolol</a:t>
            </a:r>
            <a:r>
              <a:rPr lang="en-GB" sz="1200" b="0" i="0" u="none" strike="noStrike" kern="1200" baseline="0" dirty="0">
                <a:solidFill>
                  <a:schemeClr val="tx1"/>
                </a:solidFill>
                <a:latin typeface="+mn-lt"/>
                <a:ea typeface="+mn-ea"/>
                <a:cs typeface="+mn-cs"/>
              </a:rPr>
              <a:t> and long-term endoscopic band ligation (EBL), with insertion of a TIPS if needed as rescue therapy (pharmacotherapy–EBL group, 31 patients).</a:t>
            </a:r>
          </a:p>
          <a:p>
            <a:br>
              <a:rPr lang="en-GB" sz="1200" b="0" i="0" u="none" strike="noStrike" kern="1200" baseline="0" dirty="0">
                <a:solidFill>
                  <a:schemeClr val="tx1"/>
                </a:solidFill>
                <a:latin typeface="+mn-lt"/>
                <a:ea typeface="+mn-ea"/>
                <a:cs typeface="+mn-cs"/>
              </a:rPr>
            </a:br>
            <a:r>
              <a:rPr lang="en-GB" sz="1200" b="0" i="0" u="none" strike="noStrike" kern="1200" baseline="0" dirty="0">
                <a:solidFill>
                  <a:schemeClr val="tx1"/>
                </a:solidFill>
                <a:latin typeface="+mn-lt"/>
                <a:ea typeface="+mn-ea"/>
                <a:cs typeface="+mn-cs"/>
              </a:rPr>
              <a:t>Expected rate for </a:t>
            </a:r>
            <a:r>
              <a:rPr lang="en-GB" sz="1200" b="0" i="0" u="none" strike="noStrike" kern="1200" baseline="0" dirty="0" err="1">
                <a:solidFill>
                  <a:schemeClr val="tx1"/>
                </a:solidFill>
                <a:latin typeface="+mn-lt"/>
                <a:ea typeface="+mn-ea"/>
                <a:cs typeface="+mn-cs"/>
              </a:rPr>
              <a:t>rebleeding</a:t>
            </a:r>
            <a:r>
              <a:rPr lang="en-GB" sz="1200" b="0" i="0" u="none" strike="noStrike" kern="1200" baseline="0" dirty="0">
                <a:solidFill>
                  <a:schemeClr val="tx1"/>
                </a:solidFill>
                <a:latin typeface="+mn-lt"/>
                <a:ea typeface="+mn-ea"/>
                <a:cs typeface="+mn-cs"/>
              </a:rPr>
              <a:t> in VBL + NSBB arm of the </a:t>
            </a:r>
            <a:r>
              <a:rPr lang="en-GB" sz="1200" b="0" i="0" u="none" strike="noStrike" kern="1200" baseline="0" dirty="0" err="1">
                <a:solidFill>
                  <a:schemeClr val="tx1"/>
                </a:solidFill>
                <a:latin typeface="+mn-lt"/>
                <a:ea typeface="+mn-ea"/>
                <a:cs typeface="+mn-cs"/>
              </a:rPr>
              <a:t>Albillos</a:t>
            </a:r>
            <a:r>
              <a:rPr lang="en-GB" sz="1200" b="0" i="0" u="none" strike="noStrike" kern="1200" baseline="0" dirty="0">
                <a:solidFill>
                  <a:schemeClr val="tx1"/>
                </a:solidFill>
                <a:latin typeface="+mn-lt"/>
                <a:ea typeface="+mn-ea"/>
                <a:cs typeface="+mn-cs"/>
              </a:rPr>
              <a:t> </a:t>
            </a:r>
            <a:r>
              <a:rPr lang="en-GB" sz="1200" b="0" i="0" u="none" strike="noStrike" kern="1200" baseline="0" dirty="0" err="1">
                <a:solidFill>
                  <a:schemeClr val="tx1"/>
                </a:solidFill>
                <a:latin typeface="+mn-lt"/>
                <a:ea typeface="+mn-ea"/>
                <a:cs typeface="+mn-cs"/>
              </a:rPr>
              <a:t>metaanalysis</a:t>
            </a:r>
            <a:r>
              <a:rPr lang="en-GB" sz="1200" b="0" i="0" u="none" strike="noStrike" kern="1200" baseline="0" dirty="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164D949E-5D51-4F1E-A9D6-5D86972ADD1D}" type="slidenum">
              <a:rPr lang="en-GB" smtClean="0"/>
              <a:t>8</a:t>
            </a:fld>
            <a:endParaRPr lang="en-GB"/>
          </a:p>
        </p:txBody>
      </p:sp>
    </p:spTree>
    <p:extLst>
      <p:ext uri="{BB962C8B-B14F-4D97-AF65-F5344CB8AC3E}">
        <p14:creationId xmlns:p14="http://schemas.microsoft.com/office/powerpoint/2010/main" val="1148293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China – Lancet Gastroenterol Hepatology</a:t>
            </a:r>
          </a:p>
          <a:p>
            <a:endParaRPr lang="en-GB" sz="1200" b="0" i="0" u="none" strike="noStrike" kern="1200" baseline="0" dirty="0">
              <a:solidFill>
                <a:schemeClr val="tx1"/>
              </a:solidFill>
              <a:latin typeface="+mn-lt"/>
              <a:ea typeface="+mn-ea"/>
              <a:cs typeface="+mn-cs"/>
            </a:endParaRPr>
          </a:p>
          <a:p>
            <a:r>
              <a:rPr lang="en-GB" dirty="0"/>
              <a:t>In conclusion, among patients with advanced cirrhosis and acute variceal bleeding, early TIPS is superior to drugs plus endoscopic treatment in improving transplantation-free survival, reducing further bleeding and new or worsening ascites without increasing the risk of overt hepatic encephalopathy. Our results favour the early use of TIPS in patients with advanced cirrhosis and acute variceal bleeding. </a:t>
            </a:r>
            <a:r>
              <a:rPr lang="en-GB"/>
              <a:t>Future studies addressing whether early TIPS can be equally recommended in Child-Pugh B and C patients are warranted.</a:t>
            </a:r>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64D949E-5D51-4F1E-A9D6-5D86972ADD1D}" type="slidenum">
              <a:rPr lang="en-GB" smtClean="0"/>
              <a:t>9</a:t>
            </a:fld>
            <a:endParaRPr lang="en-GB"/>
          </a:p>
        </p:txBody>
      </p:sp>
    </p:spTree>
    <p:extLst>
      <p:ext uri="{BB962C8B-B14F-4D97-AF65-F5344CB8AC3E}">
        <p14:creationId xmlns:p14="http://schemas.microsoft.com/office/powerpoint/2010/main" val="522349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UK more real world study, presented at BSG 2019.</a:t>
            </a:r>
          </a:p>
          <a:p>
            <a:r>
              <a:rPr lang="en-GB" sz="1200" b="0" i="0" kern="1200" dirty="0">
                <a:solidFill>
                  <a:schemeClr val="tx1"/>
                </a:solidFill>
                <a:effectLst/>
                <a:latin typeface="+mn-lt"/>
                <a:ea typeface="+mn-ea"/>
                <a:cs typeface="+mn-cs"/>
              </a:rPr>
              <a:t>Cirrhotic patients with a Childs Pugh (CP) score ≥8 presenting to either centre with VB were considered for inclusion in the study. Following haemostasis with endoscopic band ligation (EBL) and vasoactive drugs, consenting participants were randomised to either continued EBL ± non-selective beta-blockers (standard care) or early-TIPSS (</a:t>
            </a:r>
            <a:r>
              <a:rPr lang="en-GB" sz="1200" b="0" i="0" kern="1200" dirty="0" err="1">
                <a:solidFill>
                  <a:schemeClr val="tx1"/>
                </a:solidFill>
                <a:effectLst/>
                <a:latin typeface="+mn-lt"/>
                <a:ea typeface="+mn-ea"/>
                <a:cs typeface="+mn-cs"/>
              </a:rPr>
              <a:t>ie</a:t>
            </a:r>
            <a:r>
              <a:rPr lang="en-GB" sz="1200" b="0" i="0" kern="1200" dirty="0">
                <a:solidFill>
                  <a:schemeClr val="tx1"/>
                </a:solidFill>
                <a:effectLst/>
                <a:latin typeface="+mn-lt"/>
                <a:ea typeface="+mn-ea"/>
                <a:cs typeface="+mn-cs"/>
              </a:rPr>
              <a:t> within 72hrs). All patients were followed up for 1 year, or until death. The primary endpoint was survival at 1 year. Secondary endpoints included early and late re-bleeding (&lt;6 weeks and 6 weeks - 1 year). The study was completed between April 2012 – January 2018.</a:t>
            </a:r>
          </a:p>
          <a:p>
            <a:endParaRPr lang="en-GB" sz="1200" b="0" i="0" u="none" strike="noStrike" kern="1200" baseline="0" dirty="0">
              <a:solidFill>
                <a:schemeClr val="tx1"/>
              </a:solidFill>
              <a:effectLst/>
              <a:latin typeface="+mn-lt"/>
              <a:ea typeface="+mn-ea"/>
              <a:cs typeface="+mn-cs"/>
            </a:endParaRPr>
          </a:p>
          <a:p>
            <a:r>
              <a:rPr lang="en-GB" dirty="0"/>
              <a:t>The 1-year transplant-free survival in the control arm was significantly better than in the 2010 study (76% vs 61%),28 suggesting improvements in overall care of patients with acute variceal bleeding in the past decade, and extrapolation of results from the 2010 study to the present time needs careful consideration.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Reduced rebleed rate but comparative survival. Not all patients randomised to TIPSS received the intervention in time.</a:t>
            </a:r>
          </a:p>
          <a:p>
            <a:r>
              <a:rPr lang="en-GB" sz="1200" b="0" i="0" kern="1200" dirty="0">
                <a:solidFill>
                  <a:schemeClr val="tx1"/>
                </a:solidFill>
                <a:effectLst/>
                <a:latin typeface="+mn-lt"/>
                <a:ea typeface="+mn-ea"/>
                <a:cs typeface="+mn-cs"/>
              </a:rPr>
              <a:t>Early-TIPSS reduced variceal rebleeding, increased encephalopathy but had no effect on survival in high-risk patients with oesophageal variceal bleeding. Early-TIPSS may not be feasible in many centres however, larger studies are needed.</a:t>
            </a:r>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64D949E-5D51-4F1E-A9D6-5D86972ADD1D}" type="slidenum">
              <a:rPr lang="en-GB" smtClean="0"/>
              <a:t>10</a:t>
            </a:fld>
            <a:endParaRPr lang="en-GB"/>
          </a:p>
        </p:txBody>
      </p:sp>
    </p:spTree>
    <p:extLst>
      <p:ext uri="{BB962C8B-B14F-4D97-AF65-F5344CB8AC3E}">
        <p14:creationId xmlns:p14="http://schemas.microsoft.com/office/powerpoint/2010/main" val="258188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1425 consecutive patients admitted to 12 hospitals in China over 6 years with cirrhosis and variceal bleeding – 206 underwent early TIPSS. Competing risk analysis.</a:t>
            </a:r>
          </a:p>
          <a:p>
            <a:endParaRPr lang="en-GB" sz="1200" b="0" i="0" u="none" strike="noStrike" kern="1200" baseline="0" dirty="0">
              <a:solidFill>
                <a:schemeClr val="tx1"/>
              </a:solidFill>
              <a:latin typeface="+mn-lt"/>
              <a:ea typeface="+mn-ea"/>
              <a:cs typeface="+mn-cs"/>
            </a:endParaRPr>
          </a:p>
          <a:p>
            <a:r>
              <a:rPr lang="en-GB" sz="1200" b="1" i="0" kern="1200" dirty="0">
                <a:solidFill>
                  <a:schemeClr val="tx1"/>
                </a:solidFill>
                <a:effectLst/>
                <a:latin typeface="+mn-lt"/>
                <a:ea typeface="+mn-ea"/>
                <a:cs typeface="+mn-cs"/>
              </a:rPr>
              <a:t>Objectives: </a:t>
            </a:r>
            <a:r>
              <a:rPr lang="en-GB" sz="1200" b="0" i="0" kern="1200" dirty="0">
                <a:solidFill>
                  <a:schemeClr val="tx1"/>
                </a:solidFill>
                <a:effectLst/>
                <a:latin typeface="+mn-lt"/>
                <a:ea typeface="+mn-ea"/>
                <a:cs typeface="+mn-cs"/>
              </a:rPr>
              <a:t>Early placement of </a:t>
            </a:r>
            <a:r>
              <a:rPr lang="en-GB" sz="1200" b="0" i="0" kern="1200" dirty="0" err="1">
                <a:solidFill>
                  <a:schemeClr val="tx1"/>
                </a:solidFill>
                <a:effectLst/>
                <a:latin typeface="+mn-lt"/>
                <a:ea typeface="+mn-ea"/>
                <a:cs typeface="+mn-cs"/>
              </a:rPr>
              <a:t>transjugular</a:t>
            </a:r>
            <a:r>
              <a:rPr lang="en-GB" sz="1200" b="0" i="0" kern="1200" dirty="0">
                <a:solidFill>
                  <a:schemeClr val="tx1"/>
                </a:solidFill>
                <a:effectLst/>
                <a:latin typeface="+mn-lt"/>
                <a:ea typeface="+mn-ea"/>
                <a:cs typeface="+mn-cs"/>
              </a:rPr>
              <a:t> intrahepatic portosystemic shunt (TIPS) has been shown to improve survival in high-risk patients (Child-Pugh B plus active bleeding at endoscopy or Child-Pugh C 10-13) with cirrhosis and acute variceal bleeding (AVB). However, early TIPS criteria may overestimate the mortality risk in a significant proportion of patients, and the survival benefit conferred by early TIPS in such patients has been questioned. Alternative criteria have been proposed to refine the criteria used to identify candidates for early TIPS. Nevertheless, the true survival benefit provided (or not) by early TIPS compared with standard treatment in the different risk categories has not been investigated in specifically designed comparative studies.</a:t>
            </a:r>
            <a:endParaRPr lang="en-GB" sz="1200" b="0" i="0" u="none" strike="noStrike" kern="1200" baseline="0" dirty="0">
              <a:solidFill>
                <a:schemeClr val="tx1"/>
              </a:solidFill>
              <a:latin typeface="+mn-lt"/>
              <a:ea typeface="+mn-ea"/>
              <a:cs typeface="+mn-cs"/>
            </a:endParaRPr>
          </a:p>
          <a:p>
            <a:r>
              <a:rPr lang="en-GB" sz="1200" b="0" i="0" kern="1200" dirty="0">
                <a:solidFill>
                  <a:schemeClr val="tx1"/>
                </a:solidFill>
                <a:effectLst/>
                <a:latin typeface="+mn-lt"/>
                <a:ea typeface="+mn-ea"/>
                <a:cs typeface="+mn-cs"/>
              </a:rPr>
              <a:t>After adjusting for liver disease severity and other potential confounders, a survival benefit was observed in MELD ≥19 or Child-Pugh C patients but not in MELD ≤11 or Child-Pugh A patients. In MELD 12-18 patients, a survival benefit was observed within 6 weeks but not at 1 year. In Child-Pugh B patients, a survival benefit was observed in those with active bleeding but not those without active bleeding. However, the evaluation of active bleeding was associated with a high interobserver variability. Furthermore, early TIPS was associated with a significantly reduced incidence of failure to control bleeding or rebleeding and new or worsening ascites, without increasing the risk of overt hepatic encephalopathy.</a:t>
            </a:r>
          </a:p>
          <a:p>
            <a:r>
              <a:rPr lang="en-GB" sz="1200" b="1" i="0" kern="1200" dirty="0">
                <a:solidFill>
                  <a:schemeClr val="tx1"/>
                </a:solidFill>
                <a:effectLst/>
                <a:latin typeface="+mn-lt"/>
                <a:ea typeface="+mn-ea"/>
                <a:cs typeface="+mn-cs"/>
              </a:rPr>
              <a:t>Conclusions: </a:t>
            </a:r>
            <a:r>
              <a:rPr lang="en-GB" sz="1200" b="0" i="0" kern="1200" dirty="0">
                <a:solidFill>
                  <a:schemeClr val="tx1"/>
                </a:solidFill>
                <a:effectLst/>
                <a:latin typeface="+mn-lt"/>
                <a:ea typeface="+mn-ea"/>
                <a:cs typeface="+mn-cs"/>
              </a:rPr>
              <a:t>Early TIPS was associated with improved survival in patients with MELD ≥19 or Child-Pugh C cirrhosis but not in patients with MELD ≤11 or Child-Pugh A cirrhosis. For MELD 12-18 or Child-Pugh B patients, future studies addressing optimal selection criteria for early TIPS remain highly warranted.</a:t>
            </a:r>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64D949E-5D51-4F1E-A9D6-5D86972ADD1D}" type="slidenum">
              <a:rPr lang="en-GB" smtClean="0"/>
              <a:t>11</a:t>
            </a:fld>
            <a:endParaRPr lang="en-GB"/>
          </a:p>
        </p:txBody>
      </p:sp>
    </p:spTree>
    <p:extLst>
      <p:ext uri="{BB962C8B-B14F-4D97-AF65-F5344CB8AC3E}">
        <p14:creationId xmlns:p14="http://schemas.microsoft.com/office/powerpoint/2010/main" val="2348818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Original recommendation: </a:t>
            </a:r>
            <a:r>
              <a:rPr lang="en-GB" b="1" dirty="0"/>
              <a:t>There is conflicting evidence on the efficacy of early TIPSS with 72 hours of a variceal bleed in haemodynamically stable patients, and as such early or pre-emptive TIPSS is </a:t>
            </a:r>
            <a:r>
              <a:rPr lang="en-GB" b="1" dirty="0">
                <a:solidFill>
                  <a:srgbClr val="FF0000"/>
                </a:solidFill>
              </a:rPr>
              <a:t>not recommended </a:t>
            </a:r>
            <a:r>
              <a:rPr lang="en-GB" b="1" dirty="0"/>
              <a:t>(</a:t>
            </a:r>
            <a:r>
              <a:rPr lang="en-GB" b="1" i="1" dirty="0"/>
              <a:t>strong recommendation, high quality evidence). </a:t>
            </a:r>
            <a:r>
              <a:rPr lang="en-GB" b="1" dirty="0"/>
              <a:t>Large multi-centre trials are necessary to determine the role of pre-emptive TIPSS in acute variceal bleeding, and whether all patient sub-groups benefit</a:t>
            </a:r>
            <a:endParaRPr lang="en-GB" dirty="0"/>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Recommendation in published guideline after peer review: </a:t>
            </a:r>
            <a:r>
              <a:rPr lang="en-GB" b="1" dirty="0"/>
              <a:t>In patients who have Child’s C disease (C10-13) or MELD ≥19, and bleeding from oesophageal varices or GOV1 and GOV2 gastric varices and are haemodynamically stable, early or pre-emptive TIPSS should be considered within 72hours of a variceal bleed where local resources allow (weak recommendation, moderate quality of evidence). However, large multi-centre RCTs are necessary to determine whether patients with Child’s B disease and active bleeding or with MELD 12–18 benefit from early pre-emptive TIPSS.</a:t>
            </a:r>
            <a:endParaRPr lang="en-GB"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64D949E-5D51-4F1E-A9D6-5D86972ADD1D}" type="slidenum">
              <a:rPr lang="en-GB" smtClean="0"/>
              <a:t>12</a:t>
            </a:fld>
            <a:endParaRPr lang="en-GB"/>
          </a:p>
        </p:txBody>
      </p:sp>
    </p:spTree>
    <p:extLst>
      <p:ext uri="{BB962C8B-B14F-4D97-AF65-F5344CB8AC3E}">
        <p14:creationId xmlns:p14="http://schemas.microsoft.com/office/powerpoint/2010/main" val="2512112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Original recommendation: </a:t>
            </a:r>
            <a:r>
              <a:rPr lang="en-GB" b="1" dirty="0"/>
              <a:t>There is conflicting evidence on the efficacy of early TIPSS with 72 hours of a variceal bleed in haemodynamically stable patients, and as such early or pre-emptive TIPSS is </a:t>
            </a:r>
            <a:r>
              <a:rPr lang="en-GB" b="1" dirty="0">
                <a:solidFill>
                  <a:srgbClr val="FF0000"/>
                </a:solidFill>
              </a:rPr>
              <a:t>not recommended </a:t>
            </a:r>
            <a:r>
              <a:rPr lang="en-GB" b="1" dirty="0"/>
              <a:t>(</a:t>
            </a:r>
            <a:r>
              <a:rPr lang="en-GB" b="1" i="1" dirty="0"/>
              <a:t>strong recommendation, high quality evidence). </a:t>
            </a:r>
            <a:r>
              <a:rPr lang="en-GB" b="1" dirty="0"/>
              <a:t>Large multi-centre trials are necessary to determine the role of pre-emptive TIPSS in acute variceal bleeding, and whether all patient sub-groups benefit</a:t>
            </a:r>
            <a:endParaRPr lang="en-GB" dirty="0"/>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Recommendation in published guideline after peer review: </a:t>
            </a:r>
            <a:r>
              <a:rPr lang="en-GB" b="1" dirty="0"/>
              <a:t>In patients who have Child’s C disease (C10-13) or MELD ≥19, and bleeding from oesophageal varices or GOV1 and GOV2 gastric varices and are haemodynamically stable, early or pre-emptive TIPSS should be considered within 72hours of a variceal bleed where local resources allow (weak recommendation, moderate quality of evidence). However, large multi-centre RCTs are necessary to determine whether patients with Child’s B disease and active bleeding or with MELD 12–18 benefit from early pre-emptive TIPSS.</a:t>
            </a:r>
            <a:endParaRPr lang="en-GB"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64D949E-5D51-4F1E-A9D6-5D86972ADD1D}" type="slidenum">
              <a:rPr lang="en-GB" smtClean="0"/>
              <a:t>13</a:t>
            </a:fld>
            <a:endParaRPr lang="en-GB"/>
          </a:p>
        </p:txBody>
      </p:sp>
    </p:spTree>
    <p:extLst>
      <p:ext uri="{BB962C8B-B14F-4D97-AF65-F5344CB8AC3E}">
        <p14:creationId xmlns:p14="http://schemas.microsoft.com/office/powerpoint/2010/main" val="300089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14</a:t>
            </a:fld>
            <a:endParaRPr lang="en-GB"/>
          </a:p>
        </p:txBody>
      </p:sp>
    </p:spTree>
    <p:extLst>
      <p:ext uri="{BB962C8B-B14F-4D97-AF65-F5344CB8AC3E}">
        <p14:creationId xmlns:p14="http://schemas.microsoft.com/office/powerpoint/2010/main" val="210665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role for TIPSS in</a:t>
            </a:r>
            <a:r>
              <a:rPr lang="en-GB" baseline="0" dirty="0"/>
              <a:t> secondary prophylaxis not clear cut.</a:t>
            </a:r>
          </a:p>
          <a:p>
            <a:r>
              <a:rPr lang="en-GB" baseline="0" dirty="0"/>
              <a:t>1 trial included gastric </a:t>
            </a:r>
            <a:r>
              <a:rPr lang="en-GB" baseline="0" dirty="0" err="1"/>
              <a:t>varices</a:t>
            </a:r>
            <a:r>
              <a:rPr lang="en-GB" baseline="0" dirty="0"/>
              <a:t>, 1 portal vein thrombosis</a:t>
            </a:r>
          </a:p>
          <a:p>
            <a:r>
              <a:rPr lang="en-GB" baseline="0" dirty="0"/>
              <a:t>Previous non covered stent trials showed reduced </a:t>
            </a:r>
            <a:r>
              <a:rPr lang="en-GB" baseline="0" dirty="0" err="1"/>
              <a:t>rebleeding</a:t>
            </a:r>
            <a:r>
              <a:rPr lang="en-GB" baseline="0" dirty="0"/>
              <a:t> and no difference in survival but increased encephalopathy</a:t>
            </a:r>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15</a:t>
            </a:fld>
            <a:endParaRPr lang="en-GB"/>
          </a:p>
        </p:txBody>
      </p:sp>
    </p:spTree>
    <p:extLst>
      <p:ext uri="{BB962C8B-B14F-4D97-AF65-F5344CB8AC3E}">
        <p14:creationId xmlns:p14="http://schemas.microsoft.com/office/powerpoint/2010/main" val="3076971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secondary prevention of oesophageal variceal bleeding, TIPSS can be considered where patients rebleed despite combination of VBL +NSBB taking into account the severity of rebleeding and other complications of portal hypertension, with careful patient selection to minimise hepatic encephalopathy (weak recommendation, moderate-quality evidence). Further large controlled trials are required to investigate the role of TIPSS as first-line therapy in secondary prevention (strong recommendation, low quality of evidence).</a:t>
            </a:r>
            <a:endParaRPr lang="en-GB"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64D949E-5D51-4F1E-A9D6-5D86972ADD1D}" type="slidenum">
              <a:rPr lang="en-GB" smtClean="0"/>
              <a:t>16</a:t>
            </a:fld>
            <a:endParaRPr lang="en-GB"/>
          </a:p>
        </p:txBody>
      </p:sp>
    </p:spTree>
    <p:extLst>
      <p:ext uri="{BB962C8B-B14F-4D97-AF65-F5344CB8AC3E}">
        <p14:creationId xmlns:p14="http://schemas.microsoft.com/office/powerpoint/2010/main" val="3845246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Salvage</a:t>
            </a:r>
            <a:r>
              <a:rPr lang="en-GB" baseline="0" dirty="0"/>
              <a:t> = </a:t>
            </a:r>
            <a:r>
              <a:rPr lang="en-GB" dirty="0"/>
              <a:t>acute portal hypertensive bleeding (PHB) that fail endoscopic and/or pharmacological therapy</a:t>
            </a:r>
          </a:p>
          <a:p>
            <a:r>
              <a:rPr lang="en-GB" dirty="0"/>
              <a:t>Non contemporary data – mixture of covered</a:t>
            </a:r>
            <a:r>
              <a:rPr lang="en-GB" baseline="0" dirty="0"/>
              <a:t> and non covered</a:t>
            </a:r>
          </a:p>
          <a:p>
            <a:r>
              <a:rPr lang="en-GB" baseline="0" dirty="0"/>
              <a:t>Nevertheless largest series to date.</a:t>
            </a:r>
          </a:p>
          <a:p>
            <a:r>
              <a:rPr lang="en-GB" baseline="0" dirty="0"/>
              <a:t>Limited data otherwise – only </a:t>
            </a:r>
            <a:r>
              <a:rPr lang="en-GB" sz="1200" b="0" i="0" u="sng" kern="1200" dirty="0" err="1">
                <a:solidFill>
                  <a:schemeClr val="tx1"/>
                </a:solidFill>
                <a:effectLst/>
                <a:latin typeface="+mn-lt"/>
                <a:ea typeface="+mn-ea"/>
                <a:cs typeface="+mn-cs"/>
                <a:hlinkClick r:id="rId3"/>
              </a:rPr>
              <a:t>Azoulay</a:t>
            </a:r>
            <a:r>
              <a:rPr lang="en-GB" sz="1200" b="0" i="0" u="sng" kern="1200" dirty="0">
                <a:solidFill>
                  <a:schemeClr val="tx1"/>
                </a:solidFill>
                <a:effectLst/>
                <a:latin typeface="+mn-lt"/>
                <a:ea typeface="+mn-ea"/>
                <a:cs typeface="+mn-cs"/>
                <a:hlinkClick r:id="rId3"/>
              </a:rPr>
              <a:t> D</a:t>
            </a:r>
            <a:r>
              <a:rPr lang="en-GB" sz="1200" b="0" i="0" kern="1200" baseline="30000" dirty="0">
                <a:solidFill>
                  <a:schemeClr val="tx1"/>
                </a:solidFill>
                <a:effectLst/>
                <a:latin typeface="+mn-lt"/>
                <a:ea typeface="+mn-ea"/>
                <a:cs typeface="+mn-cs"/>
              </a:rPr>
              <a:t>1</a:t>
            </a:r>
            <a:r>
              <a:rPr lang="en-GB" sz="1200" b="0" i="0" kern="1200" dirty="0">
                <a:solidFill>
                  <a:schemeClr val="tx1"/>
                </a:solidFill>
                <a:effectLst/>
                <a:latin typeface="+mn-lt"/>
                <a:ea typeface="+mn-ea"/>
                <a:cs typeface="+mn-cs"/>
              </a:rPr>
              <a:t>, </a:t>
            </a:r>
            <a:r>
              <a:rPr lang="en-GB" sz="1200" b="0" i="0" u="sng" kern="1200" dirty="0" err="1">
                <a:solidFill>
                  <a:schemeClr val="tx1"/>
                </a:solidFill>
                <a:effectLst/>
                <a:latin typeface="+mn-lt"/>
                <a:ea typeface="+mn-ea"/>
                <a:cs typeface="+mn-cs"/>
                <a:hlinkClick r:id="rId4"/>
              </a:rPr>
              <a:t>Castaing</a:t>
            </a:r>
            <a:r>
              <a:rPr lang="en-GB" sz="1200" b="0" i="0" u="sng" kern="1200" dirty="0">
                <a:solidFill>
                  <a:schemeClr val="tx1"/>
                </a:solidFill>
                <a:effectLst/>
                <a:latin typeface="+mn-lt"/>
                <a:ea typeface="+mn-ea"/>
                <a:cs typeface="+mn-cs"/>
                <a:hlinkClick r:id="rId4"/>
              </a:rPr>
              <a:t> D</a:t>
            </a:r>
            <a:r>
              <a:rPr lang="en-GB" sz="1200" b="0" i="0" kern="1200" dirty="0">
                <a:solidFill>
                  <a:schemeClr val="tx1"/>
                </a:solidFill>
                <a:effectLst/>
                <a:latin typeface="+mn-lt"/>
                <a:ea typeface="+mn-ea"/>
                <a:cs typeface="+mn-cs"/>
              </a:rPr>
              <a:t>, </a:t>
            </a:r>
            <a:r>
              <a:rPr lang="en-GB" sz="1200" b="0" i="0" u="sng" kern="1200" dirty="0" err="1">
                <a:solidFill>
                  <a:schemeClr val="tx1"/>
                </a:solidFill>
                <a:effectLst/>
                <a:latin typeface="+mn-lt"/>
                <a:ea typeface="+mn-ea"/>
                <a:cs typeface="+mn-cs"/>
                <a:hlinkClick r:id="rId5"/>
              </a:rPr>
              <a:t>Majno</a:t>
            </a:r>
            <a:r>
              <a:rPr lang="en-GB" sz="1200" b="0" i="0" u="sng" kern="1200" dirty="0">
                <a:solidFill>
                  <a:schemeClr val="tx1"/>
                </a:solidFill>
                <a:effectLst/>
                <a:latin typeface="+mn-lt"/>
                <a:ea typeface="+mn-ea"/>
                <a:cs typeface="+mn-cs"/>
                <a:hlinkClick r:id="rId5"/>
              </a:rPr>
              <a:t> P</a:t>
            </a:r>
            <a:r>
              <a:rPr lang="en-GB" sz="1200" b="0" i="0" kern="1200" dirty="0">
                <a:solidFill>
                  <a:schemeClr val="tx1"/>
                </a:solidFill>
                <a:effectLst/>
                <a:latin typeface="+mn-lt"/>
                <a:ea typeface="+mn-ea"/>
                <a:cs typeface="+mn-cs"/>
              </a:rPr>
              <a:t>, </a:t>
            </a:r>
            <a:r>
              <a:rPr lang="en-GB" sz="1200" b="0" i="0" u="sng" kern="1200" dirty="0" err="1">
                <a:solidFill>
                  <a:schemeClr val="tx1"/>
                </a:solidFill>
                <a:effectLst/>
                <a:latin typeface="+mn-lt"/>
                <a:ea typeface="+mn-ea"/>
                <a:cs typeface="+mn-cs"/>
                <a:hlinkClick r:id="rId6"/>
              </a:rPr>
              <a:t>Saliba</a:t>
            </a:r>
            <a:r>
              <a:rPr lang="en-GB" sz="1200" b="0" i="0" u="sng" kern="1200" dirty="0">
                <a:solidFill>
                  <a:schemeClr val="tx1"/>
                </a:solidFill>
                <a:effectLst/>
                <a:latin typeface="+mn-lt"/>
                <a:ea typeface="+mn-ea"/>
                <a:cs typeface="+mn-cs"/>
                <a:hlinkClick r:id="rId6"/>
              </a:rPr>
              <a:t> F</a:t>
            </a:r>
            <a:r>
              <a:rPr lang="en-GB" sz="1200" b="0" i="0" kern="1200" dirty="0">
                <a:solidFill>
                  <a:schemeClr val="tx1"/>
                </a:solidFill>
                <a:effectLst/>
                <a:latin typeface="+mn-lt"/>
                <a:ea typeface="+mn-ea"/>
                <a:cs typeface="+mn-cs"/>
              </a:rPr>
              <a:t>, </a:t>
            </a:r>
            <a:r>
              <a:rPr lang="en-GB" sz="1200" b="0" i="0" u="sng" kern="1200" dirty="0" err="1">
                <a:solidFill>
                  <a:schemeClr val="tx1"/>
                </a:solidFill>
                <a:effectLst/>
                <a:latin typeface="+mn-lt"/>
                <a:ea typeface="+mn-ea"/>
                <a:cs typeface="+mn-cs"/>
                <a:hlinkClick r:id="rId7"/>
              </a:rPr>
              <a:t>Ichaï</a:t>
            </a:r>
            <a:r>
              <a:rPr lang="en-GB" sz="1200" b="0" i="0" u="sng" kern="1200" dirty="0">
                <a:solidFill>
                  <a:schemeClr val="tx1"/>
                </a:solidFill>
                <a:effectLst/>
                <a:latin typeface="+mn-lt"/>
                <a:ea typeface="+mn-ea"/>
                <a:cs typeface="+mn-cs"/>
                <a:hlinkClick r:id="rId7"/>
              </a:rPr>
              <a:t> P</a:t>
            </a:r>
            <a:r>
              <a:rPr lang="en-GB" sz="1200" b="0" i="0" kern="1200" dirty="0">
                <a:solidFill>
                  <a:schemeClr val="tx1"/>
                </a:solidFill>
                <a:effectLst/>
                <a:latin typeface="+mn-lt"/>
                <a:ea typeface="+mn-ea"/>
                <a:cs typeface="+mn-cs"/>
              </a:rPr>
              <a:t>, </a:t>
            </a:r>
            <a:r>
              <a:rPr lang="en-GB" sz="1200" b="0" i="0" u="sng" kern="1200" dirty="0" err="1">
                <a:solidFill>
                  <a:schemeClr val="tx1"/>
                </a:solidFill>
                <a:effectLst/>
                <a:latin typeface="+mn-lt"/>
                <a:ea typeface="+mn-ea"/>
                <a:cs typeface="+mn-cs"/>
                <a:hlinkClick r:id="rId8"/>
              </a:rPr>
              <a:t>Smail</a:t>
            </a:r>
            <a:r>
              <a:rPr lang="en-GB" sz="1200" b="0" i="0" u="sng" kern="1200" dirty="0">
                <a:solidFill>
                  <a:schemeClr val="tx1"/>
                </a:solidFill>
                <a:effectLst/>
                <a:latin typeface="+mn-lt"/>
                <a:ea typeface="+mn-ea"/>
                <a:cs typeface="+mn-cs"/>
                <a:hlinkClick r:id="rId8"/>
              </a:rPr>
              <a:t> A</a:t>
            </a:r>
            <a:r>
              <a:rPr lang="en-GB" sz="1200" b="0" i="0" kern="1200" dirty="0">
                <a:solidFill>
                  <a:schemeClr val="tx1"/>
                </a:solidFill>
                <a:effectLst/>
                <a:latin typeface="+mn-lt"/>
                <a:ea typeface="+mn-ea"/>
                <a:cs typeface="+mn-cs"/>
              </a:rPr>
              <a:t>, </a:t>
            </a:r>
            <a:r>
              <a:rPr lang="en-GB" sz="1200" b="0" i="0" u="sng" kern="1200" dirty="0" err="1">
                <a:solidFill>
                  <a:schemeClr val="tx1"/>
                </a:solidFill>
                <a:effectLst/>
                <a:latin typeface="+mn-lt"/>
                <a:ea typeface="+mn-ea"/>
                <a:cs typeface="+mn-cs"/>
                <a:hlinkClick r:id="rId9"/>
              </a:rPr>
              <a:t>Delvart</a:t>
            </a:r>
            <a:r>
              <a:rPr lang="en-GB" sz="1200" b="0" i="0" u="sng" kern="1200" dirty="0">
                <a:solidFill>
                  <a:schemeClr val="tx1"/>
                </a:solidFill>
                <a:effectLst/>
                <a:latin typeface="+mn-lt"/>
                <a:ea typeface="+mn-ea"/>
                <a:cs typeface="+mn-cs"/>
                <a:hlinkClick r:id="rId9"/>
              </a:rPr>
              <a:t> V</a:t>
            </a:r>
            <a:r>
              <a:rPr lang="en-GB" sz="1200" b="0" i="0" kern="1200" dirty="0">
                <a:solidFill>
                  <a:schemeClr val="tx1"/>
                </a:solidFill>
                <a:effectLst/>
                <a:latin typeface="+mn-lt"/>
                <a:ea typeface="+mn-ea"/>
                <a:cs typeface="+mn-cs"/>
              </a:rPr>
              <a:t>, </a:t>
            </a:r>
            <a:r>
              <a:rPr lang="en-GB" sz="1200" b="0" i="0" u="sng" kern="1200" dirty="0" err="1">
                <a:solidFill>
                  <a:schemeClr val="tx1"/>
                </a:solidFill>
                <a:effectLst/>
                <a:latin typeface="+mn-lt"/>
                <a:ea typeface="+mn-ea"/>
                <a:cs typeface="+mn-cs"/>
                <a:hlinkClick r:id="rId10"/>
              </a:rPr>
              <a:t>Danaoui</a:t>
            </a:r>
            <a:r>
              <a:rPr lang="en-GB" sz="1200" b="0" i="0" u="sng" kern="1200" dirty="0">
                <a:solidFill>
                  <a:schemeClr val="tx1"/>
                </a:solidFill>
                <a:effectLst/>
                <a:latin typeface="+mn-lt"/>
                <a:ea typeface="+mn-ea"/>
                <a:cs typeface="+mn-cs"/>
                <a:hlinkClick r:id="rId10"/>
              </a:rPr>
              <a:t> M</a:t>
            </a:r>
            <a:r>
              <a:rPr lang="en-GB" sz="1200" b="0" i="0" kern="1200" dirty="0">
                <a:solidFill>
                  <a:schemeClr val="tx1"/>
                </a:solidFill>
                <a:effectLst/>
                <a:latin typeface="+mn-lt"/>
                <a:ea typeface="+mn-ea"/>
                <a:cs typeface="+mn-cs"/>
              </a:rPr>
              <a:t>, </a:t>
            </a:r>
            <a:r>
              <a:rPr lang="en-GB" sz="1200" b="0" i="0" u="sng" kern="1200" dirty="0">
                <a:solidFill>
                  <a:schemeClr val="tx1"/>
                </a:solidFill>
                <a:effectLst/>
                <a:latin typeface="+mn-lt"/>
                <a:ea typeface="+mn-ea"/>
                <a:cs typeface="+mn-cs"/>
                <a:hlinkClick r:id="rId11"/>
              </a:rPr>
              <a:t>Samuel D</a:t>
            </a:r>
            <a:r>
              <a:rPr lang="en-GB" sz="1200" b="0" i="0" kern="1200" dirty="0">
                <a:solidFill>
                  <a:schemeClr val="tx1"/>
                </a:solidFill>
                <a:effectLst/>
                <a:latin typeface="+mn-lt"/>
                <a:ea typeface="+mn-ea"/>
                <a:cs typeface="+mn-cs"/>
              </a:rPr>
              <a:t>, </a:t>
            </a:r>
            <a:r>
              <a:rPr lang="en-GB" sz="1200" b="0" i="0" u="sng" kern="1200" dirty="0">
                <a:solidFill>
                  <a:schemeClr val="tx1"/>
                </a:solidFill>
                <a:effectLst/>
                <a:latin typeface="+mn-lt"/>
                <a:ea typeface="+mn-ea"/>
                <a:cs typeface="+mn-cs"/>
                <a:hlinkClick r:id="rId12"/>
              </a:rPr>
              <a:t>Bismuth H</a:t>
            </a:r>
            <a:r>
              <a:rPr lang="en-GB" sz="1200" b="0" i="0" kern="1200" dirty="0">
                <a:solidFill>
                  <a:schemeClr val="tx1"/>
                </a:solidFill>
                <a:effectLst/>
                <a:latin typeface="+mn-lt"/>
                <a:ea typeface="+mn-ea"/>
                <a:cs typeface="+mn-cs"/>
              </a:rPr>
              <a:t>. (58 patients)</a:t>
            </a:r>
            <a:r>
              <a:rPr lang="en-GB" sz="1200" b="0" i="0" kern="1200" baseline="0" dirty="0">
                <a:solidFill>
                  <a:schemeClr val="tx1"/>
                </a:solidFill>
                <a:effectLst/>
                <a:latin typeface="+mn-lt"/>
                <a:ea typeface="+mn-ea"/>
                <a:cs typeface="+mn-cs"/>
              </a:rPr>
              <a:t> and published in 2001 (</a:t>
            </a:r>
            <a:r>
              <a:rPr lang="en-GB" sz="1200" b="0" i="0" kern="1200" baseline="0" dirty="0" err="1">
                <a:solidFill>
                  <a:schemeClr val="tx1"/>
                </a:solidFill>
                <a:effectLst/>
                <a:latin typeface="+mn-lt"/>
                <a:ea typeface="+mn-ea"/>
                <a:cs typeface="+mn-cs"/>
              </a:rPr>
              <a:t>jHep</a:t>
            </a:r>
            <a:r>
              <a:rPr lang="en-GB" sz="1200" b="0" i="0" kern="1200" baseline="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F4848CCC-BFC0-48D0-B45E-60101A2813C8}" type="slidenum">
              <a:rPr lang="en-GB" smtClean="0"/>
              <a:t>17</a:t>
            </a:fld>
            <a:endParaRPr lang="en-GB"/>
          </a:p>
        </p:txBody>
      </p:sp>
    </p:spTree>
    <p:extLst>
      <p:ext uri="{BB962C8B-B14F-4D97-AF65-F5344CB8AC3E}">
        <p14:creationId xmlns:p14="http://schemas.microsoft.com/office/powerpoint/2010/main" val="4007569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secondary prevention of oesophageal variceal bleeding, TIPSS can be considered where patients rebleed despite combination of VBL +NSBB taking into account the severity of rebleeding and other complications of portal hypertension, with careful patient selection to minimise hepatic encephalopathy (weak recommendation, moderate-quality evidence). Further large controlled trials are required to investigate the role of TIPSS as first-line therapy in secondary prevention (strong recommendation, low quality of evidence).</a:t>
            </a:r>
            <a:endParaRPr lang="en-GB"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64D949E-5D51-4F1E-A9D6-5D86972ADD1D}" type="slidenum">
              <a:rPr lang="en-GB" smtClean="0"/>
              <a:t>18</a:t>
            </a:fld>
            <a:endParaRPr lang="en-GB"/>
          </a:p>
        </p:txBody>
      </p:sp>
    </p:spTree>
    <p:extLst>
      <p:ext uri="{BB962C8B-B14F-4D97-AF65-F5344CB8AC3E}">
        <p14:creationId xmlns:p14="http://schemas.microsoft.com/office/powerpoint/2010/main" val="2419258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 consecutive salvage TIPSS.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Six patients had a pre TIPSS Child-Pugh score of &gt;13: 3 died within 6-weeks; one was considered for transplantation but declined because of recidivism risk, dying at 251 days; one recovered and died unexpectedly at 131 days; and one is still alive at 684 days of </a:t>
            </a:r>
            <a:r>
              <a:rPr lang="en-US" sz="1200" dirty="0" err="1"/>
              <a:t>followup</a:t>
            </a:r>
            <a:r>
              <a:rPr lang="en-US" sz="1200" dirty="0"/>
              <a:t> (Figure 1C).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Blood lactate immediately pre TIPSS was higher in patients who died by 6-weeks (p=0.008, Figure 1B). The 6-week mortality rate was 12%, 40% and 75% for patients with a lactate of &lt;1.8, 1.8-2.5, and ≥2.6 mmol/l, respectively (p=0.002, Figure 1D). Seven of 8 patients with a lactate ≥2.6 mmol/l had died by 1-year with a median time to death of 15 (range 1-52) days.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Conclusions:</a:t>
            </a:r>
            <a:endParaRPr lang="en-GB" sz="1200" dirty="0"/>
          </a:p>
          <a:p>
            <a:pPr marL="285750" indent="-285750" algn="just" defTabSz="2057400">
              <a:lnSpc>
                <a:spcPct val="125000"/>
              </a:lnSpc>
              <a:buClr>
                <a:schemeClr val="bg1"/>
              </a:buClr>
              <a:buFont typeface="Arial" panose="020B0604020202020204" pitchFamily="34" charset="0"/>
              <a:buChar char="•"/>
            </a:pPr>
            <a:r>
              <a:rPr lang="en-US" sz="1200" b="1" dirty="0">
                <a:solidFill>
                  <a:schemeClr val="bg1"/>
                </a:solidFill>
              </a:rPr>
              <a:t>Child-Pugh score &gt;13 is not a definitive indicator of short term mortality in patients undergoing salvage TIPSS – however in this group long term mortality is high and TIPSS should be viewed as a bridge to liver transplantation.</a:t>
            </a:r>
          </a:p>
          <a:p>
            <a:pPr marL="285750" indent="-285750" algn="just" defTabSz="2057400">
              <a:lnSpc>
                <a:spcPct val="125000"/>
              </a:lnSpc>
              <a:buClr>
                <a:schemeClr val="bg1"/>
              </a:buClr>
              <a:buFont typeface="Arial" panose="020B0604020202020204" pitchFamily="34" charset="0"/>
              <a:buChar char="•"/>
            </a:pPr>
            <a:endParaRPr lang="en-US" sz="1200" b="1" dirty="0">
              <a:solidFill>
                <a:schemeClr val="bg1"/>
              </a:solidFill>
            </a:endParaRPr>
          </a:p>
          <a:p>
            <a:pPr marL="285750" indent="-285750" algn="just" defTabSz="2057400">
              <a:lnSpc>
                <a:spcPct val="125000"/>
              </a:lnSpc>
              <a:buClr>
                <a:schemeClr val="bg1"/>
              </a:buClr>
              <a:buFont typeface="Arial" panose="020B0604020202020204" pitchFamily="34" charset="0"/>
              <a:buChar char="•"/>
            </a:pPr>
            <a:r>
              <a:rPr lang="en-US" sz="1200" b="1" dirty="0">
                <a:solidFill>
                  <a:schemeClr val="bg1"/>
                </a:solidFill>
              </a:rPr>
              <a:t>Blood lactate instead may be a superior predictor of futility.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US" dirty="0"/>
          </a:p>
        </p:txBody>
      </p:sp>
      <p:sp>
        <p:nvSpPr>
          <p:cNvPr id="4" name="Slide Number Placeholder 3"/>
          <p:cNvSpPr>
            <a:spLocks noGrp="1"/>
          </p:cNvSpPr>
          <p:nvPr>
            <p:ph type="sldNum" sz="quarter" idx="5"/>
          </p:nvPr>
        </p:nvSpPr>
        <p:spPr/>
        <p:txBody>
          <a:bodyPr/>
          <a:lstStyle/>
          <a:p>
            <a:fld id="{72EB75BE-4BA7-D24E-9F12-5EF92996C241}" type="slidenum">
              <a:rPr lang="en-US" smtClean="0"/>
              <a:t>19</a:t>
            </a:fld>
            <a:endParaRPr lang="en-US"/>
          </a:p>
        </p:txBody>
      </p:sp>
    </p:spTree>
    <p:extLst>
      <p:ext uri="{BB962C8B-B14F-4D97-AF65-F5344CB8AC3E}">
        <p14:creationId xmlns:p14="http://schemas.microsoft.com/office/powerpoint/2010/main" val="3244348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20</a:t>
            </a:fld>
            <a:endParaRPr lang="en-GB"/>
          </a:p>
        </p:txBody>
      </p:sp>
    </p:spTree>
    <p:extLst>
      <p:ext uri="{BB962C8B-B14F-4D97-AF65-F5344CB8AC3E}">
        <p14:creationId xmlns:p14="http://schemas.microsoft.com/office/powerpoint/2010/main" val="3730076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21</a:t>
            </a:fld>
            <a:endParaRPr lang="en-GB"/>
          </a:p>
        </p:txBody>
      </p:sp>
    </p:spTree>
    <p:extLst>
      <p:ext uri="{BB962C8B-B14F-4D97-AF65-F5344CB8AC3E}">
        <p14:creationId xmlns:p14="http://schemas.microsoft.com/office/powerpoint/2010/main" val="2626376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Austria – no change in variceal bleeding rates in 3 weeks pre and post lockdown i.e. presumed peak of pandemic.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IAS figure – home alcohol consumption during the pandemic in relation to announcement of lockdown - ? What caused peak in early March. </a:t>
            </a:r>
            <a:r>
              <a:rPr lang="en-GB" sz="1200" kern="1200" dirty="0">
                <a:solidFill>
                  <a:schemeClr val="tx1"/>
                </a:solidFill>
                <a:effectLst/>
                <a:latin typeface="+mn-lt"/>
                <a:ea typeface="+mn-ea"/>
                <a:cs typeface="+mn-cs"/>
              </a:rPr>
              <a:t>A breakdown by occupational social grade (figure 2) shows an increase alcohol purchasing in all groups except for those belonging to the lowest occupational social grade (people on long term state benefits, casual and lowest grade workers, unemployed with state benefits (including pension)), but that the increase in alcohol purchasing was largest among the more advantaged occupational groups. </a:t>
            </a:r>
            <a:endParaRPr lang="en-GB" dirty="0"/>
          </a:p>
          <a:p>
            <a:endParaRPr lang="en-US" dirty="0"/>
          </a:p>
        </p:txBody>
      </p:sp>
      <p:sp>
        <p:nvSpPr>
          <p:cNvPr id="4" name="Slide Number Placeholder 3"/>
          <p:cNvSpPr>
            <a:spLocks noGrp="1"/>
          </p:cNvSpPr>
          <p:nvPr>
            <p:ph type="sldNum" sz="quarter" idx="5"/>
          </p:nvPr>
        </p:nvSpPr>
        <p:spPr/>
        <p:txBody>
          <a:bodyPr/>
          <a:lstStyle/>
          <a:p>
            <a:fld id="{99683092-DB23-5C4A-AE65-01CA47D87766}" type="slidenum">
              <a:rPr lang="en-US" smtClean="0"/>
              <a:t>22</a:t>
            </a:fld>
            <a:endParaRPr lang="en-US"/>
          </a:p>
        </p:txBody>
      </p:sp>
    </p:spTree>
    <p:extLst>
      <p:ext uri="{BB962C8B-B14F-4D97-AF65-F5344CB8AC3E}">
        <p14:creationId xmlns:p14="http://schemas.microsoft.com/office/powerpoint/2010/main" val="2251827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F76D-57D9-3943-AD1F-FB5E42CE2044}" type="slidenum">
              <a:rPr lang="en-US" smtClean="0"/>
              <a:t>23</a:t>
            </a:fld>
            <a:endParaRPr lang="en-US"/>
          </a:p>
        </p:txBody>
      </p:sp>
    </p:spTree>
    <p:extLst>
      <p:ext uri="{BB962C8B-B14F-4D97-AF65-F5344CB8AC3E}">
        <p14:creationId xmlns:p14="http://schemas.microsoft.com/office/powerpoint/2010/main" val="3826966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27</a:t>
            </a:fld>
            <a:endParaRPr lang="en-GB"/>
          </a:p>
        </p:txBody>
      </p:sp>
    </p:spTree>
    <p:extLst>
      <p:ext uri="{BB962C8B-B14F-4D97-AF65-F5344CB8AC3E}">
        <p14:creationId xmlns:p14="http://schemas.microsoft.com/office/powerpoint/2010/main" val="906169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Took 4 </a:t>
            </a:r>
            <a:r>
              <a:rPr lang="en-US" dirty="0" err="1"/>
              <a:t>centres</a:t>
            </a:r>
            <a:r>
              <a:rPr lang="en-US" dirty="0"/>
              <a:t> 7 years to recruit patients, highly select.</a:t>
            </a:r>
          </a:p>
        </p:txBody>
      </p:sp>
      <p:sp>
        <p:nvSpPr>
          <p:cNvPr id="4" name="Slide Number Placeholder 3"/>
          <p:cNvSpPr>
            <a:spLocks noGrp="1"/>
          </p:cNvSpPr>
          <p:nvPr>
            <p:ph type="sldNum" sz="quarter" idx="5"/>
          </p:nvPr>
        </p:nvSpPr>
        <p:spPr/>
        <p:txBody>
          <a:bodyPr/>
          <a:lstStyle/>
          <a:p>
            <a:fld id="{72EB75BE-4BA7-D24E-9F12-5EF92996C241}" type="slidenum">
              <a:rPr lang="en-US" smtClean="0"/>
              <a:t>28</a:t>
            </a:fld>
            <a:endParaRPr lang="en-US"/>
          </a:p>
        </p:txBody>
      </p:sp>
    </p:spTree>
    <p:extLst>
      <p:ext uri="{BB962C8B-B14F-4D97-AF65-F5344CB8AC3E}">
        <p14:creationId xmlns:p14="http://schemas.microsoft.com/office/powerpoint/2010/main" val="50020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a:t>
            </a:r>
            <a:r>
              <a:rPr lang="en-US" dirty="0" err="1"/>
              <a:t>nos</a:t>
            </a:r>
            <a:r>
              <a:rPr lang="en-US" dirty="0"/>
              <a:t>, heterogeneity of cases, bare stents/evolving practice.</a:t>
            </a:r>
          </a:p>
          <a:p>
            <a:r>
              <a:rPr lang="en-GB" sz="1200" b="0" i="0" kern="1200" dirty="0">
                <a:solidFill>
                  <a:schemeClr val="tx1"/>
                </a:solidFill>
                <a:effectLst/>
                <a:latin typeface="+mn-lt"/>
                <a:ea typeface="+mn-ea"/>
                <a:cs typeface="+mn-cs"/>
              </a:rPr>
              <a:t>There was no evidence of differences in mortality, adverse events, or liver transplantation in people receiving different interventions compared to paracentesis plus fluid replacement (very low‐certainty evidence).</a:t>
            </a:r>
          </a:p>
          <a:p>
            <a:r>
              <a:rPr lang="en-GB" sz="1200" b="0" i="0" kern="1200" dirty="0">
                <a:solidFill>
                  <a:schemeClr val="tx1"/>
                </a:solidFill>
                <a:effectLst/>
                <a:latin typeface="+mn-lt"/>
                <a:ea typeface="+mn-ea"/>
                <a:cs typeface="+mn-cs"/>
              </a:rPr>
              <a:t>None of the trials reported quality of life.</a:t>
            </a:r>
            <a:endParaRPr lang="en-US" dirty="0"/>
          </a:p>
        </p:txBody>
      </p:sp>
      <p:sp>
        <p:nvSpPr>
          <p:cNvPr id="4" name="Slide Number Placeholder 3"/>
          <p:cNvSpPr>
            <a:spLocks noGrp="1"/>
          </p:cNvSpPr>
          <p:nvPr>
            <p:ph type="sldNum" sz="quarter" idx="5"/>
          </p:nvPr>
        </p:nvSpPr>
        <p:spPr/>
        <p:txBody>
          <a:bodyPr/>
          <a:lstStyle/>
          <a:p>
            <a:fld id="{72EB75BE-4BA7-D24E-9F12-5EF92996C241}" type="slidenum">
              <a:rPr lang="en-US" smtClean="0"/>
              <a:t>29</a:t>
            </a:fld>
            <a:endParaRPr lang="en-US"/>
          </a:p>
        </p:txBody>
      </p:sp>
    </p:spTree>
    <p:extLst>
      <p:ext uri="{BB962C8B-B14F-4D97-AF65-F5344CB8AC3E}">
        <p14:creationId xmlns:p14="http://schemas.microsoft.com/office/powerpoint/2010/main" val="2665743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B75BE-4BA7-D24E-9F12-5EF92996C241}" type="slidenum">
              <a:rPr lang="en-US" smtClean="0"/>
              <a:t>30</a:t>
            </a:fld>
            <a:endParaRPr lang="en-US"/>
          </a:p>
        </p:txBody>
      </p:sp>
    </p:spTree>
    <p:extLst>
      <p:ext uri="{BB962C8B-B14F-4D97-AF65-F5344CB8AC3E}">
        <p14:creationId xmlns:p14="http://schemas.microsoft.com/office/powerpoint/2010/main" val="3762700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survival benefit of transplant in the low risk Bureau group</a:t>
            </a:r>
          </a:p>
        </p:txBody>
      </p:sp>
      <p:sp>
        <p:nvSpPr>
          <p:cNvPr id="4" name="Slide Number Placeholder 3"/>
          <p:cNvSpPr>
            <a:spLocks noGrp="1"/>
          </p:cNvSpPr>
          <p:nvPr>
            <p:ph type="sldNum" sz="quarter" idx="5"/>
          </p:nvPr>
        </p:nvSpPr>
        <p:spPr/>
        <p:txBody>
          <a:bodyPr/>
          <a:lstStyle/>
          <a:p>
            <a:fld id="{72EB75BE-4BA7-D24E-9F12-5EF92996C241}" type="slidenum">
              <a:rPr lang="en-US" smtClean="0"/>
              <a:t>31</a:t>
            </a:fld>
            <a:endParaRPr lang="en-US"/>
          </a:p>
        </p:txBody>
      </p:sp>
    </p:spTree>
    <p:extLst>
      <p:ext uri="{BB962C8B-B14F-4D97-AF65-F5344CB8AC3E}">
        <p14:creationId xmlns:p14="http://schemas.microsoft.com/office/powerpoint/2010/main" val="2144150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32</a:t>
            </a:fld>
            <a:endParaRPr lang="en-GB"/>
          </a:p>
        </p:txBody>
      </p:sp>
    </p:spTree>
    <p:extLst>
      <p:ext uri="{BB962C8B-B14F-4D97-AF65-F5344CB8AC3E}">
        <p14:creationId xmlns:p14="http://schemas.microsoft.com/office/powerpoint/2010/main" val="3880810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view it as a palliative process – in the absence of survival benefit must improve quality of life and none of the trials have looked at that.</a:t>
            </a:r>
          </a:p>
        </p:txBody>
      </p:sp>
      <p:sp>
        <p:nvSpPr>
          <p:cNvPr id="4" name="Slide Number Placeholder 3"/>
          <p:cNvSpPr>
            <a:spLocks noGrp="1"/>
          </p:cNvSpPr>
          <p:nvPr>
            <p:ph type="sldNum" sz="quarter" idx="10"/>
          </p:nvPr>
        </p:nvSpPr>
        <p:spPr/>
        <p:txBody>
          <a:bodyPr/>
          <a:lstStyle/>
          <a:p>
            <a:fld id="{164D949E-5D51-4F1E-A9D6-5D86972ADD1D}" type="slidenum">
              <a:rPr lang="en-GB" smtClean="0"/>
              <a:t>33</a:t>
            </a:fld>
            <a:endParaRPr lang="en-GB"/>
          </a:p>
        </p:txBody>
      </p:sp>
    </p:spTree>
    <p:extLst>
      <p:ext uri="{BB962C8B-B14F-4D97-AF65-F5344CB8AC3E}">
        <p14:creationId xmlns:p14="http://schemas.microsoft.com/office/powerpoint/2010/main" val="2601851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34</a:t>
            </a:fld>
            <a:endParaRPr lang="en-GB"/>
          </a:p>
        </p:txBody>
      </p:sp>
    </p:spTree>
    <p:extLst>
      <p:ext uri="{BB962C8B-B14F-4D97-AF65-F5344CB8AC3E}">
        <p14:creationId xmlns:p14="http://schemas.microsoft.com/office/powerpoint/2010/main" val="32794877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Medical – palliation or watch and wait to see if improves</a:t>
            </a:r>
          </a:p>
          <a:p>
            <a:endParaRPr lang="en-US" dirty="0"/>
          </a:p>
        </p:txBody>
      </p:sp>
      <p:sp>
        <p:nvSpPr>
          <p:cNvPr id="4" name="Slide Number Placeholder 3"/>
          <p:cNvSpPr>
            <a:spLocks noGrp="1"/>
          </p:cNvSpPr>
          <p:nvPr>
            <p:ph type="sldNum" sz="quarter" idx="5"/>
          </p:nvPr>
        </p:nvSpPr>
        <p:spPr/>
        <p:txBody>
          <a:bodyPr/>
          <a:lstStyle/>
          <a:p>
            <a:fld id="{72EB75BE-4BA7-D24E-9F12-5EF92996C241}" type="slidenum">
              <a:rPr lang="en-US" smtClean="0"/>
              <a:t>35</a:t>
            </a:fld>
            <a:endParaRPr lang="en-US"/>
          </a:p>
        </p:txBody>
      </p:sp>
    </p:spTree>
    <p:extLst>
      <p:ext uri="{BB962C8B-B14F-4D97-AF65-F5344CB8AC3E}">
        <p14:creationId xmlns:p14="http://schemas.microsoft.com/office/powerpoint/2010/main" val="3112188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eGFR 29</a:t>
            </a:r>
          </a:p>
        </p:txBody>
      </p:sp>
      <p:sp>
        <p:nvSpPr>
          <p:cNvPr id="4" name="Slide Number Placeholder 3"/>
          <p:cNvSpPr>
            <a:spLocks noGrp="1"/>
          </p:cNvSpPr>
          <p:nvPr>
            <p:ph type="sldNum" sz="quarter" idx="10"/>
          </p:nvPr>
        </p:nvSpPr>
        <p:spPr/>
        <p:txBody>
          <a:bodyPr/>
          <a:lstStyle/>
          <a:p>
            <a:fld id="{164D949E-5D51-4F1E-A9D6-5D86972ADD1D}" type="slidenum">
              <a:rPr lang="en-GB" smtClean="0"/>
              <a:t>36</a:t>
            </a:fld>
            <a:endParaRPr lang="en-GB"/>
          </a:p>
        </p:txBody>
      </p:sp>
    </p:spTree>
    <p:extLst>
      <p:ext uri="{BB962C8B-B14F-4D97-AF65-F5344CB8AC3E}">
        <p14:creationId xmlns:p14="http://schemas.microsoft.com/office/powerpoint/2010/main" val="2675872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severity of liver disease usually precludes TIPSS in patients with severe portal hypertension-related renal dysfunction (type 1 and type 2HRS). The poor residual liver function does not cope with the reduced portal inflow, with an increased risk of hepatic encephalopathy, and a potential unmasking of cirrhotic cardiomyopathy. Although, renal function has been observed to improve following TIPSS, TIPSS for HRS remains experimental.56 89 90 A recent systematic review demonstrates the paucity of good-quality data, and heterogeneity with regards to patient selection and outcomes.91 Furthermore, in type 2HRS patients with more severe renal dysfunction were excluded. The rate of hepatic encephalopathy approached 50% which is significantly higher than for other indications. Finally, most studies</a:t>
            </a:r>
          </a:p>
          <a:p>
            <a:endParaRPr lang="en-GB" dirty="0"/>
          </a:p>
          <a:p>
            <a:r>
              <a:rPr lang="en-GB" dirty="0"/>
              <a:t>Renal function Differentiating portal hypertension-related renal dysfunction from intrinsic kidney disease, and acute kidney injury from stable chronic renal disease, is probably important. However, there is limited supporting evidence at present: the RCTs of TIPSS largely excluded patients with intrinsic kidney disease or significant renal dysfunction, with a mean baseline creatinine of 70–124 µmol/l.27 28 39 54–60 165–169 In portal hypertension-related renal dysfunction, reflecting more advanced disease, a higher serum creatinine is predictive of post-TIPSS mortality.77 170 In portal hypertension-related renal dysfunction and intrinsic kidney disease, a higher baseline serum creatinine may be associated with a lesser natriuretic effect of TIPSS171 172 and an increased frequency of the development of hepatic encephalopathy.173 The presence of severe intrinsic kidney disease (stage 4/5) may lead to an unacceptably high rate of severe encephalopathy.174 The indication for TIPSS may also be relevant. In rescue TIPSS, renal dysfunction is often acute and the key determinant of the risk benefit ratio is multiorgan dysfunction. However, in elective TIPSS for refractory ascites, suitability for a life-prolonging liver transplant and quality of life should be the focus.</a:t>
            </a:r>
            <a:endParaRPr lang="en-US" dirty="0"/>
          </a:p>
        </p:txBody>
      </p:sp>
      <p:sp>
        <p:nvSpPr>
          <p:cNvPr id="4" name="Slide Number Placeholder 3"/>
          <p:cNvSpPr>
            <a:spLocks noGrp="1"/>
          </p:cNvSpPr>
          <p:nvPr>
            <p:ph type="sldNum" sz="quarter" idx="5"/>
          </p:nvPr>
        </p:nvSpPr>
        <p:spPr/>
        <p:txBody>
          <a:bodyPr/>
          <a:lstStyle/>
          <a:p>
            <a:fld id="{72EB75BE-4BA7-D24E-9F12-5EF92996C241}" type="slidenum">
              <a:rPr lang="en-US" smtClean="0"/>
              <a:t>37</a:t>
            </a:fld>
            <a:endParaRPr lang="en-US"/>
          </a:p>
        </p:txBody>
      </p:sp>
    </p:spTree>
    <p:extLst>
      <p:ext uri="{BB962C8B-B14F-4D97-AF65-F5344CB8AC3E}">
        <p14:creationId xmlns:p14="http://schemas.microsoft.com/office/powerpoint/2010/main" val="26255108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eGFR 29</a:t>
            </a:r>
          </a:p>
        </p:txBody>
      </p:sp>
      <p:sp>
        <p:nvSpPr>
          <p:cNvPr id="4" name="Slide Number Placeholder 3"/>
          <p:cNvSpPr>
            <a:spLocks noGrp="1"/>
          </p:cNvSpPr>
          <p:nvPr>
            <p:ph type="sldNum" sz="quarter" idx="10"/>
          </p:nvPr>
        </p:nvSpPr>
        <p:spPr/>
        <p:txBody>
          <a:bodyPr/>
          <a:lstStyle/>
          <a:p>
            <a:fld id="{164D949E-5D51-4F1E-A9D6-5D86972ADD1D}" type="slidenum">
              <a:rPr lang="en-GB" smtClean="0"/>
              <a:t>38</a:t>
            </a:fld>
            <a:endParaRPr lang="en-GB"/>
          </a:p>
        </p:txBody>
      </p:sp>
    </p:spTree>
    <p:extLst>
      <p:ext uri="{BB962C8B-B14F-4D97-AF65-F5344CB8AC3E}">
        <p14:creationId xmlns:p14="http://schemas.microsoft.com/office/powerpoint/2010/main" val="23283642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eGFR 29</a:t>
            </a:r>
          </a:p>
        </p:txBody>
      </p:sp>
      <p:sp>
        <p:nvSpPr>
          <p:cNvPr id="4" name="Slide Number Placeholder 3"/>
          <p:cNvSpPr>
            <a:spLocks noGrp="1"/>
          </p:cNvSpPr>
          <p:nvPr>
            <p:ph type="sldNum" sz="quarter" idx="10"/>
          </p:nvPr>
        </p:nvSpPr>
        <p:spPr/>
        <p:txBody>
          <a:bodyPr/>
          <a:lstStyle/>
          <a:p>
            <a:fld id="{164D949E-5D51-4F1E-A9D6-5D86972ADD1D}" type="slidenum">
              <a:rPr lang="en-GB" smtClean="0"/>
              <a:t>39</a:t>
            </a:fld>
            <a:endParaRPr lang="en-GB"/>
          </a:p>
        </p:txBody>
      </p:sp>
    </p:spTree>
    <p:extLst>
      <p:ext uri="{BB962C8B-B14F-4D97-AF65-F5344CB8AC3E}">
        <p14:creationId xmlns:p14="http://schemas.microsoft.com/office/powerpoint/2010/main" val="34948399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B75BE-4BA7-D24E-9F12-5EF92996C241}" type="slidenum">
              <a:rPr lang="en-US" smtClean="0"/>
              <a:t>40</a:t>
            </a:fld>
            <a:endParaRPr lang="en-US"/>
          </a:p>
        </p:txBody>
      </p:sp>
    </p:spTree>
    <p:extLst>
      <p:ext uri="{BB962C8B-B14F-4D97-AF65-F5344CB8AC3E}">
        <p14:creationId xmlns:p14="http://schemas.microsoft.com/office/powerpoint/2010/main" val="2585719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Recommendations: cardiac assessments ► A cardiac history, examination, 12-lead ECG and N-Terminal pro-B-type natriuretic peptide (NT-</a:t>
            </a:r>
            <a:r>
              <a:rPr lang="en-GB" dirty="0" err="1"/>
              <a:t>proBNP</a:t>
            </a:r>
            <a:r>
              <a:rPr lang="en-GB" dirty="0"/>
              <a:t>) should be undertaken in all patients undergoing elective TIPSS insertion (strong recommendation, moderate-quality evidence). Further cardiac evaluation (echocardiogram +/-cardiology consultation) should be undertaken before elective TIPSS if any of these are abnormal (strong recommendation, moderate-quality evidence). ► Elective TIPSS is not recommended in patients with severe left ventricular dysfunction or severe pulmonary hypertension (strong recommendation, moderate- quality evidence). ► Echocardiogram in acute variceal haemorrhage may be inaccurate and should not delay an emergency, potential lifesaving TIPSS insertion (strong recommendation, low-quality evidence).</a:t>
            </a:r>
          </a:p>
          <a:p>
            <a:endParaRPr lang="en-GB" dirty="0"/>
          </a:p>
          <a:p>
            <a:r>
              <a:rPr lang="en-GB" dirty="0"/>
              <a:t>But studies in this context show selection bias with low rate of cardiac events post TIPSS – potentially selected out. LVEF/valvular disease may be relevant. </a:t>
            </a:r>
            <a:r>
              <a:rPr lang="en-GB" dirty="0" err="1"/>
              <a:t>Billey</a:t>
            </a:r>
            <a:r>
              <a:rPr lang="en-GB" dirty="0"/>
              <a:t> Hepatol 2019. A level of BNP &lt;40  </a:t>
            </a:r>
            <a:r>
              <a:rPr lang="en-GB" dirty="0" err="1"/>
              <a:t>pg</a:t>
            </a:r>
            <a:r>
              <a:rPr lang="en-GB" dirty="0"/>
              <a:t>/mL and NT-</a:t>
            </a:r>
            <a:r>
              <a:rPr lang="en-GB" dirty="0" err="1"/>
              <a:t>proBNP</a:t>
            </a:r>
            <a:r>
              <a:rPr lang="en-GB" dirty="0"/>
              <a:t> &lt; 125 </a:t>
            </a:r>
            <a:r>
              <a:rPr lang="en-GB" dirty="0" err="1"/>
              <a:t>pg</a:t>
            </a:r>
            <a:r>
              <a:rPr lang="en-GB" dirty="0"/>
              <a:t>/mL allowed identifying patients without risk of cardiac decompensation. </a:t>
            </a:r>
          </a:p>
          <a:p>
            <a:r>
              <a:rPr lang="en-US" dirty="0"/>
              <a:t>DD controversial.</a:t>
            </a:r>
            <a:endParaRPr lang="en-GB" dirty="0"/>
          </a:p>
        </p:txBody>
      </p:sp>
      <p:sp>
        <p:nvSpPr>
          <p:cNvPr id="4" name="Slide Number Placeholder 3"/>
          <p:cNvSpPr>
            <a:spLocks noGrp="1"/>
          </p:cNvSpPr>
          <p:nvPr>
            <p:ph type="sldNum" sz="quarter" idx="5"/>
          </p:nvPr>
        </p:nvSpPr>
        <p:spPr/>
        <p:txBody>
          <a:bodyPr/>
          <a:lstStyle/>
          <a:p>
            <a:fld id="{72EB75BE-4BA7-D24E-9F12-5EF92996C241}" type="slidenum">
              <a:rPr lang="en-US" smtClean="0"/>
              <a:t>43</a:t>
            </a:fld>
            <a:endParaRPr lang="en-US"/>
          </a:p>
        </p:txBody>
      </p:sp>
    </p:spTree>
    <p:extLst>
      <p:ext uri="{BB962C8B-B14F-4D97-AF65-F5344CB8AC3E}">
        <p14:creationId xmlns:p14="http://schemas.microsoft.com/office/powerpoint/2010/main" val="5163420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D949E-5D51-4F1E-A9D6-5D86972ADD1D}" type="slidenum">
              <a:rPr lang="en-GB" smtClean="0"/>
              <a:t>44</a:t>
            </a:fld>
            <a:endParaRPr lang="en-GB"/>
          </a:p>
        </p:txBody>
      </p:sp>
    </p:spTree>
    <p:extLst>
      <p:ext uri="{BB962C8B-B14F-4D97-AF65-F5344CB8AC3E}">
        <p14:creationId xmlns:p14="http://schemas.microsoft.com/office/powerpoint/2010/main" val="2561710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F823067-39A3-7F4A-A943-E390A7ED0069}" type="datetimeFigureOut">
              <a:rPr lang="en-US" smtClean="0"/>
              <a:t>11/6/20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2804071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F823067-39A3-7F4A-A943-E390A7ED0069}" type="datetimeFigureOut">
              <a:rPr lang="en-US" smtClean="0"/>
              <a:t>11/6/20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1937696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F823067-39A3-7F4A-A943-E390A7ED0069}" type="datetimeFigureOut">
              <a:rPr lang="en-US" smtClean="0"/>
              <a:t>11/6/20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249922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F823067-39A3-7F4A-A943-E390A7ED0069}" type="datetimeFigureOut">
              <a:rPr lang="en-US" smtClean="0"/>
              <a:t>11/6/20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3435248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F823067-39A3-7F4A-A943-E390A7ED0069}" type="datetimeFigureOut">
              <a:rPr lang="en-US" smtClean="0"/>
              <a:t>11/6/20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149994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F823067-39A3-7F4A-A943-E390A7ED0069}" type="datetimeFigureOut">
              <a:rPr lang="en-US" smtClean="0"/>
              <a:t>11/6/20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846539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23067-39A3-7F4A-A943-E390A7ED0069}" type="datetimeFigureOut">
              <a:rPr lang="en-US" smtClean="0"/>
              <a:t>11/6/20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1088694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F823067-39A3-7F4A-A943-E390A7ED0069}" type="datetimeFigureOut">
              <a:rPr lang="en-US" smtClean="0"/>
              <a:t>11/6/20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3244160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F823067-39A3-7F4A-A943-E390A7ED0069}" type="datetimeFigureOut">
              <a:rPr lang="en-US" smtClean="0"/>
              <a:t>11/6/20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427722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F823067-39A3-7F4A-A943-E390A7ED0069}" type="datetimeFigureOut">
              <a:rPr lang="en-US" smtClean="0"/>
              <a:t>11/6/20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817249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F823067-39A3-7F4A-A943-E390A7ED0069}" type="datetimeFigureOut">
              <a:rPr lang="en-US" smtClean="0"/>
              <a:t>11/6/20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89772-0DDA-5E40-9589-3534B0ACA25E}" type="slidenum">
              <a:rPr lang="en-US" smtClean="0"/>
              <a:t>‹#›</a:t>
            </a:fld>
            <a:endParaRPr lang="en-US"/>
          </a:p>
        </p:txBody>
      </p:sp>
    </p:spTree>
    <p:extLst>
      <p:ext uri="{BB962C8B-B14F-4D97-AF65-F5344CB8AC3E}">
        <p14:creationId xmlns:p14="http://schemas.microsoft.com/office/powerpoint/2010/main" val="3342284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52235" name="Text Box 11"/>
          <p:cNvSpPr txBox="1">
            <a:spLocks noChangeArrowheads="1"/>
          </p:cNvSpPr>
          <p:nvPr userDrawn="1"/>
        </p:nvSpPr>
        <p:spPr bwMode="auto">
          <a:xfrm>
            <a:off x="395288" y="254000"/>
            <a:ext cx="8353425" cy="611822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spcBef>
                <a:spcPct val="50000"/>
              </a:spcBef>
            </a:pPr>
            <a:endParaRPr lang="en-US" altLang="en-US"/>
          </a:p>
        </p:txBody>
      </p:sp>
      <p:pic>
        <p:nvPicPr>
          <p:cNvPr id="52236" name="Picture 12" descr="AddenUni_Logo1"/>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25875" y="390525"/>
            <a:ext cx="4814888" cy="1016000"/>
          </a:xfrm>
          <a:prstGeom prst="rect">
            <a:avLst/>
          </a:prstGeom>
          <a:noFill/>
          <a:extLst>
            <a:ext uri="{909E8E84-426E-40dd-AFC4-6F175D3DCCD1}">
              <a14:hiddenFill xmlns="" xmlns:a14="http://schemas.microsoft.com/office/drawing/2010/main">
                <a:solidFill>
                  <a:srgbClr val="FFFFFF"/>
                </a:solidFill>
              </a14:hiddenFill>
            </a:ext>
          </a:extLst>
        </p:spPr>
      </p:pic>
      <p:sp>
        <p:nvSpPr>
          <p:cNvPr id="52249" name="Text Box 25"/>
          <p:cNvSpPr txBox="1">
            <a:spLocks noChangeArrowheads="1"/>
          </p:cNvSpPr>
          <p:nvPr userDrawn="1"/>
        </p:nvSpPr>
        <p:spPr bwMode="auto">
          <a:xfrm>
            <a:off x="323850" y="6432550"/>
            <a:ext cx="8640763" cy="320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GB" altLang="en-US" sz="1500" b="1">
                <a:solidFill>
                  <a:schemeClr val="bg1"/>
                </a:solidFill>
              </a:rPr>
              <a:t>Innovation</a:t>
            </a:r>
            <a:r>
              <a:rPr lang="en-GB" altLang="en-US" sz="1500">
                <a:solidFill>
                  <a:schemeClr val="bg1"/>
                </a:solidFill>
              </a:rPr>
              <a:t> and </a:t>
            </a:r>
            <a:r>
              <a:rPr lang="en-GB" altLang="en-US" sz="1500" b="1">
                <a:solidFill>
                  <a:schemeClr val="bg1"/>
                </a:solidFill>
              </a:rPr>
              <a:t>excellence</a:t>
            </a:r>
            <a:r>
              <a:rPr lang="en-GB" altLang="en-US" sz="1500">
                <a:solidFill>
                  <a:schemeClr val="bg1"/>
                </a:solidFill>
              </a:rPr>
              <a:t> in health and care 	      Addenbrooke’s Hospital I Rosie Hospital</a:t>
            </a:r>
          </a:p>
        </p:txBody>
      </p:sp>
      <p:pic>
        <p:nvPicPr>
          <p:cNvPr id="52250" name="Picture 26" descr="blue glass RandD "/>
          <p:cNvPicPr preferRelativeResize="0">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156325" y="4883150"/>
            <a:ext cx="1150938" cy="1079500"/>
          </a:xfrm>
          <a:prstGeom prst="rect">
            <a:avLst/>
          </a:prstGeom>
          <a:noFill/>
          <a:ln w="9525">
            <a:solidFill>
              <a:schemeClr val="bg2"/>
            </a:solidFill>
            <a:miter lim="800000"/>
            <a:headEnd/>
            <a:tailEnd/>
          </a:ln>
          <a:extLst>
            <a:ext uri="{909E8E84-426E-40dd-AFC4-6F175D3DCCD1}">
              <a14:hiddenFill xmlns="" xmlns:a14="http://schemas.microsoft.com/office/drawing/2010/main">
                <a:solidFill>
                  <a:srgbClr val="FFFFFF"/>
                </a:solidFill>
              </a14:hiddenFill>
            </a:ext>
          </a:extLst>
        </p:spPr>
      </p:pic>
      <p:pic>
        <p:nvPicPr>
          <p:cNvPr id="52251" name="Picture 27" descr="Profile_square_3"/>
          <p:cNvPicPr>
            <a:picLocks noChangeAspect="1" noChangeArrowheads="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3250" y="4365625"/>
            <a:ext cx="1793875" cy="1943100"/>
          </a:xfrm>
          <a:prstGeom prst="rect">
            <a:avLst/>
          </a:prstGeom>
          <a:noFill/>
          <a:extLst>
            <a:ext uri="{909E8E84-426E-40dd-AFC4-6F175D3DCCD1}">
              <a14:hiddenFill xmlns="" xmlns:a14="http://schemas.microsoft.com/office/drawing/2010/main">
                <a:solidFill>
                  <a:srgbClr val="FFFFFF"/>
                </a:solidFill>
              </a14:hiddenFill>
            </a:ext>
          </a:extLst>
        </p:spPr>
      </p:pic>
      <p:pic>
        <p:nvPicPr>
          <p:cNvPr id="52252" name="Picture 28" descr="View"/>
          <p:cNvPicPr preferRelativeResize="0">
            <a:picLocks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975225" y="4883150"/>
            <a:ext cx="1079500" cy="1079500"/>
          </a:xfrm>
          <a:prstGeom prst="rect">
            <a:avLst/>
          </a:prstGeom>
          <a:noFill/>
          <a:ln w="9525">
            <a:solidFill>
              <a:schemeClr val="bg2"/>
            </a:solidFill>
            <a:miter lim="800000"/>
            <a:headEnd/>
            <a:tailEnd/>
          </a:ln>
          <a:extLst>
            <a:ext uri="{909E8E84-426E-40dd-AFC4-6F175D3DCCD1}">
              <a14:hiddenFill xmlns="" xmlns:a14="http://schemas.microsoft.com/office/drawing/2010/main">
                <a:solidFill>
                  <a:srgbClr val="FFFFFF"/>
                </a:solidFill>
              </a14:hiddenFill>
            </a:ext>
          </a:extLst>
        </p:spPr>
      </p:pic>
      <p:pic>
        <p:nvPicPr>
          <p:cNvPr id="52253" name="Picture 29" descr="DSC_001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95288" y="250825"/>
            <a:ext cx="3390900" cy="6121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20460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23067-39A3-7F4A-A943-E390A7ED0069}" type="datetimeFigureOut">
              <a:rPr lang="en-US" smtClean="0"/>
              <a:t>11/6/20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89772-0DDA-5E40-9589-3534B0ACA25E}" type="slidenum">
              <a:rPr lang="en-US" smtClean="0"/>
              <a:t>‹#›</a:t>
            </a:fld>
            <a:endParaRPr lang="en-US"/>
          </a:p>
        </p:txBody>
      </p:sp>
    </p:spTree>
    <p:extLst>
      <p:ext uri="{BB962C8B-B14F-4D97-AF65-F5344CB8AC3E}">
        <p14:creationId xmlns:p14="http://schemas.microsoft.com/office/powerpoint/2010/main" val="17377803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tiff"/><Relationship Id="rId4" Type="http://schemas.openxmlformats.org/officeDocument/2006/relationships/image" Target="../media/image14.tiff"/></Relationships>
</file>

<file path=ppt/slides/_rels/slide11.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12.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3.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27.tiff"/><Relationship Id="rId4" Type="http://schemas.openxmlformats.org/officeDocument/2006/relationships/image" Target="../media/image26.tiff"/></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1B503E-2A4D-584C-8783-7912257CE86F}"/>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C9134D02-2346-E84A-BDCB-8D3C596BE1FF}"/>
              </a:ext>
            </a:extLst>
          </p:cNvPr>
          <p:cNvSpPr>
            <a:spLocks noGrp="1"/>
          </p:cNvSpPr>
          <p:nvPr>
            <p:ph type="ctrTitle"/>
          </p:nvPr>
        </p:nvSpPr>
        <p:spPr>
          <a:xfrm>
            <a:off x="1540239" y="406400"/>
            <a:ext cx="7772400" cy="2387600"/>
          </a:xfrm>
        </p:spPr>
        <p:txBody>
          <a:bodyPr anchor="t" anchorCtr="0"/>
          <a:lstStyle/>
          <a:p>
            <a:r>
              <a:rPr lang="en-US" b="1" dirty="0">
                <a:solidFill>
                  <a:srgbClr val="0070C0"/>
                </a:solidFill>
              </a:rPr>
              <a:t>“BSG TIPSS Guidelines”</a:t>
            </a:r>
          </a:p>
        </p:txBody>
      </p:sp>
      <p:sp>
        <p:nvSpPr>
          <p:cNvPr id="3" name="Subtitle 2">
            <a:extLst>
              <a:ext uri="{FF2B5EF4-FFF2-40B4-BE49-F238E27FC236}">
                <a16:creationId xmlns:a16="http://schemas.microsoft.com/office/drawing/2014/main" id="{51EEB994-9DED-1142-AA94-93749551C05F}"/>
              </a:ext>
            </a:extLst>
          </p:cNvPr>
          <p:cNvSpPr>
            <a:spLocks noGrp="1"/>
          </p:cNvSpPr>
          <p:nvPr>
            <p:ph type="subTitle" idx="1"/>
          </p:nvPr>
        </p:nvSpPr>
        <p:spPr>
          <a:xfrm>
            <a:off x="1652666" y="1413474"/>
            <a:ext cx="6858000" cy="1655762"/>
          </a:xfrm>
        </p:spPr>
        <p:txBody>
          <a:bodyPr>
            <a:normAutofit/>
          </a:bodyPr>
          <a:lstStyle/>
          <a:p>
            <a:r>
              <a:rPr lang="en-US" sz="2800" b="1" dirty="0">
                <a:solidFill>
                  <a:srgbClr val="0070C0"/>
                </a:solidFill>
              </a:rPr>
              <a:t>Jo Leithead</a:t>
            </a:r>
          </a:p>
          <a:p>
            <a:r>
              <a:rPr lang="en-US" sz="2800" b="1" dirty="0">
                <a:solidFill>
                  <a:srgbClr val="0070C0"/>
                </a:solidFill>
              </a:rPr>
              <a:t>Consultant Hepatologist</a:t>
            </a:r>
          </a:p>
          <a:p>
            <a:r>
              <a:rPr lang="en-US" sz="2800" b="1" dirty="0">
                <a:solidFill>
                  <a:srgbClr val="0070C0"/>
                </a:solidFill>
              </a:rPr>
              <a:t>Forth Valley Royal Hospital</a:t>
            </a:r>
          </a:p>
        </p:txBody>
      </p:sp>
    </p:spTree>
    <p:extLst>
      <p:ext uri="{BB962C8B-B14F-4D97-AF65-F5344CB8AC3E}">
        <p14:creationId xmlns:p14="http://schemas.microsoft.com/office/powerpoint/2010/main" val="3262271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3186882" y="1465362"/>
            <a:ext cx="5618162" cy="2898229"/>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r"/>
            <a:r>
              <a:rPr lang="en-GB" altLang="en-US" sz="4200" b="1" dirty="0">
                <a:solidFill>
                  <a:srgbClr val="0066FF"/>
                </a:solidFill>
              </a:rPr>
              <a:t>“TIPSS”</a:t>
            </a:r>
          </a:p>
          <a:p>
            <a:pPr algn="r"/>
            <a:r>
              <a:rPr lang="en-GB" altLang="en-US" sz="2400" b="1" dirty="0">
                <a:solidFill>
                  <a:srgbClr val="0066FF"/>
                </a:solidFill>
              </a:rPr>
              <a:t>(in oesophageal </a:t>
            </a:r>
            <a:r>
              <a:rPr lang="en-GB" altLang="en-US" sz="2400" b="1" dirty="0" err="1">
                <a:solidFill>
                  <a:srgbClr val="0066FF"/>
                </a:solidFill>
              </a:rPr>
              <a:t>variceal</a:t>
            </a:r>
            <a:r>
              <a:rPr lang="en-GB" altLang="en-US" sz="2400" b="1" dirty="0">
                <a:solidFill>
                  <a:srgbClr val="0066FF"/>
                </a:solidFill>
              </a:rPr>
              <a:t> haemorrhage)</a:t>
            </a:r>
          </a:p>
          <a:p>
            <a:pPr algn="r">
              <a:spcBef>
                <a:spcPct val="50000"/>
              </a:spcBef>
              <a:spcAft>
                <a:spcPts val="1000"/>
              </a:spcAft>
            </a:pPr>
            <a:r>
              <a:rPr lang="en-GB" altLang="en-US" sz="2400" dirty="0">
                <a:solidFill>
                  <a:srgbClr val="0066FF"/>
                </a:solidFill>
              </a:rPr>
              <a:t> </a:t>
            </a:r>
            <a:r>
              <a:rPr lang="en-GB" altLang="en-US" sz="2400" dirty="0"/>
              <a:t>Dr Jo Leithead                                        Consultant Transplant </a:t>
            </a:r>
            <a:r>
              <a:rPr lang="en-GB" altLang="en-US" sz="2400" dirty="0" err="1"/>
              <a:t>Hepatologist</a:t>
            </a:r>
            <a:endParaRPr lang="en-GB" altLang="en-US" sz="2400" dirty="0"/>
          </a:p>
          <a:p>
            <a:pPr algn="r"/>
            <a:r>
              <a:rPr lang="en-GB" altLang="en-US" sz="2400" dirty="0"/>
              <a:t>Dr TC See</a:t>
            </a:r>
          </a:p>
          <a:p>
            <a:pPr algn="r"/>
            <a:r>
              <a:rPr lang="en-GB" altLang="en-US" sz="2400" dirty="0"/>
              <a:t>Consultant </a:t>
            </a:r>
            <a:r>
              <a:rPr lang="en-GB" altLang="en-US" sz="2400" dirty="0" err="1"/>
              <a:t>Internventional</a:t>
            </a:r>
            <a:r>
              <a:rPr lang="en-GB" altLang="en-US" sz="2400" dirty="0"/>
              <a:t> Radiologist</a:t>
            </a:r>
          </a:p>
        </p:txBody>
      </p:sp>
      <p:sp>
        <p:nvSpPr>
          <p:cNvPr id="3" name="Footer Placeholder 3"/>
          <p:cNvSpPr txBox="1">
            <a:spLocks/>
          </p:cNvSpPr>
          <p:nvPr/>
        </p:nvSpPr>
        <p:spPr>
          <a:xfrm>
            <a:off x="307951" y="6448722"/>
            <a:ext cx="5688012" cy="4046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en-GB" altLang="en-US" sz="1400" b="1" dirty="0">
                <a:solidFill>
                  <a:schemeClr val="bg1">
                    <a:lumMod val="65000"/>
                  </a:schemeClr>
                </a:solidFill>
              </a:rPr>
              <a:t>Innovation </a:t>
            </a:r>
            <a:r>
              <a:rPr lang="en-GB" altLang="en-US" sz="1400" dirty="0">
                <a:solidFill>
                  <a:schemeClr val="bg1">
                    <a:lumMod val="65000"/>
                  </a:schemeClr>
                </a:solidFill>
              </a:rPr>
              <a:t>and</a:t>
            </a:r>
            <a:r>
              <a:rPr lang="en-GB" altLang="en-US" sz="1400" b="1" dirty="0">
                <a:solidFill>
                  <a:schemeClr val="bg1">
                    <a:lumMod val="65000"/>
                  </a:schemeClr>
                </a:solidFill>
              </a:rPr>
              <a:t> excellence </a:t>
            </a:r>
            <a:r>
              <a:rPr lang="en-GB" altLang="en-US" sz="1400" dirty="0">
                <a:solidFill>
                  <a:schemeClr val="bg1">
                    <a:lumMod val="65000"/>
                  </a:schemeClr>
                </a:solidFill>
              </a:rPr>
              <a:t>in health and care</a:t>
            </a:r>
            <a:r>
              <a:rPr lang="en-GB" altLang="en-US" sz="1400" b="1" dirty="0">
                <a:solidFill>
                  <a:schemeClr val="bg1">
                    <a:lumMod val="65000"/>
                  </a:schemeClr>
                </a:solidFill>
              </a:rPr>
              <a:t> </a:t>
            </a:r>
            <a:endParaRPr lang="en-GB" altLang="en-US" sz="1400" dirty="0">
              <a:solidFill>
                <a:schemeClr val="bg1">
                  <a:lumMod val="65000"/>
                </a:schemeClr>
              </a:solidFill>
            </a:endParaRPr>
          </a:p>
          <a:p>
            <a:endParaRPr lang="en-GB" altLang="en-US" dirty="0"/>
          </a:p>
        </p:txBody>
      </p:sp>
    </p:spTree>
    <p:extLst>
      <p:ext uri="{BB962C8B-B14F-4D97-AF65-F5344CB8AC3E}">
        <p14:creationId xmlns:p14="http://schemas.microsoft.com/office/powerpoint/2010/main" val="1349769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32E70E-B50E-D246-B177-0A3E78B5F23C}"/>
              </a:ext>
            </a:extLst>
          </p:cNvPr>
          <p:cNvPicPr>
            <a:picLocks noChangeAspect="1"/>
          </p:cNvPicPr>
          <p:nvPr/>
        </p:nvPicPr>
        <p:blipFill>
          <a:blip r:embed="rId3"/>
          <a:stretch>
            <a:fillRect/>
          </a:stretch>
        </p:blipFill>
        <p:spPr>
          <a:xfrm>
            <a:off x="0" y="1022238"/>
            <a:ext cx="9144000" cy="4813524"/>
          </a:xfrm>
          <a:prstGeom prst="rect">
            <a:avLst/>
          </a:prstGeom>
        </p:spPr>
      </p:pic>
    </p:spTree>
    <p:extLst>
      <p:ext uri="{BB962C8B-B14F-4D97-AF65-F5344CB8AC3E}">
        <p14:creationId xmlns:p14="http://schemas.microsoft.com/office/powerpoint/2010/main" val="2399593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BBC8-0039-F749-9194-0428FE2A8DC8}"/>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8A470E3A-C016-E742-AED8-CA59F1DCF356}"/>
              </a:ext>
            </a:extLst>
          </p:cNvPr>
          <p:cNvSpPr>
            <a:spLocks noGrp="1"/>
          </p:cNvSpPr>
          <p:nvPr>
            <p:ph idx="1"/>
          </p:nvPr>
        </p:nvSpPr>
        <p:spPr/>
        <p:txBody>
          <a:bodyPr/>
          <a:lstStyle/>
          <a:p>
            <a:r>
              <a:rPr lang="en-US" dirty="0"/>
              <a:t>Update on TIPSS for variceal </a:t>
            </a:r>
            <a:r>
              <a:rPr lang="en-US" dirty="0" err="1"/>
              <a:t>haemorrhage</a:t>
            </a:r>
            <a:r>
              <a:rPr lang="en-US" dirty="0"/>
              <a:t> </a:t>
            </a:r>
          </a:p>
          <a:p>
            <a:pPr lvl="1"/>
            <a:r>
              <a:rPr lang="en-US" dirty="0"/>
              <a:t>Early TIPSS</a:t>
            </a:r>
          </a:p>
          <a:p>
            <a:pPr lvl="1"/>
            <a:r>
              <a:rPr lang="en-US" dirty="0"/>
              <a:t>Determining futility</a:t>
            </a:r>
          </a:p>
          <a:p>
            <a:pPr lvl="1"/>
            <a:r>
              <a:rPr lang="en-US" dirty="0"/>
              <a:t>During the COVID-19 pandemic</a:t>
            </a:r>
          </a:p>
          <a:p>
            <a:endParaRPr lang="en-US" dirty="0"/>
          </a:p>
          <a:p>
            <a:r>
              <a:rPr lang="en-US" dirty="0"/>
              <a:t>TIPSS for ascites</a:t>
            </a:r>
          </a:p>
        </p:txBody>
      </p:sp>
    </p:spTree>
    <p:extLst>
      <p:ext uri="{BB962C8B-B14F-4D97-AF65-F5344CB8AC3E}">
        <p14:creationId xmlns:p14="http://schemas.microsoft.com/office/powerpoint/2010/main" val="1825703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X</a:t>
            </a:r>
          </a:p>
        </p:txBody>
      </p:sp>
      <p:sp>
        <p:nvSpPr>
          <p:cNvPr id="3" name="Content Placeholder 2"/>
          <p:cNvSpPr>
            <a:spLocks noGrp="1"/>
          </p:cNvSpPr>
          <p:nvPr>
            <p:ph idx="1"/>
          </p:nvPr>
        </p:nvSpPr>
        <p:spPr/>
        <p:txBody>
          <a:bodyPr>
            <a:normAutofit/>
          </a:bodyPr>
          <a:lstStyle/>
          <a:p>
            <a:r>
              <a:rPr lang="en-GB" sz="1800" dirty="0"/>
              <a:t>47M, Primary biliary cholangitis diagnosed 2009 on serology and biopsy</a:t>
            </a:r>
          </a:p>
          <a:p>
            <a:endParaRPr lang="en-GB" sz="1800" dirty="0"/>
          </a:p>
          <a:p>
            <a:r>
              <a:rPr lang="en-GB" sz="1800" dirty="0"/>
              <a:t>January 2014  - presents via GP with </a:t>
            </a:r>
            <a:r>
              <a:rPr lang="en-GB" sz="1800" dirty="0" err="1"/>
              <a:t>malaena</a:t>
            </a:r>
            <a:r>
              <a:rPr lang="en-GB" sz="1800" dirty="0"/>
              <a:t>; “small oesophageal </a:t>
            </a:r>
            <a:r>
              <a:rPr lang="en-GB" sz="1800" dirty="0" err="1"/>
              <a:t>varices</a:t>
            </a:r>
            <a:r>
              <a:rPr lang="en-GB" sz="1800" dirty="0"/>
              <a:t>” and no intervention</a:t>
            </a:r>
          </a:p>
          <a:p>
            <a:r>
              <a:rPr lang="en-GB" sz="1800" dirty="0"/>
              <a:t>August 2014 – represents with definite oesophageal variceal haemorrhage; band ligation x4 and commenced on Carvedilol 12.5mg od</a:t>
            </a:r>
          </a:p>
        </p:txBody>
      </p:sp>
    </p:spTree>
    <p:extLst>
      <p:ext uri="{BB962C8B-B14F-4D97-AF65-F5344CB8AC3E}">
        <p14:creationId xmlns:p14="http://schemas.microsoft.com/office/powerpoint/2010/main" val="3854146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worry?</a:t>
            </a:r>
          </a:p>
        </p:txBody>
      </p:sp>
      <p:sp>
        <p:nvSpPr>
          <p:cNvPr id="3" name="Content Placeholder 2"/>
          <p:cNvSpPr>
            <a:spLocks noGrp="1"/>
          </p:cNvSpPr>
          <p:nvPr>
            <p:ph idx="1"/>
          </p:nvPr>
        </p:nvSpPr>
        <p:spPr/>
        <p:txBody>
          <a:bodyPr>
            <a:normAutofit/>
          </a:bodyPr>
          <a:lstStyle/>
          <a:p>
            <a:r>
              <a:rPr lang="en-US" sz="1800" dirty="0"/>
              <a:t>UK Upper GI bleeding Audit May 1-June 30 2007</a:t>
            </a:r>
          </a:p>
          <a:p>
            <a:pPr marL="0" indent="0">
              <a:buNone/>
            </a:pPr>
            <a:endParaRPr lang="en-US" sz="1800" dirty="0"/>
          </a:p>
          <a:p>
            <a:pPr marL="0" indent="0">
              <a:buNone/>
            </a:pPr>
            <a:r>
              <a:rPr lang="en-US" sz="1800" dirty="0"/>
              <a:t>526/6750 patients admitted with acute upper GI bleeding and scoped during same admission had bleeding </a:t>
            </a:r>
            <a:r>
              <a:rPr lang="en-US" sz="1800" dirty="0" err="1"/>
              <a:t>varices</a:t>
            </a:r>
            <a:r>
              <a:rPr lang="en-US" sz="1800" dirty="0"/>
              <a:t> (10.5%).</a:t>
            </a:r>
          </a:p>
          <a:p>
            <a:pPr marL="0" indent="0">
              <a:buNone/>
            </a:pPr>
            <a:r>
              <a:rPr lang="en-US" sz="1800" dirty="0"/>
              <a:t>Of these patients:</a:t>
            </a:r>
          </a:p>
          <a:p>
            <a:pPr marL="0" indent="0">
              <a:buNone/>
            </a:pPr>
            <a:r>
              <a:rPr lang="en-US" sz="1800" dirty="0" err="1"/>
              <a:t>Rebleeding</a:t>
            </a:r>
            <a:r>
              <a:rPr lang="en-US" sz="1800" dirty="0"/>
              <a:t> during the same admission in 26%</a:t>
            </a:r>
          </a:p>
          <a:p>
            <a:pPr marL="0" indent="0">
              <a:buNone/>
            </a:pPr>
            <a:r>
              <a:rPr lang="en-US" sz="1800" dirty="0" err="1"/>
              <a:t>Inhospital</a:t>
            </a:r>
            <a:r>
              <a:rPr lang="en-US" sz="1800" dirty="0"/>
              <a:t> mortality rate 15%</a:t>
            </a:r>
          </a:p>
          <a:p>
            <a:pPr marL="0" indent="0">
              <a:buNone/>
            </a:pPr>
            <a:endParaRPr lang="en-US" sz="1800" dirty="0"/>
          </a:p>
          <a:p>
            <a:r>
              <a:rPr lang="en-US" sz="1800" dirty="0"/>
              <a:t>Patients who survive a first </a:t>
            </a:r>
            <a:r>
              <a:rPr lang="en-US" sz="1800" dirty="0" err="1"/>
              <a:t>variceal</a:t>
            </a:r>
            <a:r>
              <a:rPr lang="en-US" sz="1800" dirty="0"/>
              <a:t> </a:t>
            </a:r>
            <a:r>
              <a:rPr lang="en-US" sz="1800" dirty="0" err="1"/>
              <a:t>haemorrhage</a:t>
            </a:r>
            <a:r>
              <a:rPr lang="en-US" sz="1800" dirty="0"/>
              <a:t> are at high risk of </a:t>
            </a:r>
            <a:r>
              <a:rPr lang="en-US" sz="1800" dirty="0" err="1"/>
              <a:t>rebleeding</a:t>
            </a:r>
            <a:r>
              <a:rPr lang="en-US" sz="1800" dirty="0"/>
              <a:t> (over 60% at 1 year), and mortality from each </a:t>
            </a:r>
            <a:r>
              <a:rPr lang="en-US" sz="1800" dirty="0" err="1"/>
              <a:t>rebleeding</a:t>
            </a:r>
            <a:r>
              <a:rPr lang="en-US" sz="1800" dirty="0"/>
              <a:t> episode is about 20%.</a:t>
            </a:r>
          </a:p>
          <a:p>
            <a:pPr marL="0" indent="0">
              <a:buNone/>
            </a:pPr>
            <a:endParaRPr lang="en-US" sz="1800" dirty="0"/>
          </a:p>
          <a:p>
            <a:pPr marL="0" indent="0">
              <a:buNone/>
            </a:pPr>
            <a:endParaRPr lang="en-US" sz="1800" dirty="0"/>
          </a:p>
          <a:p>
            <a:endParaRPr lang="en-US" sz="1800" dirty="0"/>
          </a:p>
          <a:p>
            <a:pPr marL="0" indent="0">
              <a:buNone/>
            </a:pPr>
            <a:endParaRPr lang="en-US" sz="1800" dirty="0"/>
          </a:p>
        </p:txBody>
      </p:sp>
      <p:sp>
        <p:nvSpPr>
          <p:cNvPr id="4" name="TextBox 3"/>
          <p:cNvSpPr txBox="1"/>
          <p:nvPr/>
        </p:nvSpPr>
        <p:spPr>
          <a:xfrm>
            <a:off x="5686862" y="6061334"/>
            <a:ext cx="3184643" cy="461665"/>
          </a:xfrm>
          <a:prstGeom prst="rect">
            <a:avLst/>
          </a:prstGeom>
          <a:noFill/>
        </p:spPr>
        <p:txBody>
          <a:bodyPr wrap="square" rtlCol="0">
            <a:spAutoFit/>
          </a:bodyPr>
          <a:lstStyle/>
          <a:p>
            <a:pPr algn="r"/>
            <a:r>
              <a:rPr lang="en-US" sz="1200" dirty="0"/>
              <a:t>Bosch J, Lancet 2003</a:t>
            </a:r>
          </a:p>
          <a:p>
            <a:pPr algn="r"/>
            <a:r>
              <a:rPr lang="en-US" sz="1200" dirty="0" err="1"/>
              <a:t>Jaraith</a:t>
            </a:r>
            <a:r>
              <a:rPr lang="en-US" sz="1200" dirty="0"/>
              <a:t> V, Dig Liver Dis 2014</a:t>
            </a:r>
          </a:p>
        </p:txBody>
      </p:sp>
    </p:spTree>
    <p:extLst>
      <p:ext uri="{BB962C8B-B14F-4D97-AF65-F5344CB8AC3E}">
        <p14:creationId xmlns:p14="http://schemas.microsoft.com/office/powerpoint/2010/main" val="2371121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Early TIPSS</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10" name="TextBox 9"/>
          <p:cNvSpPr txBox="1"/>
          <p:nvPr/>
        </p:nvSpPr>
        <p:spPr>
          <a:xfrm>
            <a:off x="5868144" y="5949280"/>
            <a:ext cx="2952328" cy="276999"/>
          </a:xfrm>
          <a:prstGeom prst="rect">
            <a:avLst/>
          </a:prstGeom>
          <a:noFill/>
        </p:spPr>
        <p:txBody>
          <a:bodyPr wrap="square" rtlCol="0">
            <a:spAutoFit/>
          </a:bodyPr>
          <a:lstStyle/>
          <a:p>
            <a:pPr algn="r"/>
            <a:r>
              <a:rPr lang="en-GB" sz="1200" dirty="0"/>
              <a:t>Garcia-Pagan JC, NEJM 2010</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6468" y="1340768"/>
            <a:ext cx="2588425" cy="14401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7378" y="2924944"/>
            <a:ext cx="6323611" cy="30243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8716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Early TIPSS – too good to be true??</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10" name="TextBox 9"/>
          <p:cNvSpPr txBox="1"/>
          <p:nvPr/>
        </p:nvSpPr>
        <p:spPr>
          <a:xfrm>
            <a:off x="5868144" y="5949280"/>
            <a:ext cx="2952328" cy="830997"/>
          </a:xfrm>
          <a:prstGeom prst="rect">
            <a:avLst/>
          </a:prstGeom>
          <a:noFill/>
        </p:spPr>
        <p:txBody>
          <a:bodyPr wrap="square" rtlCol="0">
            <a:spAutoFit/>
          </a:bodyPr>
          <a:lstStyle/>
          <a:p>
            <a:pPr algn="r"/>
            <a:r>
              <a:rPr lang="en-GB" sz="1200" dirty="0"/>
              <a:t>Garcia-Pagan JC, NEJM 2010</a:t>
            </a:r>
          </a:p>
          <a:p>
            <a:pPr algn="r"/>
            <a:r>
              <a:rPr lang="en-GB" sz="1200" dirty="0" err="1"/>
              <a:t>Sauerbruch</a:t>
            </a:r>
            <a:r>
              <a:rPr lang="en-GB" sz="1200" dirty="0"/>
              <a:t> T, Gastroenterology 2015 </a:t>
            </a:r>
          </a:p>
          <a:p>
            <a:pPr algn="r"/>
            <a:r>
              <a:rPr lang="en-GB" sz="1200" dirty="0" err="1"/>
              <a:t>Albillos</a:t>
            </a:r>
            <a:r>
              <a:rPr lang="en-GB" sz="1200" dirty="0"/>
              <a:t> A, Hepatology 2017</a:t>
            </a:r>
          </a:p>
          <a:p>
            <a:pPr algn="r"/>
            <a:endParaRPr lang="en-GB" sz="1200" dirty="0"/>
          </a:p>
        </p:txBody>
      </p:sp>
      <p:sp>
        <p:nvSpPr>
          <p:cNvPr id="7" name="TextBox 6"/>
          <p:cNvSpPr txBox="1"/>
          <p:nvPr/>
        </p:nvSpPr>
        <p:spPr>
          <a:xfrm>
            <a:off x="536504" y="2956694"/>
            <a:ext cx="3603448" cy="3662541"/>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sz="1600" dirty="0"/>
              <a:t>Highly select group </a:t>
            </a:r>
          </a:p>
          <a:p>
            <a:pPr marL="285750" indent="-285750">
              <a:buFont typeface="Arial" panose="020B0604020202020204" pitchFamily="34" charset="0"/>
              <a:buChar char="•"/>
            </a:pPr>
            <a:r>
              <a:rPr lang="en-GB" sz="1600" dirty="0"/>
              <a:t>Higher than expected </a:t>
            </a:r>
            <a:r>
              <a:rPr lang="en-GB" sz="1600" dirty="0" err="1"/>
              <a:t>rebleeding</a:t>
            </a:r>
            <a:r>
              <a:rPr lang="en-GB" sz="1600" dirty="0"/>
              <a:t> rate in the non TIPSS arm</a:t>
            </a:r>
          </a:p>
          <a:p>
            <a:pPr marL="742950" lvl="1" indent="-285750">
              <a:buFont typeface="Arial" panose="020B0604020202020204" pitchFamily="34" charset="0"/>
              <a:buChar char="•"/>
            </a:pPr>
            <a:r>
              <a:rPr lang="en-GB" sz="1400" dirty="0"/>
              <a:t>32% rebleeding rate with 50% mortality during mean FU time 10 months</a:t>
            </a:r>
          </a:p>
          <a:p>
            <a:pPr marL="742950" lvl="1" indent="-285750">
              <a:buFont typeface="Arial" panose="020B0604020202020204" pitchFamily="34" charset="0"/>
              <a:buChar char="•"/>
            </a:pPr>
            <a:r>
              <a:rPr lang="en-GB" sz="1400" dirty="0"/>
              <a:t>(Expected 39% </a:t>
            </a:r>
            <a:r>
              <a:rPr lang="en-GB" sz="1400" dirty="0" err="1"/>
              <a:t>rebleed</a:t>
            </a:r>
            <a:r>
              <a:rPr lang="en-GB" sz="1400" dirty="0"/>
              <a:t> rate with 20% mortality during 14-23 month FU)</a:t>
            </a:r>
          </a:p>
          <a:p>
            <a:pPr marL="285750" indent="-285750">
              <a:buFont typeface="Arial" panose="020B0604020202020204" pitchFamily="34" charset="0"/>
              <a:buChar char="•"/>
            </a:pPr>
            <a:r>
              <a:rPr lang="en-GB" sz="1600" dirty="0"/>
              <a:t>Lower than expected </a:t>
            </a:r>
            <a:r>
              <a:rPr lang="en-GB" sz="1600" dirty="0" err="1"/>
              <a:t>rebleeding</a:t>
            </a:r>
            <a:r>
              <a:rPr lang="en-GB" sz="1600" dirty="0"/>
              <a:t> in the TIPSS arm</a:t>
            </a:r>
          </a:p>
          <a:p>
            <a:pPr marL="742950" lvl="1" indent="-285750">
              <a:buFont typeface="Arial" panose="020B0604020202020204" pitchFamily="34" charset="0"/>
              <a:buChar char="•"/>
            </a:pPr>
            <a:r>
              <a:rPr lang="en-GB" sz="1400" dirty="0"/>
              <a:t>0% </a:t>
            </a:r>
            <a:r>
              <a:rPr lang="en-GB" sz="1400" dirty="0" err="1"/>
              <a:t>rebleeding</a:t>
            </a:r>
            <a:r>
              <a:rPr lang="en-GB" sz="1400" dirty="0"/>
              <a:t> rate during mean FU time 14 months</a:t>
            </a:r>
          </a:p>
          <a:p>
            <a:pPr marL="742950" lvl="1" indent="-285750">
              <a:buFont typeface="Arial" panose="020B0604020202020204" pitchFamily="34" charset="0"/>
              <a:buChar char="•"/>
            </a:pPr>
            <a:r>
              <a:rPr lang="en-GB" sz="1400" dirty="0"/>
              <a:t>(Expected 7% </a:t>
            </a:r>
            <a:r>
              <a:rPr lang="en-GB" sz="1400" dirty="0" err="1"/>
              <a:t>rebleed</a:t>
            </a:r>
            <a:r>
              <a:rPr lang="en-GB" sz="1400" dirty="0"/>
              <a:t> rate by 2-years, but most ~6-12 months)</a:t>
            </a:r>
          </a:p>
          <a:p>
            <a:pPr marL="285750" indent="-285750">
              <a:buFont typeface="Arial" panose="020B0604020202020204" pitchFamily="34" charset="0"/>
              <a:buChar char="•"/>
            </a:pPr>
            <a:endParaRPr lang="en-GB" sz="1200"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6906" y="2060848"/>
            <a:ext cx="3849445" cy="29523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468" y="1340768"/>
            <a:ext cx="2588425" cy="14401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0409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Early TIPSS – too good to be true??</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7" name="TextBox 6"/>
          <p:cNvSpPr txBox="1"/>
          <p:nvPr/>
        </p:nvSpPr>
        <p:spPr>
          <a:xfrm>
            <a:off x="571610" y="3697454"/>
            <a:ext cx="3603448" cy="2431435"/>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dirty="0"/>
              <a:t>1/3 screened randomised</a:t>
            </a:r>
          </a:p>
          <a:p>
            <a:pPr marL="285750" indent="-285750">
              <a:buFont typeface="Arial" panose="020B0604020202020204" pitchFamily="34" charset="0"/>
              <a:buChar char="•"/>
            </a:pPr>
            <a:r>
              <a:rPr lang="en-GB" dirty="0"/>
              <a:t>More realistic outcomes</a:t>
            </a:r>
          </a:p>
          <a:p>
            <a:pPr marL="285750" indent="-285750">
              <a:buFont typeface="Arial" panose="020B0604020202020204" pitchFamily="34" charset="0"/>
              <a:buChar char="•"/>
            </a:pPr>
            <a:r>
              <a:rPr lang="en-GB" dirty="0"/>
              <a:t>But may not be applicable to our cohort</a:t>
            </a:r>
          </a:p>
          <a:p>
            <a:pPr marL="742950" lvl="1" indent="-285750">
              <a:buFont typeface="Arial" panose="020B0604020202020204" pitchFamily="34" charset="0"/>
              <a:buChar char="•"/>
            </a:pPr>
            <a:r>
              <a:rPr lang="en-GB" sz="1600" dirty="0"/>
              <a:t>75% had HBV cirrhosis</a:t>
            </a:r>
          </a:p>
          <a:p>
            <a:pPr marL="742950" lvl="1" indent="-285750">
              <a:buFont typeface="Arial" panose="020B0604020202020204" pitchFamily="34" charset="0"/>
              <a:buChar char="•"/>
            </a:pPr>
            <a:r>
              <a:rPr lang="en-GB" sz="1600" dirty="0"/>
              <a:t>Less sick than the Garcia-Pagan cohort </a:t>
            </a:r>
            <a:r>
              <a:rPr lang="en-GB" sz="1400" dirty="0"/>
              <a:t>(25% CPC vs 50%)</a:t>
            </a:r>
          </a:p>
          <a:p>
            <a:pPr marL="742950" lvl="1" indent="-285750">
              <a:buFont typeface="Arial" panose="020B0604020202020204" pitchFamily="34" charset="0"/>
              <a:buChar char="•"/>
            </a:pPr>
            <a:r>
              <a:rPr lang="en-GB" sz="1600" dirty="0"/>
              <a:t>Lesser proportion of encephalopathy at baseline</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610" y="1556792"/>
            <a:ext cx="5296534" cy="149143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7949" y="3280143"/>
            <a:ext cx="3872558" cy="326605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1674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Early TIPSS – too good to be true??</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7" name="TextBox 6"/>
          <p:cNvSpPr txBox="1"/>
          <p:nvPr/>
        </p:nvSpPr>
        <p:spPr>
          <a:xfrm>
            <a:off x="565187" y="3431564"/>
            <a:ext cx="4006813" cy="2800767"/>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sz="1600" dirty="0"/>
              <a:t>206 screened, 58 randomised</a:t>
            </a:r>
          </a:p>
          <a:p>
            <a:pPr marL="285750" indent="-285750">
              <a:buFont typeface="Arial" panose="020B0604020202020204" pitchFamily="34" charset="0"/>
              <a:buChar char="•"/>
            </a:pPr>
            <a:r>
              <a:rPr lang="en-GB" sz="1600" dirty="0"/>
              <a:t>Comparative cohort to NEJM trial</a:t>
            </a:r>
          </a:p>
          <a:p>
            <a:pPr marL="285750" indent="-285750">
              <a:buFont typeface="Arial" panose="020B0604020202020204" pitchFamily="34" charset="0"/>
              <a:buChar char="•"/>
            </a:pPr>
            <a:r>
              <a:rPr lang="en-GB" sz="1600" dirty="0"/>
              <a:t>4 patients randomised to early-TIPSS did not have the procedure because of logistical/practical issues; 10 patients had their TIPSS outside the 72-hr window</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Early TIPSS reduced variceal rebleeding (1/23 vs 8/29) but had no impact on survival, and was associated with increased encephalopathy (46% vs 21%)</a:t>
            </a:r>
          </a:p>
        </p:txBody>
      </p:sp>
      <p:pic>
        <p:nvPicPr>
          <p:cNvPr id="4" name="Picture 3">
            <a:extLst>
              <a:ext uri="{FF2B5EF4-FFF2-40B4-BE49-F238E27FC236}">
                <a16:creationId xmlns:a16="http://schemas.microsoft.com/office/drawing/2014/main" id="{2AFB0342-7DBA-9D4F-8178-BD68D4CE2F0E}"/>
              </a:ext>
            </a:extLst>
          </p:cNvPr>
          <p:cNvPicPr>
            <a:picLocks noChangeAspect="1"/>
          </p:cNvPicPr>
          <p:nvPr/>
        </p:nvPicPr>
        <p:blipFill>
          <a:blip r:embed="rId3"/>
          <a:stretch>
            <a:fillRect/>
          </a:stretch>
        </p:blipFill>
        <p:spPr>
          <a:xfrm>
            <a:off x="445842" y="1439182"/>
            <a:ext cx="4684332" cy="1642709"/>
          </a:xfrm>
          <a:prstGeom prst="rect">
            <a:avLst/>
          </a:prstGeom>
        </p:spPr>
      </p:pic>
      <p:pic>
        <p:nvPicPr>
          <p:cNvPr id="6" name="Picture 5">
            <a:extLst>
              <a:ext uri="{FF2B5EF4-FFF2-40B4-BE49-F238E27FC236}">
                <a16:creationId xmlns:a16="http://schemas.microsoft.com/office/drawing/2014/main" id="{685CB7E6-BC8B-6545-9002-31A834F9F195}"/>
              </a:ext>
            </a:extLst>
          </p:cNvPr>
          <p:cNvPicPr>
            <a:picLocks noChangeAspect="1"/>
          </p:cNvPicPr>
          <p:nvPr/>
        </p:nvPicPr>
        <p:blipFill>
          <a:blip r:embed="rId4"/>
          <a:stretch>
            <a:fillRect/>
          </a:stretch>
        </p:blipFill>
        <p:spPr>
          <a:xfrm>
            <a:off x="5524710" y="1690689"/>
            <a:ext cx="3054103" cy="1914295"/>
          </a:xfrm>
          <a:prstGeom prst="rect">
            <a:avLst/>
          </a:prstGeom>
        </p:spPr>
      </p:pic>
      <p:pic>
        <p:nvPicPr>
          <p:cNvPr id="8" name="Picture 7">
            <a:extLst>
              <a:ext uri="{FF2B5EF4-FFF2-40B4-BE49-F238E27FC236}">
                <a16:creationId xmlns:a16="http://schemas.microsoft.com/office/drawing/2014/main" id="{8351D0E1-A1A4-5A44-AB60-B3EA646686C4}"/>
              </a:ext>
            </a:extLst>
          </p:cNvPr>
          <p:cNvPicPr>
            <a:picLocks noChangeAspect="1"/>
          </p:cNvPicPr>
          <p:nvPr/>
        </p:nvPicPr>
        <p:blipFill>
          <a:blip r:embed="rId5"/>
          <a:stretch>
            <a:fillRect/>
          </a:stretch>
        </p:blipFill>
        <p:spPr>
          <a:xfrm>
            <a:off x="5287839" y="3945921"/>
            <a:ext cx="3326679" cy="2442779"/>
          </a:xfrm>
          <a:prstGeom prst="rect">
            <a:avLst/>
          </a:prstGeom>
        </p:spPr>
      </p:pic>
    </p:spTree>
    <p:extLst>
      <p:ext uri="{BB962C8B-B14F-4D97-AF65-F5344CB8AC3E}">
        <p14:creationId xmlns:p14="http://schemas.microsoft.com/office/powerpoint/2010/main" val="389121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pic>
        <p:nvPicPr>
          <p:cNvPr id="4" name="Picture 3">
            <a:extLst>
              <a:ext uri="{FF2B5EF4-FFF2-40B4-BE49-F238E27FC236}">
                <a16:creationId xmlns:a16="http://schemas.microsoft.com/office/drawing/2014/main" id="{5B51EBA0-A4A3-1040-8774-5EF141129533}"/>
              </a:ext>
            </a:extLst>
          </p:cNvPr>
          <p:cNvPicPr>
            <a:picLocks noChangeAspect="1"/>
          </p:cNvPicPr>
          <p:nvPr/>
        </p:nvPicPr>
        <p:blipFill>
          <a:blip r:embed="rId3"/>
          <a:stretch>
            <a:fillRect/>
          </a:stretch>
        </p:blipFill>
        <p:spPr>
          <a:xfrm>
            <a:off x="1075558" y="2995405"/>
            <a:ext cx="6992883" cy="3432870"/>
          </a:xfrm>
          <a:prstGeom prst="rect">
            <a:avLst/>
          </a:prstGeom>
        </p:spPr>
      </p:pic>
      <p:pic>
        <p:nvPicPr>
          <p:cNvPr id="6" name="Picture 5">
            <a:extLst>
              <a:ext uri="{FF2B5EF4-FFF2-40B4-BE49-F238E27FC236}">
                <a16:creationId xmlns:a16="http://schemas.microsoft.com/office/drawing/2014/main" id="{7CA58F4D-01FF-084B-8F65-DDBBEE4F7BF6}"/>
              </a:ext>
            </a:extLst>
          </p:cNvPr>
          <p:cNvPicPr>
            <a:picLocks noChangeAspect="1"/>
          </p:cNvPicPr>
          <p:nvPr/>
        </p:nvPicPr>
        <p:blipFill>
          <a:blip r:embed="rId4"/>
          <a:stretch>
            <a:fillRect/>
          </a:stretch>
        </p:blipFill>
        <p:spPr>
          <a:xfrm>
            <a:off x="1389336" y="487511"/>
            <a:ext cx="6258910" cy="2017335"/>
          </a:xfrm>
          <a:prstGeom prst="rect">
            <a:avLst/>
          </a:prstGeom>
        </p:spPr>
      </p:pic>
    </p:spTree>
    <p:extLst>
      <p:ext uri="{BB962C8B-B14F-4D97-AF65-F5344CB8AC3E}">
        <p14:creationId xmlns:p14="http://schemas.microsoft.com/office/powerpoint/2010/main" val="948665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BSG TIPSS guidelines</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4" name="AutoShape 2" descr="Image result for dhiraj tripathi"/>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957DA267-19B9-6D41-838F-889029F567ED}"/>
              </a:ext>
            </a:extLst>
          </p:cNvPr>
          <p:cNvPicPr>
            <a:picLocks noChangeAspect="1"/>
          </p:cNvPicPr>
          <p:nvPr/>
        </p:nvPicPr>
        <p:blipFill>
          <a:blip r:embed="rId3"/>
          <a:stretch>
            <a:fillRect/>
          </a:stretch>
        </p:blipFill>
        <p:spPr>
          <a:xfrm>
            <a:off x="101600" y="1926124"/>
            <a:ext cx="8940800" cy="4025900"/>
          </a:xfrm>
          <a:prstGeom prst="rect">
            <a:avLst/>
          </a:prstGeom>
        </p:spPr>
      </p:pic>
      <p:sp>
        <p:nvSpPr>
          <p:cNvPr id="6" name="Oval 5">
            <a:extLst>
              <a:ext uri="{FF2B5EF4-FFF2-40B4-BE49-F238E27FC236}">
                <a16:creationId xmlns:a16="http://schemas.microsoft.com/office/drawing/2014/main" id="{5F36407F-EFF4-E647-B7BC-97E712CB4D50}"/>
              </a:ext>
            </a:extLst>
          </p:cNvPr>
          <p:cNvSpPr/>
          <p:nvPr/>
        </p:nvSpPr>
        <p:spPr>
          <a:xfrm>
            <a:off x="1986455" y="2047212"/>
            <a:ext cx="1671146" cy="378372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1348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BSG TIPSS guidelines</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4" name="AutoShape 2" descr="Image result for dhiraj tripath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a:extLst>
              <a:ext uri="{FF2B5EF4-FFF2-40B4-BE49-F238E27FC236}">
                <a16:creationId xmlns:a16="http://schemas.microsoft.com/office/drawing/2014/main" id="{B2AE0ED9-ECCA-3548-A427-F652927C2504}"/>
              </a:ext>
            </a:extLst>
          </p:cNvPr>
          <p:cNvSpPr txBox="1"/>
          <p:nvPr/>
        </p:nvSpPr>
        <p:spPr>
          <a:xfrm>
            <a:off x="971600" y="2623553"/>
            <a:ext cx="7416824" cy="2308324"/>
          </a:xfrm>
          <a:prstGeom prst="rect">
            <a:avLst/>
          </a:prstGeom>
          <a:solidFill>
            <a:schemeClr val="bg1"/>
          </a:solidFill>
          <a:ln w="19050">
            <a:solidFill>
              <a:srgbClr val="FF0000"/>
            </a:solidFill>
          </a:ln>
        </p:spPr>
        <p:txBody>
          <a:bodyPr wrap="square" rtlCol="0">
            <a:spAutoFit/>
          </a:bodyPr>
          <a:lstStyle/>
          <a:p>
            <a:r>
              <a:rPr lang="en-GB" b="1" dirty="0"/>
              <a:t>In patients who have Child’s C disease (C10-13) or MELD ≥19, and bleeding from oesophageal varices or GOV1 and GOV2 gastric varices and are haemodynamically stable, early or pre-emptive TIPSS should be </a:t>
            </a:r>
            <a:r>
              <a:rPr lang="en-GB" b="1" dirty="0">
                <a:solidFill>
                  <a:srgbClr val="FF0000"/>
                </a:solidFill>
              </a:rPr>
              <a:t>considered</a:t>
            </a:r>
            <a:r>
              <a:rPr lang="en-GB" b="1" dirty="0"/>
              <a:t> within 72hours of a variceal bleed </a:t>
            </a:r>
            <a:r>
              <a:rPr lang="en-GB" b="1" dirty="0">
                <a:solidFill>
                  <a:srgbClr val="FF0000"/>
                </a:solidFill>
              </a:rPr>
              <a:t>where local resources allow </a:t>
            </a:r>
            <a:r>
              <a:rPr lang="en-GB" b="1" dirty="0"/>
              <a:t>(</a:t>
            </a:r>
            <a:r>
              <a:rPr lang="en-GB" b="1" dirty="0">
                <a:solidFill>
                  <a:srgbClr val="FF0000"/>
                </a:solidFill>
              </a:rPr>
              <a:t>weak recommendation</a:t>
            </a:r>
            <a:r>
              <a:rPr lang="en-GB" b="1" dirty="0"/>
              <a:t>, moderate quality of evidence). However, large multi-centre RCTs are necessary to determine whether patients with Child’s B disease and active bleeding or with MELD 12–18 benefit from early pre-emptive TIPSS.</a:t>
            </a:r>
            <a:endParaRPr lang="en-GB" dirty="0"/>
          </a:p>
        </p:txBody>
      </p:sp>
    </p:spTree>
    <p:extLst>
      <p:ext uri="{BB962C8B-B14F-4D97-AF65-F5344CB8AC3E}">
        <p14:creationId xmlns:p14="http://schemas.microsoft.com/office/powerpoint/2010/main" val="1019621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X</a:t>
            </a:r>
          </a:p>
        </p:txBody>
      </p:sp>
      <p:sp>
        <p:nvSpPr>
          <p:cNvPr id="3" name="Content Placeholder 2"/>
          <p:cNvSpPr>
            <a:spLocks noGrp="1"/>
          </p:cNvSpPr>
          <p:nvPr>
            <p:ph idx="1"/>
          </p:nvPr>
        </p:nvSpPr>
        <p:spPr/>
        <p:txBody>
          <a:bodyPr>
            <a:normAutofit/>
          </a:bodyPr>
          <a:lstStyle/>
          <a:p>
            <a:r>
              <a:rPr lang="en-GB" sz="1800" dirty="0"/>
              <a:t>47M, Primary biliary cholangitis diagnosed 2009 on serology and biopsy</a:t>
            </a:r>
          </a:p>
          <a:p>
            <a:endParaRPr lang="en-GB" sz="1800" dirty="0"/>
          </a:p>
          <a:p>
            <a:r>
              <a:rPr lang="en-GB" sz="1800" dirty="0">
                <a:solidFill>
                  <a:schemeClr val="bg2">
                    <a:lumMod val="75000"/>
                  </a:schemeClr>
                </a:solidFill>
              </a:rPr>
              <a:t>January 2014  - presents via GP with </a:t>
            </a:r>
            <a:r>
              <a:rPr lang="en-GB" sz="1800" dirty="0" err="1">
                <a:solidFill>
                  <a:schemeClr val="bg2">
                    <a:lumMod val="75000"/>
                  </a:schemeClr>
                </a:solidFill>
              </a:rPr>
              <a:t>malaena</a:t>
            </a:r>
            <a:r>
              <a:rPr lang="en-GB" sz="1800" dirty="0">
                <a:solidFill>
                  <a:schemeClr val="bg2">
                    <a:lumMod val="75000"/>
                  </a:schemeClr>
                </a:solidFill>
              </a:rPr>
              <a:t>; “small oesophageal </a:t>
            </a:r>
            <a:r>
              <a:rPr lang="en-GB" sz="1800" dirty="0" err="1">
                <a:solidFill>
                  <a:schemeClr val="bg2">
                    <a:lumMod val="75000"/>
                  </a:schemeClr>
                </a:solidFill>
              </a:rPr>
              <a:t>varices</a:t>
            </a:r>
            <a:r>
              <a:rPr lang="en-GB" sz="1800" dirty="0">
                <a:solidFill>
                  <a:schemeClr val="bg2">
                    <a:lumMod val="75000"/>
                  </a:schemeClr>
                </a:solidFill>
              </a:rPr>
              <a:t>” and no intervention</a:t>
            </a:r>
          </a:p>
          <a:p>
            <a:r>
              <a:rPr lang="en-GB" sz="1800" dirty="0">
                <a:solidFill>
                  <a:schemeClr val="bg2">
                    <a:lumMod val="75000"/>
                  </a:schemeClr>
                </a:solidFill>
              </a:rPr>
              <a:t>August 2014 – represents with definite oesophageal </a:t>
            </a:r>
            <a:r>
              <a:rPr lang="en-GB" sz="1800" dirty="0" err="1">
                <a:solidFill>
                  <a:schemeClr val="bg2">
                    <a:lumMod val="75000"/>
                  </a:schemeClr>
                </a:solidFill>
              </a:rPr>
              <a:t>variceal</a:t>
            </a:r>
            <a:r>
              <a:rPr lang="en-GB" sz="1800" dirty="0">
                <a:solidFill>
                  <a:schemeClr val="bg2">
                    <a:lumMod val="75000"/>
                  </a:schemeClr>
                </a:solidFill>
              </a:rPr>
              <a:t> haemorrhage; band ligation x4 and commenced on </a:t>
            </a:r>
            <a:r>
              <a:rPr lang="en-GB" sz="1800" dirty="0" err="1">
                <a:solidFill>
                  <a:schemeClr val="bg2">
                    <a:lumMod val="75000"/>
                  </a:schemeClr>
                </a:solidFill>
              </a:rPr>
              <a:t>Carvedilol</a:t>
            </a:r>
            <a:r>
              <a:rPr lang="en-GB" sz="1800" dirty="0">
                <a:solidFill>
                  <a:schemeClr val="bg2">
                    <a:lumMod val="75000"/>
                  </a:schemeClr>
                </a:solidFill>
              </a:rPr>
              <a:t> 12.5mg od</a:t>
            </a:r>
          </a:p>
          <a:p>
            <a:r>
              <a:rPr lang="en-GB" sz="1800" dirty="0">
                <a:solidFill>
                  <a:schemeClr val="bg2">
                    <a:lumMod val="75000"/>
                  </a:schemeClr>
                </a:solidFill>
              </a:rPr>
              <a:t>No follow up gastroscopy</a:t>
            </a:r>
          </a:p>
          <a:p>
            <a:r>
              <a:rPr lang="en-GB" sz="1800" dirty="0"/>
              <a:t>October 2014 – further confirmed oesophageal </a:t>
            </a:r>
            <a:r>
              <a:rPr lang="en-GB" sz="1800" dirty="0" err="1"/>
              <a:t>variceal</a:t>
            </a:r>
            <a:r>
              <a:rPr lang="en-GB" sz="1800" dirty="0"/>
              <a:t> haemorrhage; band ligation x 2; noted to have progressive liver synthetic dysfunction and referred for liver transplant assessment</a:t>
            </a:r>
          </a:p>
          <a:p>
            <a:endParaRPr lang="en-GB" sz="1800" dirty="0"/>
          </a:p>
        </p:txBody>
      </p:sp>
    </p:spTree>
    <p:extLst>
      <p:ext uri="{BB962C8B-B14F-4D97-AF65-F5344CB8AC3E}">
        <p14:creationId xmlns:p14="http://schemas.microsoft.com/office/powerpoint/2010/main" val="1364459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Secondary prophylaxis of </a:t>
            </a:r>
            <a:r>
              <a:rPr lang="en-GB" sz="3600" dirty="0" err="1"/>
              <a:t>Rebleeding</a:t>
            </a:r>
            <a:endParaRPr lang="en-GB" sz="3600" dirty="0"/>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10" name="TextBox 9"/>
          <p:cNvSpPr txBox="1"/>
          <p:nvPr/>
        </p:nvSpPr>
        <p:spPr>
          <a:xfrm>
            <a:off x="5796136" y="5517232"/>
            <a:ext cx="3055912" cy="1200329"/>
          </a:xfrm>
          <a:prstGeom prst="rect">
            <a:avLst/>
          </a:prstGeom>
          <a:noFill/>
        </p:spPr>
        <p:txBody>
          <a:bodyPr wrap="square" rtlCol="0">
            <a:spAutoFit/>
          </a:bodyPr>
          <a:lstStyle/>
          <a:p>
            <a:pPr algn="r"/>
            <a:r>
              <a:rPr lang="en-GB" sz="1200" dirty="0"/>
              <a:t>Jalan R, Hepatology 1997</a:t>
            </a:r>
          </a:p>
          <a:p>
            <a:pPr algn="r"/>
            <a:r>
              <a:rPr lang="en-GB" sz="1200" dirty="0"/>
              <a:t>Harman DJ, </a:t>
            </a:r>
            <a:r>
              <a:rPr lang="en-GB" sz="1200" dirty="0" err="1"/>
              <a:t>Eur</a:t>
            </a:r>
            <a:r>
              <a:rPr lang="en-GB" sz="1200" dirty="0"/>
              <a:t> J </a:t>
            </a:r>
            <a:r>
              <a:rPr lang="en-GB" sz="1200" dirty="0" err="1"/>
              <a:t>Gastroenterol</a:t>
            </a:r>
            <a:r>
              <a:rPr lang="en-GB" sz="1200" dirty="0"/>
              <a:t> </a:t>
            </a:r>
            <a:r>
              <a:rPr lang="en-GB" sz="1200" dirty="0" err="1"/>
              <a:t>Hepatol</a:t>
            </a:r>
            <a:r>
              <a:rPr lang="en-GB" sz="1200" dirty="0"/>
              <a:t> 2013</a:t>
            </a:r>
          </a:p>
          <a:p>
            <a:pPr algn="r"/>
            <a:r>
              <a:rPr lang="en-GB" sz="1200" dirty="0" err="1"/>
              <a:t>Sauerbruch</a:t>
            </a:r>
            <a:r>
              <a:rPr lang="en-GB" sz="1200" dirty="0"/>
              <a:t> T, Gastroenterology 2015</a:t>
            </a:r>
          </a:p>
          <a:p>
            <a:pPr algn="r"/>
            <a:r>
              <a:rPr lang="en-GB" sz="1200" dirty="0"/>
              <a:t>Tripathi D, Gut 2015</a:t>
            </a:r>
          </a:p>
          <a:p>
            <a:pPr algn="r"/>
            <a:r>
              <a:rPr lang="en-GB" sz="1200" dirty="0"/>
              <a:t>Holster IL, Hepatology 2016</a:t>
            </a:r>
          </a:p>
          <a:p>
            <a:pPr algn="r"/>
            <a:r>
              <a:rPr lang="en-GB" sz="1200" dirty="0" err="1"/>
              <a:t>Lv</a:t>
            </a:r>
            <a:r>
              <a:rPr lang="en-GB" sz="1200" dirty="0"/>
              <a:t> Y, Gut 2018</a:t>
            </a:r>
          </a:p>
        </p:txBody>
      </p:sp>
      <p:sp>
        <p:nvSpPr>
          <p:cNvPr id="8" name="TextBox 7"/>
          <p:cNvSpPr txBox="1"/>
          <p:nvPr/>
        </p:nvSpPr>
        <p:spPr>
          <a:xfrm>
            <a:off x="827584" y="1741458"/>
            <a:ext cx="7704856" cy="3416320"/>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dirty="0"/>
              <a:t>No trials looking specifically at preventing </a:t>
            </a:r>
            <a:r>
              <a:rPr lang="en-GB" dirty="0" err="1"/>
              <a:t>rebleeding</a:t>
            </a:r>
            <a:r>
              <a:rPr lang="en-GB" dirty="0"/>
              <a:t> after 2</a:t>
            </a:r>
            <a:r>
              <a:rPr lang="en-GB" baseline="30000" dirty="0"/>
              <a:t>nd</a:t>
            </a:r>
            <a:r>
              <a:rPr lang="en-GB" dirty="0"/>
              <a:t> </a:t>
            </a:r>
            <a:r>
              <a:rPr lang="en-GB" dirty="0" err="1"/>
              <a:t>variceal</a:t>
            </a:r>
            <a:r>
              <a:rPr lang="en-GB" dirty="0"/>
              <a:t> haemorrhage.</a:t>
            </a:r>
          </a:p>
          <a:p>
            <a:pPr marL="285750" indent="-285750">
              <a:buFont typeface="Arial" panose="020B0604020202020204" pitchFamily="34" charset="0"/>
              <a:buChar char="•"/>
            </a:pPr>
            <a:r>
              <a:rPr lang="en-GB" dirty="0"/>
              <a:t>None of the trials looking at secondary prophylaxis perfect.</a:t>
            </a:r>
          </a:p>
          <a:p>
            <a:pPr marL="285750" indent="-285750">
              <a:buFont typeface="Arial" panose="020B0604020202020204" pitchFamily="34" charset="0"/>
              <a:buChar char="•"/>
            </a:pPr>
            <a:r>
              <a:rPr lang="en-GB" dirty="0"/>
              <a:t>Total 306 patients included in trials of </a:t>
            </a:r>
            <a:r>
              <a:rPr lang="en-GB" u="sng" dirty="0"/>
              <a:t>covered</a:t>
            </a:r>
            <a:r>
              <a:rPr lang="en-GB" dirty="0"/>
              <a:t> stents.</a:t>
            </a:r>
          </a:p>
          <a:p>
            <a:pPr marL="285750" indent="-285750">
              <a:buFont typeface="Arial" panose="020B0604020202020204" pitchFamily="34" charset="0"/>
              <a:buChar char="•"/>
            </a:pPr>
            <a:r>
              <a:rPr lang="en-GB" dirty="0"/>
              <a:t>But ….</a:t>
            </a:r>
          </a:p>
          <a:p>
            <a:pPr marL="742950" lvl="1" indent="-285750">
              <a:buFont typeface="Arial" panose="020B0604020202020204" pitchFamily="34" charset="0"/>
              <a:buChar char="•"/>
            </a:pPr>
            <a:r>
              <a:rPr lang="en-GB" dirty="0"/>
              <a:t>3 trials of covered TIPSS </a:t>
            </a:r>
            <a:r>
              <a:rPr lang="en-GB" dirty="0" err="1"/>
              <a:t>vs</a:t>
            </a:r>
            <a:r>
              <a:rPr lang="en-GB" dirty="0"/>
              <a:t> VBL+NSBB have shown reduced </a:t>
            </a:r>
            <a:r>
              <a:rPr lang="en-GB" dirty="0" err="1"/>
              <a:t>variceal</a:t>
            </a:r>
            <a:r>
              <a:rPr lang="en-GB" dirty="0"/>
              <a:t> </a:t>
            </a:r>
            <a:r>
              <a:rPr lang="en-GB" dirty="0" err="1"/>
              <a:t>rebleeding</a:t>
            </a:r>
            <a:r>
              <a:rPr lang="en-GB" dirty="0"/>
              <a:t> rate (0-7% </a:t>
            </a:r>
            <a:r>
              <a:rPr lang="en-GB" dirty="0" err="1"/>
              <a:t>vs</a:t>
            </a:r>
            <a:r>
              <a:rPr lang="en-GB" dirty="0"/>
              <a:t> 26% by 2-years; 25% </a:t>
            </a:r>
            <a:r>
              <a:rPr lang="en-GB" dirty="0" err="1"/>
              <a:t>vs</a:t>
            </a:r>
            <a:r>
              <a:rPr lang="en-GB" dirty="0"/>
              <a:t> 50% if PVT)</a:t>
            </a:r>
          </a:p>
          <a:p>
            <a:pPr marL="742950" lvl="1" indent="-285750">
              <a:buFont typeface="Arial" panose="020B0604020202020204" pitchFamily="34" charset="0"/>
              <a:buChar char="•"/>
            </a:pPr>
            <a:r>
              <a:rPr lang="en-GB" dirty="0"/>
              <a:t>Only 1 of the trials showed a trend towards increased encephalopathy  (previous  non serious/refractory encephalopathy included in 2), with no difference in quality of life in the same trial</a:t>
            </a:r>
          </a:p>
          <a:p>
            <a:pPr marL="742950" lvl="1" indent="-285750">
              <a:buFont typeface="Arial" panose="020B0604020202020204" pitchFamily="34" charset="0"/>
              <a:buChar char="•"/>
            </a:pPr>
            <a:r>
              <a:rPr lang="en-GB" dirty="0"/>
              <a:t>No difference in survival</a:t>
            </a:r>
          </a:p>
          <a:p>
            <a:pPr marL="742950" lvl="1" indent="-285750">
              <a:buFont typeface="Arial" panose="020B0604020202020204" pitchFamily="34" charset="0"/>
              <a:buChar char="•"/>
            </a:pPr>
            <a:r>
              <a:rPr lang="en-GB" dirty="0"/>
              <a:t>But TIPSS more cost effective</a:t>
            </a:r>
          </a:p>
        </p:txBody>
      </p:sp>
    </p:spTree>
    <p:extLst>
      <p:ext uri="{BB962C8B-B14F-4D97-AF65-F5344CB8AC3E}">
        <p14:creationId xmlns:p14="http://schemas.microsoft.com/office/powerpoint/2010/main" val="1312480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BSG TIPSS guidelines</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4" name="AutoShape 2" descr="Image result for dhiraj tripathi"/>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957DA267-19B9-6D41-838F-889029F567ED}"/>
              </a:ext>
            </a:extLst>
          </p:cNvPr>
          <p:cNvPicPr>
            <a:picLocks noChangeAspect="1"/>
          </p:cNvPicPr>
          <p:nvPr/>
        </p:nvPicPr>
        <p:blipFill>
          <a:blip r:embed="rId3"/>
          <a:stretch>
            <a:fillRect/>
          </a:stretch>
        </p:blipFill>
        <p:spPr>
          <a:xfrm>
            <a:off x="101600" y="1926124"/>
            <a:ext cx="8940800" cy="4025900"/>
          </a:xfrm>
          <a:prstGeom prst="rect">
            <a:avLst/>
          </a:prstGeom>
        </p:spPr>
      </p:pic>
      <p:sp>
        <p:nvSpPr>
          <p:cNvPr id="6" name="Oval 5">
            <a:extLst>
              <a:ext uri="{FF2B5EF4-FFF2-40B4-BE49-F238E27FC236}">
                <a16:creationId xmlns:a16="http://schemas.microsoft.com/office/drawing/2014/main" id="{D1B30AFA-EEC5-8442-898D-3C0AF47060E4}"/>
              </a:ext>
            </a:extLst>
          </p:cNvPr>
          <p:cNvSpPr/>
          <p:nvPr/>
        </p:nvSpPr>
        <p:spPr>
          <a:xfrm>
            <a:off x="3290560" y="1926124"/>
            <a:ext cx="2885091" cy="378372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5769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dirty="0"/>
              <a:t>Leaving it to salvage means worse outcome</a:t>
            </a:r>
          </a:p>
        </p:txBody>
      </p:sp>
      <p:sp>
        <p:nvSpPr>
          <p:cNvPr id="8" name="TextBox 7"/>
          <p:cNvSpPr txBox="1"/>
          <p:nvPr/>
        </p:nvSpPr>
        <p:spPr>
          <a:xfrm>
            <a:off x="695722" y="3429000"/>
            <a:ext cx="3588246" cy="2800767"/>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sz="1600" dirty="0"/>
              <a:t>144 patients undergoing salvage TIPSS 1992 to May 2008</a:t>
            </a:r>
          </a:p>
          <a:p>
            <a:pPr marL="285750" indent="-285750">
              <a:buFont typeface="Arial" panose="020B0604020202020204" pitchFamily="34" charset="0"/>
              <a:buChar char="•"/>
            </a:pPr>
            <a:r>
              <a:rPr lang="en-GB" sz="1600" dirty="0"/>
              <a:t>53% in ITU pre TIPSS; 46% ventilated</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Overall 6-week and 12-month mortality was 36% and 42%, respectively</a:t>
            </a:r>
          </a:p>
          <a:p>
            <a:pPr marL="285750" indent="-285750">
              <a:buFont typeface="Arial" panose="020B0604020202020204" pitchFamily="34" charset="0"/>
              <a:buChar char="•"/>
            </a:pPr>
            <a:r>
              <a:rPr lang="en-GB" sz="1600" dirty="0"/>
              <a:t>For the 63 CPS 10-13 patients the 6 week survival was 29.4%</a:t>
            </a:r>
          </a:p>
          <a:p>
            <a:pPr marL="285750" indent="-285750">
              <a:buFont typeface="Arial" panose="020B0604020202020204" pitchFamily="34" charset="0"/>
              <a:buChar char="•"/>
            </a:pPr>
            <a:r>
              <a:rPr lang="en-GB" sz="1600" dirty="0"/>
              <a:t>All 10 patients in CPS 14–15 died within 6 weeks</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417638"/>
            <a:ext cx="3588246" cy="503734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1417638"/>
            <a:ext cx="3744416" cy="14436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1284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BSG TIPSS guidelines</a:t>
            </a:r>
          </a:p>
        </p:txBody>
      </p:sp>
      <p:sp>
        <p:nvSpPr>
          <p:cNvPr id="3" name="TextBox 2"/>
          <p:cNvSpPr txBox="1"/>
          <p:nvPr/>
        </p:nvSpPr>
        <p:spPr>
          <a:xfrm>
            <a:off x="4860032" y="1556792"/>
            <a:ext cx="3528392" cy="369332"/>
          </a:xfrm>
          <a:prstGeom prst="rect">
            <a:avLst/>
          </a:prstGeom>
          <a:noFill/>
        </p:spPr>
        <p:txBody>
          <a:bodyPr wrap="square" rtlCol="0">
            <a:spAutoFit/>
          </a:bodyPr>
          <a:lstStyle/>
          <a:p>
            <a:endParaRPr lang="en-GB" dirty="0"/>
          </a:p>
        </p:txBody>
      </p:sp>
      <p:sp>
        <p:nvSpPr>
          <p:cNvPr id="4" name="AutoShape 2" descr="Image result for dhiraj tripathi"/>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957DA267-19B9-6D41-838F-889029F567ED}"/>
              </a:ext>
            </a:extLst>
          </p:cNvPr>
          <p:cNvPicPr>
            <a:picLocks noChangeAspect="1"/>
          </p:cNvPicPr>
          <p:nvPr/>
        </p:nvPicPr>
        <p:blipFill>
          <a:blip r:embed="rId3"/>
          <a:stretch>
            <a:fillRect/>
          </a:stretch>
        </p:blipFill>
        <p:spPr>
          <a:xfrm>
            <a:off x="101600" y="1926124"/>
            <a:ext cx="8940800" cy="4025900"/>
          </a:xfrm>
          <a:prstGeom prst="rect">
            <a:avLst/>
          </a:prstGeom>
        </p:spPr>
      </p:pic>
      <p:sp>
        <p:nvSpPr>
          <p:cNvPr id="6" name="Oval 5">
            <a:extLst>
              <a:ext uri="{FF2B5EF4-FFF2-40B4-BE49-F238E27FC236}">
                <a16:creationId xmlns:a16="http://schemas.microsoft.com/office/drawing/2014/main" id="{6C125DBD-908E-134E-A26A-B4458DE6F6FB}"/>
              </a:ext>
            </a:extLst>
          </p:cNvPr>
          <p:cNvSpPr/>
          <p:nvPr/>
        </p:nvSpPr>
        <p:spPr>
          <a:xfrm>
            <a:off x="772511" y="2047212"/>
            <a:ext cx="1576552" cy="378372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9263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C004-8715-A647-AE19-3953ABA55F10}"/>
              </a:ext>
            </a:extLst>
          </p:cNvPr>
          <p:cNvSpPr>
            <a:spLocks noGrp="1"/>
          </p:cNvSpPr>
          <p:nvPr>
            <p:ph type="title"/>
          </p:nvPr>
        </p:nvSpPr>
        <p:spPr/>
        <p:txBody>
          <a:bodyPr>
            <a:normAutofit/>
          </a:bodyPr>
          <a:lstStyle/>
          <a:p>
            <a:r>
              <a:rPr lang="en-US" sz="3600" dirty="0"/>
              <a:t>Cambridge experience</a:t>
            </a:r>
          </a:p>
        </p:txBody>
      </p:sp>
      <p:pic>
        <p:nvPicPr>
          <p:cNvPr id="3" name="Picture 2">
            <a:extLst>
              <a:ext uri="{FF2B5EF4-FFF2-40B4-BE49-F238E27FC236}">
                <a16:creationId xmlns:a16="http://schemas.microsoft.com/office/drawing/2014/main" id="{68274405-A783-F049-AACC-4AE1126C8322}"/>
              </a:ext>
            </a:extLst>
          </p:cNvPr>
          <p:cNvPicPr>
            <a:picLocks noChangeAspect="1"/>
          </p:cNvPicPr>
          <p:nvPr/>
        </p:nvPicPr>
        <p:blipFill>
          <a:blip r:embed="rId3"/>
          <a:stretch>
            <a:fillRect/>
          </a:stretch>
        </p:blipFill>
        <p:spPr>
          <a:xfrm>
            <a:off x="1604404" y="1516010"/>
            <a:ext cx="5935191" cy="4428797"/>
          </a:xfrm>
          <a:prstGeom prst="rect">
            <a:avLst/>
          </a:prstGeom>
        </p:spPr>
      </p:pic>
      <p:sp>
        <p:nvSpPr>
          <p:cNvPr id="4" name="TextBox 3">
            <a:extLst>
              <a:ext uri="{FF2B5EF4-FFF2-40B4-BE49-F238E27FC236}">
                <a16:creationId xmlns:a16="http://schemas.microsoft.com/office/drawing/2014/main" id="{7153F3F8-BCE2-6840-BCA3-2E4CA2A4812D}"/>
              </a:ext>
            </a:extLst>
          </p:cNvPr>
          <p:cNvSpPr txBox="1"/>
          <p:nvPr/>
        </p:nvSpPr>
        <p:spPr>
          <a:xfrm>
            <a:off x="4114800" y="6215875"/>
            <a:ext cx="4756705" cy="276999"/>
          </a:xfrm>
          <a:prstGeom prst="rect">
            <a:avLst/>
          </a:prstGeom>
          <a:noFill/>
        </p:spPr>
        <p:txBody>
          <a:bodyPr wrap="square" rtlCol="0">
            <a:spAutoFit/>
          </a:bodyPr>
          <a:lstStyle/>
          <a:p>
            <a:pPr algn="r"/>
            <a:r>
              <a:rPr lang="en-US" sz="1200" dirty="0"/>
              <a:t>Naik K, </a:t>
            </a:r>
            <a:r>
              <a:rPr lang="en-US" sz="1200" dirty="0" err="1"/>
              <a:t>Cacciottolo</a:t>
            </a:r>
            <a:r>
              <a:rPr lang="en-US" sz="1200" dirty="0"/>
              <a:t> T, See T, Leithead JA, BASL 2020</a:t>
            </a:r>
          </a:p>
        </p:txBody>
      </p:sp>
    </p:spTree>
    <p:extLst>
      <p:ext uri="{BB962C8B-B14F-4D97-AF65-F5344CB8AC3E}">
        <p14:creationId xmlns:p14="http://schemas.microsoft.com/office/powerpoint/2010/main" val="100243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Learning points</a:t>
            </a:r>
          </a:p>
        </p:txBody>
      </p:sp>
      <p:sp>
        <p:nvSpPr>
          <p:cNvPr id="5" name="TextBox 4"/>
          <p:cNvSpPr txBox="1"/>
          <p:nvPr/>
        </p:nvSpPr>
        <p:spPr>
          <a:xfrm>
            <a:off x="827584" y="1741458"/>
            <a:ext cx="7704856" cy="3693319"/>
          </a:xfrm>
          <a:prstGeom prst="rect">
            <a:avLst/>
          </a:prstGeom>
          <a:noFill/>
          <a:ln w="19050">
            <a:solidFill>
              <a:srgbClr val="FF0000"/>
            </a:solidFill>
          </a:ln>
        </p:spPr>
        <p:txBody>
          <a:bodyPr wrap="square" rtlCol="0">
            <a:spAutoFit/>
          </a:bodyPr>
          <a:lstStyle/>
          <a:p>
            <a:pPr marL="285750" indent="-285750">
              <a:buFont typeface="Arial" panose="020B0604020202020204" pitchFamily="34" charset="0"/>
              <a:buChar char="•"/>
            </a:pPr>
            <a:r>
              <a:rPr lang="en-GB" dirty="0"/>
              <a:t>Primary prophylaxis of small (grade 1 without red spots) oesophageal </a:t>
            </a:r>
            <a:r>
              <a:rPr lang="en-GB" dirty="0" err="1"/>
              <a:t>varices</a:t>
            </a:r>
            <a:r>
              <a:rPr lang="en-GB" dirty="0"/>
              <a:t> not currently recommended.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Early TIPSS (&lt;72 hours post bleed; haemostasis achieved) is not currently recommended.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patients who have a second </a:t>
            </a:r>
            <a:r>
              <a:rPr lang="en-GB" dirty="0" err="1"/>
              <a:t>variceal</a:t>
            </a:r>
            <a:r>
              <a:rPr lang="en-GB" dirty="0"/>
              <a:t> haemorrhage despite combination therapy (or if intolerant or non compliant), consider the risk benefit ratio of TIPSS.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bleeding refractory to endoscopic and drug therapy, salvage TIPSS is recommended (although a Child-Pugh score of &gt;13 may be an indicator of futility).</a:t>
            </a:r>
          </a:p>
        </p:txBody>
      </p:sp>
    </p:spTree>
    <p:extLst>
      <p:ext uri="{BB962C8B-B14F-4D97-AF65-F5344CB8AC3E}">
        <p14:creationId xmlns:p14="http://schemas.microsoft.com/office/powerpoint/2010/main" val="1761458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Learning points</a:t>
            </a:r>
          </a:p>
        </p:txBody>
      </p:sp>
      <p:sp>
        <p:nvSpPr>
          <p:cNvPr id="5" name="TextBox 4"/>
          <p:cNvSpPr txBox="1"/>
          <p:nvPr/>
        </p:nvSpPr>
        <p:spPr>
          <a:xfrm>
            <a:off x="827584" y="1741458"/>
            <a:ext cx="7704856" cy="3693319"/>
          </a:xfrm>
          <a:prstGeom prst="rect">
            <a:avLst/>
          </a:prstGeom>
          <a:noFill/>
          <a:ln w="19050">
            <a:solidFill>
              <a:srgbClr val="FF0000"/>
            </a:solidFill>
          </a:ln>
        </p:spPr>
        <p:txBody>
          <a:bodyPr wrap="square" rtlCol="0">
            <a:spAutoFit/>
          </a:bodyPr>
          <a:lstStyle/>
          <a:p>
            <a:pPr marL="285750" indent="-285750">
              <a:buFont typeface="Arial" panose="020B0604020202020204" pitchFamily="34" charset="0"/>
              <a:buChar char="•"/>
            </a:pPr>
            <a:r>
              <a:rPr lang="en-GB" dirty="0"/>
              <a:t>Primary prophylaxis of small (grade 1 without red spots) oesophageal </a:t>
            </a:r>
            <a:r>
              <a:rPr lang="en-GB" dirty="0" err="1"/>
              <a:t>varices</a:t>
            </a:r>
            <a:r>
              <a:rPr lang="en-GB" dirty="0"/>
              <a:t> not currently recommended.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Early TIPSS (&lt;72 hours post bleed; haemostasis achieved) </a:t>
            </a:r>
            <a:r>
              <a:rPr lang="en-GB" dirty="0">
                <a:solidFill>
                  <a:srgbClr val="FF0000"/>
                </a:solidFill>
              </a:rPr>
              <a:t>should be considered where local resources allow in CPC (10-13) or MELD ≥19.</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In patients who have a second variceal haemorrhage despite combination therapy (or if intolerant or non compliant), consider the risk benefit ratio of TIPSS.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bleeding refractory to endoscopic and drug therapy, salvage TIPSS is recommended (although a Child-Pugh score of &gt;13 may be an indicator of futility).</a:t>
            </a:r>
          </a:p>
        </p:txBody>
      </p:sp>
      <p:cxnSp>
        <p:nvCxnSpPr>
          <p:cNvPr id="4" name="Straight Connector 3">
            <a:extLst>
              <a:ext uri="{FF2B5EF4-FFF2-40B4-BE49-F238E27FC236}">
                <a16:creationId xmlns:a16="http://schemas.microsoft.com/office/drawing/2014/main" id="{EAF61A7F-A212-7941-9770-F9368959D4B2}"/>
              </a:ext>
            </a:extLst>
          </p:cNvPr>
          <p:cNvCxnSpPr/>
          <p:nvPr/>
        </p:nvCxnSpPr>
        <p:spPr>
          <a:xfrm>
            <a:off x="2727435" y="4966138"/>
            <a:ext cx="53445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7757636-3D48-564C-A7AB-3038241ADD99}"/>
              </a:ext>
            </a:extLst>
          </p:cNvPr>
          <p:cNvCxnSpPr>
            <a:cxnSpLocks/>
          </p:cNvCxnSpPr>
          <p:nvPr/>
        </p:nvCxnSpPr>
        <p:spPr>
          <a:xfrm>
            <a:off x="1177159" y="5228896"/>
            <a:ext cx="66740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961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17B6D-66B9-BB45-A29E-C593EF2CC86A}"/>
              </a:ext>
            </a:extLst>
          </p:cNvPr>
          <p:cNvSpPr>
            <a:spLocks noGrp="1"/>
          </p:cNvSpPr>
          <p:nvPr>
            <p:ph type="title"/>
          </p:nvPr>
        </p:nvSpPr>
        <p:spPr/>
        <p:txBody>
          <a:bodyPr>
            <a:normAutofit/>
          </a:bodyPr>
          <a:lstStyle/>
          <a:p>
            <a:r>
              <a:rPr lang="en-US" sz="3600" dirty="0"/>
              <a:t>But what about COVID-19?</a:t>
            </a:r>
          </a:p>
        </p:txBody>
      </p:sp>
      <p:sp>
        <p:nvSpPr>
          <p:cNvPr id="4" name="Text Placeholder 3">
            <a:extLst>
              <a:ext uri="{FF2B5EF4-FFF2-40B4-BE49-F238E27FC236}">
                <a16:creationId xmlns:a16="http://schemas.microsoft.com/office/drawing/2014/main" id="{9B7A26AE-7C28-CF45-B187-D469C930524D}"/>
              </a:ext>
            </a:extLst>
          </p:cNvPr>
          <p:cNvSpPr>
            <a:spLocks noGrp="1"/>
          </p:cNvSpPr>
          <p:nvPr>
            <p:ph type="body" idx="1"/>
          </p:nvPr>
        </p:nvSpPr>
        <p:spPr>
          <a:xfrm>
            <a:off x="694333" y="5000622"/>
            <a:ext cx="3868340" cy="823912"/>
          </a:xfrm>
        </p:spPr>
        <p:txBody>
          <a:bodyPr>
            <a:normAutofit fontScale="62500" lnSpcReduction="20000"/>
          </a:bodyPr>
          <a:lstStyle/>
          <a:p>
            <a:r>
              <a:rPr lang="en-GB" dirty="0"/>
              <a:t>Figure 1: Decline in acute upper gastrointestinal bleeding episodes in Austria in the 3 weeks prior to and after lockdown during Covid-19 pandemic. </a:t>
            </a:r>
          </a:p>
        </p:txBody>
      </p:sp>
      <p:pic>
        <p:nvPicPr>
          <p:cNvPr id="8" name="Content Placeholder 7">
            <a:extLst>
              <a:ext uri="{FF2B5EF4-FFF2-40B4-BE49-F238E27FC236}">
                <a16:creationId xmlns:a16="http://schemas.microsoft.com/office/drawing/2014/main" id="{6422034E-14B6-224A-B98E-3CA6CAEA37B8}"/>
              </a:ext>
            </a:extLst>
          </p:cNvPr>
          <p:cNvPicPr>
            <a:picLocks noGrp="1" noChangeAspect="1"/>
          </p:cNvPicPr>
          <p:nvPr>
            <p:ph sz="half" idx="2"/>
          </p:nvPr>
        </p:nvPicPr>
        <p:blipFill>
          <a:blip r:embed="rId3"/>
          <a:stretch>
            <a:fillRect/>
          </a:stretch>
        </p:blipFill>
        <p:spPr>
          <a:xfrm>
            <a:off x="627459" y="2288475"/>
            <a:ext cx="3868737" cy="2459394"/>
          </a:xfrm>
          <a:prstGeom prst="rect">
            <a:avLst/>
          </a:prstGeom>
        </p:spPr>
      </p:pic>
      <p:sp>
        <p:nvSpPr>
          <p:cNvPr id="7" name="Content Placeholder 6">
            <a:extLst>
              <a:ext uri="{FF2B5EF4-FFF2-40B4-BE49-F238E27FC236}">
                <a16:creationId xmlns:a16="http://schemas.microsoft.com/office/drawing/2014/main" id="{3C795398-AB2C-D64E-AA2D-AFAA0F232156}"/>
              </a:ext>
            </a:extLst>
          </p:cNvPr>
          <p:cNvSpPr>
            <a:spLocks noGrp="1"/>
          </p:cNvSpPr>
          <p:nvPr>
            <p:ph sz="quarter" idx="4"/>
          </p:nvPr>
        </p:nvSpPr>
        <p:spPr>
          <a:xfrm>
            <a:off x="4840227" y="4186034"/>
            <a:ext cx="3681843" cy="1598760"/>
          </a:xfrm>
          <a:ln>
            <a:solidFill>
              <a:schemeClr val="accent1"/>
            </a:solidFill>
          </a:ln>
        </p:spPr>
        <p:txBody>
          <a:bodyPr anchor="ctr" anchorCtr="0">
            <a:normAutofit/>
          </a:bodyPr>
          <a:lstStyle/>
          <a:p>
            <a:pPr marL="0" indent="0">
              <a:buNone/>
            </a:pPr>
            <a:r>
              <a:rPr lang="en-US" sz="1400" dirty="0"/>
              <a:t>St Mary’s Hospital London survey of patients with known alcohol use disorder:</a:t>
            </a:r>
          </a:p>
          <a:p>
            <a:r>
              <a:rPr lang="en-US" sz="1400" dirty="0"/>
              <a:t>17% admitted to relapse during lockdown (mean consumption 49u/week)</a:t>
            </a:r>
          </a:p>
          <a:p>
            <a:r>
              <a:rPr lang="en-US" sz="1400" dirty="0"/>
              <a:t>24% reported increased alcohol consumption (mean 83u/week)</a:t>
            </a:r>
          </a:p>
        </p:txBody>
      </p:sp>
      <p:sp>
        <p:nvSpPr>
          <p:cNvPr id="9" name="TextBox 8">
            <a:extLst>
              <a:ext uri="{FF2B5EF4-FFF2-40B4-BE49-F238E27FC236}">
                <a16:creationId xmlns:a16="http://schemas.microsoft.com/office/drawing/2014/main" id="{ADBA5832-B483-6C46-90BB-E91A6FFD5B9B}"/>
              </a:ext>
            </a:extLst>
          </p:cNvPr>
          <p:cNvSpPr txBox="1"/>
          <p:nvPr/>
        </p:nvSpPr>
        <p:spPr>
          <a:xfrm>
            <a:off x="4496196" y="6077375"/>
            <a:ext cx="4369904" cy="830997"/>
          </a:xfrm>
          <a:prstGeom prst="rect">
            <a:avLst/>
          </a:prstGeom>
          <a:noFill/>
        </p:spPr>
        <p:txBody>
          <a:bodyPr wrap="square" rtlCol="0">
            <a:spAutoFit/>
          </a:bodyPr>
          <a:lstStyle/>
          <a:p>
            <a:pPr algn="r"/>
            <a:r>
              <a:rPr lang="en-US" sz="1200" dirty="0" err="1"/>
              <a:t>Schmiderer</a:t>
            </a:r>
            <a:r>
              <a:rPr lang="en-US" sz="1200" dirty="0"/>
              <a:t> A, Endoscopy 2020</a:t>
            </a:r>
          </a:p>
          <a:p>
            <a:pPr algn="r"/>
            <a:r>
              <a:rPr lang="en-US" sz="1200" dirty="0"/>
              <a:t>Kim JU, Lancet Gastroenterol Hepatol 2020</a:t>
            </a:r>
          </a:p>
          <a:p>
            <a:pPr algn="r"/>
            <a:r>
              <a:rPr lang="en-US" sz="1200" dirty="0"/>
              <a:t>Second Institute of Alcohol Studies Briefing Oct 2020</a:t>
            </a:r>
          </a:p>
          <a:p>
            <a:pPr algn="r"/>
            <a:endParaRPr lang="en-US" sz="1200" dirty="0"/>
          </a:p>
        </p:txBody>
      </p:sp>
      <p:pic>
        <p:nvPicPr>
          <p:cNvPr id="10" name="Picture 9">
            <a:extLst>
              <a:ext uri="{FF2B5EF4-FFF2-40B4-BE49-F238E27FC236}">
                <a16:creationId xmlns:a16="http://schemas.microsoft.com/office/drawing/2014/main" id="{CF8A0EA5-A770-A845-AB83-900FCF03F578}"/>
              </a:ext>
            </a:extLst>
          </p:cNvPr>
          <p:cNvPicPr>
            <a:picLocks noChangeAspect="1"/>
          </p:cNvPicPr>
          <p:nvPr/>
        </p:nvPicPr>
        <p:blipFill>
          <a:blip r:embed="rId4"/>
          <a:stretch>
            <a:fillRect/>
          </a:stretch>
        </p:blipFill>
        <p:spPr>
          <a:xfrm>
            <a:off x="4840227" y="1660932"/>
            <a:ext cx="3681843" cy="2292350"/>
          </a:xfrm>
          <a:prstGeom prst="rect">
            <a:avLst/>
          </a:prstGeom>
        </p:spPr>
      </p:pic>
    </p:spTree>
    <p:extLst>
      <p:ext uri="{BB962C8B-B14F-4D97-AF65-F5344CB8AC3E}">
        <p14:creationId xmlns:p14="http://schemas.microsoft.com/office/powerpoint/2010/main" val="1283980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spect="1"/>
          </p:cNvSpPr>
          <p:nvPr/>
        </p:nvSpPr>
        <p:spPr>
          <a:xfrm>
            <a:off x="3964403" y="1537236"/>
            <a:ext cx="1373000" cy="707886"/>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000" dirty="0"/>
              <a:t>Treatment naive</a:t>
            </a:r>
          </a:p>
        </p:txBody>
      </p:sp>
      <p:sp>
        <p:nvSpPr>
          <p:cNvPr id="14" name="TextBox 13"/>
          <p:cNvSpPr txBox="1">
            <a:spLocks noChangeAspect="1"/>
          </p:cNvSpPr>
          <p:nvPr/>
        </p:nvSpPr>
        <p:spPr>
          <a:xfrm>
            <a:off x="952452" y="1537236"/>
            <a:ext cx="2048315" cy="707886"/>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000" dirty="0"/>
              <a:t>Already on 1° prophylaxis</a:t>
            </a:r>
          </a:p>
        </p:txBody>
      </p:sp>
      <p:sp>
        <p:nvSpPr>
          <p:cNvPr id="15" name="TextBox 14"/>
          <p:cNvSpPr txBox="1">
            <a:spLocks noChangeAspect="1"/>
          </p:cNvSpPr>
          <p:nvPr/>
        </p:nvSpPr>
        <p:spPr>
          <a:xfrm>
            <a:off x="6259295" y="1537236"/>
            <a:ext cx="2048315" cy="707886"/>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000" dirty="0"/>
              <a:t>Already on 2° prophylaxis</a:t>
            </a:r>
          </a:p>
        </p:txBody>
      </p:sp>
      <p:sp>
        <p:nvSpPr>
          <p:cNvPr id="16" name="TextBox 15"/>
          <p:cNvSpPr txBox="1">
            <a:spLocks noChangeAspect="1"/>
          </p:cNvSpPr>
          <p:nvPr/>
        </p:nvSpPr>
        <p:spPr>
          <a:xfrm>
            <a:off x="226282" y="3034813"/>
            <a:ext cx="1851994" cy="1569660"/>
          </a:xfrm>
          <a:prstGeom prst="rect">
            <a:avLst/>
          </a:prstGeom>
          <a:noFill/>
          <a:ln>
            <a:solidFill>
              <a:schemeClr val="tx1"/>
            </a:solidFill>
          </a:ln>
        </p:spPr>
        <p:txBody>
          <a:bodyPr wrap="square" rtlCol="0">
            <a:spAutoFit/>
          </a:bodyPr>
          <a:lstStyle/>
          <a:p>
            <a:r>
              <a:rPr lang="en-US" sz="1600" dirty="0" err="1"/>
              <a:t>Carvedilol</a:t>
            </a:r>
            <a:r>
              <a:rPr lang="en-US" sz="1600" dirty="0"/>
              <a:t> – ensure optimal dose</a:t>
            </a:r>
          </a:p>
          <a:p>
            <a:endParaRPr lang="en-US" sz="1600" dirty="0"/>
          </a:p>
          <a:p>
            <a:r>
              <a:rPr lang="en-US" sz="1600" dirty="0"/>
              <a:t>VBL – VBL in last 6-12 months start </a:t>
            </a:r>
            <a:r>
              <a:rPr lang="en-US" sz="1600" dirty="0" err="1"/>
              <a:t>carvedilol</a:t>
            </a:r>
            <a:endParaRPr lang="en-US" sz="1600" dirty="0"/>
          </a:p>
        </p:txBody>
      </p:sp>
      <p:sp>
        <p:nvSpPr>
          <p:cNvPr id="18" name="TextBox 17"/>
          <p:cNvSpPr txBox="1">
            <a:spLocks noChangeAspect="1"/>
          </p:cNvSpPr>
          <p:nvPr/>
        </p:nvSpPr>
        <p:spPr>
          <a:xfrm>
            <a:off x="3277903" y="2530196"/>
            <a:ext cx="1142556" cy="646331"/>
          </a:xfrm>
          <a:prstGeom prst="rect">
            <a:avLst/>
          </a:prstGeom>
          <a:noFill/>
          <a:ln>
            <a:solidFill>
              <a:schemeClr val="tx1"/>
            </a:solidFill>
          </a:ln>
        </p:spPr>
        <p:txBody>
          <a:bodyPr wrap="square" rtlCol="0">
            <a:spAutoFit/>
          </a:bodyPr>
          <a:lstStyle/>
          <a:p>
            <a:pPr algn="ctr"/>
            <a:r>
              <a:rPr lang="en-US" dirty="0"/>
              <a:t>OGD in last 1-yr</a:t>
            </a:r>
          </a:p>
        </p:txBody>
      </p:sp>
      <p:sp>
        <p:nvSpPr>
          <p:cNvPr id="19" name="TextBox 18"/>
          <p:cNvSpPr txBox="1">
            <a:spLocks noChangeAspect="1"/>
          </p:cNvSpPr>
          <p:nvPr/>
        </p:nvSpPr>
        <p:spPr>
          <a:xfrm>
            <a:off x="4715668" y="2530196"/>
            <a:ext cx="1142556" cy="646331"/>
          </a:xfrm>
          <a:prstGeom prst="rect">
            <a:avLst/>
          </a:prstGeom>
          <a:noFill/>
          <a:ln>
            <a:solidFill>
              <a:schemeClr val="tx1"/>
            </a:solidFill>
          </a:ln>
        </p:spPr>
        <p:txBody>
          <a:bodyPr wrap="square" rtlCol="0">
            <a:spAutoFit/>
          </a:bodyPr>
          <a:lstStyle/>
          <a:p>
            <a:pPr algn="ctr"/>
            <a:r>
              <a:rPr lang="en-US" dirty="0"/>
              <a:t>Last OGD  &gt;1-yr</a:t>
            </a:r>
          </a:p>
        </p:txBody>
      </p:sp>
      <p:sp>
        <p:nvSpPr>
          <p:cNvPr id="20" name="TextBox 19"/>
          <p:cNvSpPr txBox="1">
            <a:spLocks noChangeAspect="1"/>
          </p:cNvSpPr>
          <p:nvPr/>
        </p:nvSpPr>
        <p:spPr>
          <a:xfrm>
            <a:off x="2485993" y="3486096"/>
            <a:ext cx="1934466" cy="1569660"/>
          </a:xfrm>
          <a:prstGeom prst="rect">
            <a:avLst/>
          </a:prstGeom>
          <a:noFill/>
          <a:ln>
            <a:solidFill>
              <a:schemeClr val="tx1"/>
            </a:solidFill>
          </a:ln>
        </p:spPr>
        <p:txBody>
          <a:bodyPr wrap="square" rtlCol="0">
            <a:spAutoFit/>
          </a:bodyPr>
          <a:lstStyle/>
          <a:p>
            <a:r>
              <a:rPr lang="en-US" sz="1600" dirty="0" err="1"/>
              <a:t>Gd</a:t>
            </a:r>
            <a:r>
              <a:rPr lang="en-US" sz="1600" dirty="0"/>
              <a:t> 1 OV with</a:t>
            </a:r>
          </a:p>
          <a:p>
            <a:pPr marL="285750" indent="-285750">
              <a:buFont typeface="Arial"/>
              <a:buChar char="•"/>
            </a:pPr>
            <a:r>
              <a:rPr lang="en-US" sz="1600" dirty="0"/>
              <a:t>Red signs OR</a:t>
            </a:r>
          </a:p>
          <a:p>
            <a:pPr marL="285750" indent="-285750">
              <a:buFont typeface="Arial"/>
              <a:buChar char="•"/>
            </a:pPr>
            <a:r>
              <a:rPr lang="en-US" sz="1600" dirty="0"/>
              <a:t>Childs Pugh C OR</a:t>
            </a:r>
          </a:p>
          <a:p>
            <a:pPr marL="285750" indent="-285750">
              <a:buFont typeface="Arial"/>
              <a:buChar char="•"/>
            </a:pPr>
            <a:r>
              <a:rPr lang="en-US" sz="1600" dirty="0"/>
              <a:t>Alcohol excess ++</a:t>
            </a:r>
          </a:p>
          <a:p>
            <a:r>
              <a:rPr lang="en-US" sz="1600" dirty="0" err="1"/>
              <a:t>Gd</a:t>
            </a:r>
            <a:r>
              <a:rPr lang="en-US" sz="1600" dirty="0"/>
              <a:t> 2/3 OV</a:t>
            </a:r>
          </a:p>
          <a:p>
            <a:r>
              <a:rPr lang="en-US" sz="1600" dirty="0"/>
              <a:t>Large GV</a:t>
            </a:r>
          </a:p>
        </p:txBody>
      </p:sp>
      <p:sp>
        <p:nvSpPr>
          <p:cNvPr id="21" name="TextBox 20"/>
          <p:cNvSpPr txBox="1">
            <a:spLocks noChangeAspect="1"/>
          </p:cNvSpPr>
          <p:nvPr/>
        </p:nvSpPr>
        <p:spPr>
          <a:xfrm>
            <a:off x="1753071" y="5742020"/>
            <a:ext cx="2049926" cy="369332"/>
          </a:xfrm>
          <a:prstGeom prst="rect">
            <a:avLst/>
          </a:prstGeom>
          <a:noFill/>
          <a:ln>
            <a:solidFill>
              <a:schemeClr val="tx1"/>
            </a:solidFill>
          </a:ln>
        </p:spPr>
        <p:txBody>
          <a:bodyPr wrap="square" rtlCol="0">
            <a:spAutoFit/>
          </a:bodyPr>
          <a:lstStyle/>
          <a:p>
            <a:r>
              <a:rPr lang="en-US" dirty="0"/>
              <a:t>Start </a:t>
            </a:r>
            <a:r>
              <a:rPr lang="en-US" dirty="0" err="1"/>
              <a:t>carvedilol</a:t>
            </a:r>
            <a:endParaRPr lang="en-US" sz="1600" dirty="0"/>
          </a:p>
        </p:txBody>
      </p:sp>
      <p:sp>
        <p:nvSpPr>
          <p:cNvPr id="23" name="TextBox 22"/>
          <p:cNvSpPr txBox="1">
            <a:spLocks noChangeAspect="1"/>
          </p:cNvSpPr>
          <p:nvPr/>
        </p:nvSpPr>
        <p:spPr>
          <a:xfrm>
            <a:off x="4715668" y="3486096"/>
            <a:ext cx="1934466" cy="1569660"/>
          </a:xfrm>
          <a:prstGeom prst="rect">
            <a:avLst/>
          </a:prstGeom>
          <a:noFill/>
          <a:ln>
            <a:solidFill>
              <a:schemeClr val="tx1"/>
            </a:solidFill>
          </a:ln>
        </p:spPr>
        <p:txBody>
          <a:bodyPr wrap="square" rtlCol="0">
            <a:spAutoFit/>
          </a:bodyPr>
          <a:lstStyle/>
          <a:p>
            <a:r>
              <a:rPr lang="en-US" sz="1600" dirty="0"/>
              <a:t>Severe AAH</a:t>
            </a:r>
          </a:p>
          <a:p>
            <a:r>
              <a:rPr lang="en-US" sz="1600" dirty="0"/>
              <a:t>Childs Pugh C </a:t>
            </a:r>
          </a:p>
          <a:p>
            <a:r>
              <a:rPr lang="en-US" sz="1600" dirty="0"/>
              <a:t>Consider in CP A/B +</a:t>
            </a:r>
          </a:p>
          <a:p>
            <a:pPr marL="285750" indent="-285750">
              <a:buFont typeface="Arial"/>
              <a:buChar char="•"/>
            </a:pPr>
            <a:r>
              <a:rPr lang="en-US" sz="1600" dirty="0"/>
              <a:t>Portal HPT on imaging OR</a:t>
            </a:r>
          </a:p>
          <a:p>
            <a:pPr marL="285750" indent="-285750">
              <a:buFont typeface="Arial"/>
              <a:buChar char="•"/>
            </a:pPr>
            <a:r>
              <a:rPr lang="en-US" sz="1600" dirty="0"/>
              <a:t>Alcohol excess ++</a:t>
            </a:r>
          </a:p>
        </p:txBody>
      </p:sp>
      <p:sp>
        <p:nvSpPr>
          <p:cNvPr id="24" name="TextBox 23"/>
          <p:cNvSpPr txBox="1">
            <a:spLocks noChangeAspect="1"/>
          </p:cNvSpPr>
          <p:nvPr/>
        </p:nvSpPr>
        <p:spPr>
          <a:xfrm>
            <a:off x="4522190" y="5742020"/>
            <a:ext cx="2049926" cy="923330"/>
          </a:xfrm>
          <a:prstGeom prst="rect">
            <a:avLst/>
          </a:prstGeom>
          <a:noFill/>
          <a:ln>
            <a:solidFill>
              <a:schemeClr val="tx1"/>
            </a:solidFill>
          </a:ln>
        </p:spPr>
        <p:txBody>
          <a:bodyPr wrap="square" rtlCol="0">
            <a:spAutoFit/>
          </a:bodyPr>
          <a:lstStyle/>
          <a:p>
            <a:r>
              <a:rPr lang="en-US" dirty="0"/>
              <a:t>If NSBB CI or intolerance – OGD +/- VBL</a:t>
            </a:r>
            <a:endParaRPr lang="en-US" sz="1600" dirty="0"/>
          </a:p>
        </p:txBody>
      </p:sp>
      <p:sp>
        <p:nvSpPr>
          <p:cNvPr id="25" name="TextBox 24"/>
          <p:cNvSpPr txBox="1">
            <a:spLocks noChangeAspect="1"/>
          </p:cNvSpPr>
          <p:nvPr/>
        </p:nvSpPr>
        <p:spPr>
          <a:xfrm>
            <a:off x="6883187" y="2702485"/>
            <a:ext cx="1934466" cy="3046988"/>
          </a:xfrm>
          <a:prstGeom prst="rect">
            <a:avLst/>
          </a:prstGeom>
          <a:noFill/>
          <a:ln>
            <a:solidFill>
              <a:schemeClr val="tx1"/>
            </a:solidFill>
          </a:ln>
        </p:spPr>
        <p:txBody>
          <a:bodyPr wrap="square" rtlCol="0">
            <a:spAutoFit/>
          </a:bodyPr>
          <a:lstStyle/>
          <a:p>
            <a:r>
              <a:rPr lang="en-US" sz="1600" dirty="0"/>
              <a:t>Ensure on </a:t>
            </a:r>
            <a:r>
              <a:rPr lang="en-US" sz="1600" dirty="0" err="1"/>
              <a:t>carvedilol</a:t>
            </a:r>
            <a:endParaRPr lang="en-US" sz="1600" dirty="0"/>
          </a:p>
          <a:p>
            <a:endParaRPr lang="en-US" sz="1600" dirty="0"/>
          </a:p>
          <a:p>
            <a:r>
              <a:rPr lang="en-US" sz="1600" dirty="0"/>
              <a:t>Priority for VBL</a:t>
            </a:r>
          </a:p>
          <a:p>
            <a:pPr marL="285750" indent="-285750">
              <a:buFont typeface="Arial"/>
              <a:buChar char="•"/>
            </a:pPr>
            <a:r>
              <a:rPr lang="en-US" sz="1600" dirty="0"/>
              <a:t>Recent bleed</a:t>
            </a:r>
          </a:p>
          <a:p>
            <a:pPr marL="285750" indent="-285750">
              <a:buFont typeface="Arial"/>
              <a:buChar char="•"/>
            </a:pPr>
            <a:r>
              <a:rPr lang="en-US" sz="1600" dirty="0"/>
              <a:t>Bled despite NSBB/good VBL</a:t>
            </a:r>
          </a:p>
          <a:p>
            <a:pPr marL="285750" indent="-285750">
              <a:buFont typeface="Arial"/>
              <a:buChar char="•"/>
            </a:pPr>
            <a:r>
              <a:rPr lang="en-US" sz="1600" dirty="0"/>
              <a:t>Multiple previous bleeds</a:t>
            </a:r>
          </a:p>
          <a:p>
            <a:pPr marL="285750" indent="-285750">
              <a:buFont typeface="Arial"/>
              <a:buChar char="•"/>
            </a:pPr>
            <a:r>
              <a:rPr lang="en-US" sz="1600" dirty="0"/>
              <a:t>Alcohol excess ++</a:t>
            </a:r>
          </a:p>
          <a:p>
            <a:endParaRPr lang="en-US" sz="1600" dirty="0"/>
          </a:p>
          <a:p>
            <a:r>
              <a:rPr lang="en-US" sz="1600" dirty="0"/>
              <a:t>Bleed &gt;6 months ago – defer FU VBL</a:t>
            </a:r>
          </a:p>
        </p:txBody>
      </p:sp>
      <p:cxnSp>
        <p:nvCxnSpPr>
          <p:cNvPr id="27" name="Straight Arrow Connector 26"/>
          <p:cNvCxnSpPr/>
          <p:nvPr/>
        </p:nvCxnSpPr>
        <p:spPr>
          <a:xfrm>
            <a:off x="1627531" y="2245122"/>
            <a:ext cx="0" cy="7896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a:off x="4221080" y="2245122"/>
            <a:ext cx="1" cy="285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a:off x="4934285" y="2245122"/>
            <a:ext cx="1" cy="285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3805501" y="3207408"/>
            <a:ext cx="1" cy="285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5323412" y="3180803"/>
            <a:ext cx="1" cy="285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032307" y="5055756"/>
            <a:ext cx="0" cy="6937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3802998" y="5055758"/>
            <a:ext cx="912670" cy="6862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6200000" flipH="1">
            <a:off x="4116271" y="5142623"/>
            <a:ext cx="686264" cy="512530"/>
          </a:xfrm>
          <a:prstGeom prst="bentConnector3">
            <a:avLst>
              <a:gd name="adj1" fmla="val 50000"/>
            </a:avLst>
          </a:prstGeom>
          <a:ln>
            <a:solidFill>
              <a:srgbClr val="FF0000"/>
            </a:solidFill>
            <a:prstDash val="sysDash"/>
            <a:tailEnd type="arrow"/>
          </a:ln>
        </p:spPr>
        <p:style>
          <a:lnRef idx="2">
            <a:schemeClr val="accent2"/>
          </a:lnRef>
          <a:fillRef idx="0">
            <a:schemeClr val="accent2"/>
          </a:fillRef>
          <a:effectRef idx="1">
            <a:schemeClr val="accent2"/>
          </a:effectRef>
          <a:fontRef idx="minor">
            <a:schemeClr val="tx1"/>
          </a:fontRef>
        </p:style>
      </p:cxnSp>
      <p:cxnSp>
        <p:nvCxnSpPr>
          <p:cNvPr id="43" name="Straight Arrow Connector 40"/>
          <p:cNvCxnSpPr>
            <a:endCxn id="24" idx="0"/>
          </p:cNvCxnSpPr>
          <p:nvPr/>
        </p:nvCxnSpPr>
        <p:spPr>
          <a:xfrm rot="5400000">
            <a:off x="5359558" y="5243354"/>
            <a:ext cx="686262" cy="311071"/>
          </a:xfrm>
          <a:prstGeom prst="bentConnector3">
            <a:avLst>
              <a:gd name="adj1" fmla="val 50000"/>
            </a:avLst>
          </a:prstGeom>
          <a:ln>
            <a:solidFill>
              <a:srgbClr val="FF0000"/>
            </a:solidFill>
            <a:prstDash val="sysDash"/>
            <a:tailEnd type="arrow"/>
          </a:ln>
        </p:spPr>
        <p:style>
          <a:lnRef idx="2">
            <a:schemeClr val="accent2"/>
          </a:lnRef>
          <a:fillRef idx="0">
            <a:schemeClr val="accent2"/>
          </a:fillRef>
          <a:effectRef idx="1">
            <a:schemeClr val="accent2"/>
          </a:effectRef>
          <a:fontRef idx="minor">
            <a:schemeClr val="tx1"/>
          </a:fontRef>
        </p:style>
      </p:cxnSp>
      <p:cxnSp>
        <p:nvCxnSpPr>
          <p:cNvPr id="46" name="Straight Arrow Connector 40"/>
          <p:cNvCxnSpPr>
            <a:stCxn id="21" idx="3"/>
            <a:endCxn id="24" idx="1"/>
          </p:cNvCxnSpPr>
          <p:nvPr/>
        </p:nvCxnSpPr>
        <p:spPr>
          <a:xfrm>
            <a:off x="3802997" y="5926686"/>
            <a:ext cx="719193" cy="276999"/>
          </a:xfrm>
          <a:prstGeom prst="bentConnector3">
            <a:avLst>
              <a:gd name="adj1" fmla="val 50000"/>
            </a:avLst>
          </a:prstGeom>
          <a:ln>
            <a:solidFill>
              <a:srgbClr val="FF0000"/>
            </a:solidFill>
            <a:prstDash val="sysDash"/>
            <a:tailEnd type="arrow"/>
          </a:ln>
        </p:spPr>
        <p:style>
          <a:lnRef idx="2">
            <a:schemeClr val="accent2"/>
          </a:lnRef>
          <a:fillRef idx="0">
            <a:schemeClr val="accent2"/>
          </a:fillRef>
          <a:effectRef idx="1">
            <a:schemeClr val="accent2"/>
          </a:effectRef>
          <a:fontRef idx="minor">
            <a:schemeClr val="tx1"/>
          </a:fontRef>
        </p:style>
      </p:cxnSp>
      <p:cxnSp>
        <p:nvCxnSpPr>
          <p:cNvPr id="51" name="Straight Arrow Connector 50"/>
          <p:cNvCxnSpPr/>
          <p:nvPr/>
        </p:nvCxnSpPr>
        <p:spPr>
          <a:xfrm flipH="1">
            <a:off x="7544330" y="2254985"/>
            <a:ext cx="1" cy="4475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5920139" y="6423831"/>
            <a:ext cx="2969407" cy="276999"/>
          </a:xfrm>
          <a:prstGeom prst="rect">
            <a:avLst/>
          </a:prstGeom>
          <a:noFill/>
        </p:spPr>
        <p:txBody>
          <a:bodyPr wrap="square" rtlCol="0">
            <a:spAutoFit/>
          </a:bodyPr>
          <a:lstStyle/>
          <a:p>
            <a:pPr algn="r"/>
            <a:r>
              <a:rPr lang="en-US" sz="1200" dirty="0"/>
              <a:t>CUH COVID guideline 2020</a:t>
            </a:r>
          </a:p>
        </p:txBody>
      </p:sp>
      <p:sp>
        <p:nvSpPr>
          <p:cNvPr id="28" name="Title 6">
            <a:extLst>
              <a:ext uri="{FF2B5EF4-FFF2-40B4-BE49-F238E27FC236}">
                <a16:creationId xmlns:a16="http://schemas.microsoft.com/office/drawing/2014/main" id="{FEACD455-7B75-5A40-A819-4950D20CCCE0}"/>
              </a:ext>
            </a:extLst>
          </p:cNvPr>
          <p:cNvSpPr>
            <a:spLocks noGrp="1"/>
          </p:cNvSpPr>
          <p:nvPr>
            <p:ph type="title"/>
          </p:nvPr>
        </p:nvSpPr>
        <p:spPr>
          <a:xfrm>
            <a:off x="628650" y="133396"/>
            <a:ext cx="7886700" cy="1325563"/>
          </a:xfrm>
        </p:spPr>
        <p:txBody>
          <a:bodyPr anchor="ctr" anchorCtr="0">
            <a:normAutofit/>
          </a:bodyPr>
          <a:lstStyle/>
          <a:p>
            <a:r>
              <a:rPr lang="en-US" sz="3200" dirty="0"/>
              <a:t>Preventing bleeding whilst minimizing contact</a:t>
            </a:r>
          </a:p>
        </p:txBody>
      </p:sp>
    </p:spTree>
    <p:extLst>
      <p:ext uri="{BB962C8B-B14F-4D97-AF65-F5344CB8AC3E}">
        <p14:creationId xmlns:p14="http://schemas.microsoft.com/office/powerpoint/2010/main" val="1212344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37633-1A3A-984D-9B2B-5F175B997825}"/>
              </a:ext>
            </a:extLst>
          </p:cNvPr>
          <p:cNvSpPr>
            <a:spLocks noGrp="1"/>
          </p:cNvSpPr>
          <p:nvPr>
            <p:ph type="title"/>
          </p:nvPr>
        </p:nvSpPr>
        <p:spPr/>
        <p:txBody>
          <a:bodyPr>
            <a:normAutofit/>
          </a:bodyPr>
          <a:lstStyle/>
          <a:p>
            <a:r>
              <a:rPr lang="en-US" sz="3600" dirty="0"/>
              <a:t>The worst case scenario</a:t>
            </a:r>
          </a:p>
        </p:txBody>
      </p:sp>
      <p:sp>
        <p:nvSpPr>
          <p:cNvPr id="6" name="TextBox 5">
            <a:extLst>
              <a:ext uri="{FF2B5EF4-FFF2-40B4-BE49-F238E27FC236}">
                <a16:creationId xmlns:a16="http://schemas.microsoft.com/office/drawing/2014/main" id="{D11E75F8-8E10-714D-BDFA-E2BA090E0393}"/>
              </a:ext>
            </a:extLst>
          </p:cNvPr>
          <p:cNvSpPr txBox="1"/>
          <p:nvPr/>
        </p:nvSpPr>
        <p:spPr>
          <a:xfrm>
            <a:off x="819943" y="2413977"/>
            <a:ext cx="2019299" cy="1815882"/>
          </a:xfrm>
          <a:prstGeom prst="rect">
            <a:avLst/>
          </a:prstGeom>
          <a:noFill/>
          <a:ln>
            <a:solidFill>
              <a:schemeClr val="accent1"/>
            </a:solidFill>
          </a:ln>
        </p:spPr>
        <p:txBody>
          <a:bodyPr wrap="square" rtlCol="0">
            <a:spAutoFit/>
          </a:bodyPr>
          <a:lstStyle/>
          <a:p>
            <a:pPr algn="ctr"/>
            <a:r>
              <a:rPr lang="en-US" sz="2800" dirty="0"/>
              <a:t>Loss of out of hours endoscopy service</a:t>
            </a:r>
          </a:p>
        </p:txBody>
      </p:sp>
      <p:sp>
        <p:nvSpPr>
          <p:cNvPr id="7" name="TextBox 6">
            <a:extLst>
              <a:ext uri="{FF2B5EF4-FFF2-40B4-BE49-F238E27FC236}">
                <a16:creationId xmlns:a16="http://schemas.microsoft.com/office/drawing/2014/main" id="{04B43B3F-132F-EA4B-9ADA-9BB3EA637C34}"/>
              </a:ext>
            </a:extLst>
          </p:cNvPr>
          <p:cNvSpPr txBox="1"/>
          <p:nvPr/>
        </p:nvSpPr>
        <p:spPr>
          <a:xfrm>
            <a:off x="3559868" y="2635770"/>
            <a:ext cx="2019299" cy="1384995"/>
          </a:xfrm>
          <a:prstGeom prst="rect">
            <a:avLst/>
          </a:prstGeom>
          <a:noFill/>
          <a:ln>
            <a:solidFill>
              <a:schemeClr val="accent1"/>
            </a:solidFill>
          </a:ln>
        </p:spPr>
        <p:txBody>
          <a:bodyPr wrap="square" rtlCol="0">
            <a:spAutoFit/>
          </a:bodyPr>
          <a:lstStyle/>
          <a:p>
            <a:pPr algn="ctr"/>
            <a:r>
              <a:rPr lang="en-US" sz="2800" dirty="0"/>
              <a:t>Increase in variceal bleeding</a:t>
            </a:r>
          </a:p>
        </p:txBody>
      </p:sp>
      <p:sp>
        <p:nvSpPr>
          <p:cNvPr id="8" name="TextBox 7">
            <a:extLst>
              <a:ext uri="{FF2B5EF4-FFF2-40B4-BE49-F238E27FC236}">
                <a16:creationId xmlns:a16="http://schemas.microsoft.com/office/drawing/2014/main" id="{AF7B697F-4AEE-DD41-A90E-4FB56ED3725D}"/>
              </a:ext>
            </a:extLst>
          </p:cNvPr>
          <p:cNvSpPr txBox="1"/>
          <p:nvPr/>
        </p:nvSpPr>
        <p:spPr>
          <a:xfrm>
            <a:off x="6304758" y="2537088"/>
            <a:ext cx="2019299" cy="1569660"/>
          </a:xfrm>
          <a:prstGeom prst="rect">
            <a:avLst/>
          </a:prstGeom>
          <a:noFill/>
          <a:ln>
            <a:solidFill>
              <a:schemeClr val="accent1"/>
            </a:solidFill>
          </a:ln>
        </p:spPr>
        <p:txBody>
          <a:bodyPr wrap="square" rtlCol="0">
            <a:spAutoFit/>
          </a:bodyPr>
          <a:lstStyle/>
          <a:p>
            <a:pPr algn="ctr"/>
            <a:r>
              <a:rPr lang="en-US" sz="3200" b="1" dirty="0">
                <a:solidFill>
                  <a:srgbClr val="FF0000"/>
                </a:solidFill>
              </a:rPr>
              <a:t>Increased demand for TIPSS</a:t>
            </a:r>
          </a:p>
        </p:txBody>
      </p:sp>
      <p:sp>
        <p:nvSpPr>
          <p:cNvPr id="9" name="Cross 8">
            <a:extLst>
              <a:ext uri="{FF2B5EF4-FFF2-40B4-BE49-F238E27FC236}">
                <a16:creationId xmlns:a16="http://schemas.microsoft.com/office/drawing/2014/main" id="{BDB93112-1595-4146-A6D7-BBD7038BA0E0}"/>
              </a:ext>
            </a:extLst>
          </p:cNvPr>
          <p:cNvSpPr/>
          <p:nvPr/>
        </p:nvSpPr>
        <p:spPr>
          <a:xfrm>
            <a:off x="2929729" y="3067918"/>
            <a:ext cx="571500" cy="520700"/>
          </a:xfrm>
          <a:prstGeom prst="plus">
            <a:avLst>
              <a:gd name="adj" fmla="val 396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AE2FA5D-D2A1-DA45-9D51-9A0C07695E0C}"/>
              </a:ext>
            </a:extLst>
          </p:cNvPr>
          <p:cNvSpPr/>
          <p:nvPr/>
        </p:nvSpPr>
        <p:spPr>
          <a:xfrm>
            <a:off x="5687619" y="3087836"/>
            <a:ext cx="511172" cy="12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53F9DE5-67F3-854F-8F39-D49AFE482BEB}"/>
              </a:ext>
            </a:extLst>
          </p:cNvPr>
          <p:cNvSpPr/>
          <p:nvPr/>
        </p:nvSpPr>
        <p:spPr>
          <a:xfrm>
            <a:off x="5687619" y="3536083"/>
            <a:ext cx="511172" cy="12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05C244F-3B25-684A-B3E9-D4DB4213869A}"/>
              </a:ext>
            </a:extLst>
          </p:cNvPr>
          <p:cNvSpPr txBox="1"/>
          <p:nvPr/>
        </p:nvSpPr>
        <p:spPr>
          <a:xfrm>
            <a:off x="5057578" y="4953147"/>
            <a:ext cx="1771254" cy="954107"/>
          </a:xfrm>
          <a:prstGeom prst="rect">
            <a:avLst/>
          </a:prstGeom>
          <a:noFill/>
          <a:ln>
            <a:solidFill>
              <a:schemeClr val="accent1"/>
            </a:solidFill>
          </a:ln>
        </p:spPr>
        <p:txBody>
          <a:bodyPr wrap="square" rtlCol="0">
            <a:spAutoFit/>
          </a:bodyPr>
          <a:lstStyle/>
          <a:p>
            <a:pPr algn="ctr"/>
            <a:r>
              <a:rPr lang="en-US" sz="2800" b="1" dirty="0">
                <a:solidFill>
                  <a:schemeClr val="accent1"/>
                </a:solidFill>
              </a:rPr>
              <a:t>GRIDLOCK IN ITU</a:t>
            </a:r>
          </a:p>
        </p:txBody>
      </p:sp>
      <p:sp>
        <p:nvSpPr>
          <p:cNvPr id="5" name="Up Arrow 4">
            <a:extLst>
              <a:ext uri="{FF2B5EF4-FFF2-40B4-BE49-F238E27FC236}">
                <a16:creationId xmlns:a16="http://schemas.microsoft.com/office/drawing/2014/main" id="{6ABD42A4-AEBD-B243-9812-4FF414D00A2E}"/>
              </a:ext>
            </a:extLst>
          </p:cNvPr>
          <p:cNvSpPr/>
          <p:nvPr/>
        </p:nvSpPr>
        <p:spPr>
          <a:xfrm>
            <a:off x="5714159" y="3974739"/>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2118CDB-98BB-424C-83CA-5534FD1ABDCF}"/>
              </a:ext>
            </a:extLst>
          </p:cNvPr>
          <p:cNvSpPr/>
          <p:nvPr/>
        </p:nvSpPr>
        <p:spPr>
          <a:xfrm rot="17513119">
            <a:off x="5492375" y="3320136"/>
            <a:ext cx="928199" cy="99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6699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4971FA-AC3B-B343-93FD-338B67BEF857}"/>
              </a:ext>
            </a:extLst>
          </p:cNvPr>
          <p:cNvPicPr>
            <a:picLocks noChangeAspect="1"/>
          </p:cNvPicPr>
          <p:nvPr/>
        </p:nvPicPr>
        <p:blipFill>
          <a:blip r:embed="rId2"/>
          <a:stretch>
            <a:fillRect/>
          </a:stretch>
        </p:blipFill>
        <p:spPr>
          <a:xfrm>
            <a:off x="0" y="1287487"/>
            <a:ext cx="9144000" cy="4283025"/>
          </a:xfrm>
          <a:prstGeom prst="rect">
            <a:avLst/>
          </a:prstGeom>
        </p:spPr>
      </p:pic>
    </p:spTree>
    <p:extLst>
      <p:ext uri="{BB962C8B-B14F-4D97-AF65-F5344CB8AC3E}">
        <p14:creationId xmlns:p14="http://schemas.microsoft.com/office/powerpoint/2010/main" val="221453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BBC8-0039-F749-9194-0428FE2A8DC8}"/>
              </a:ext>
            </a:extLst>
          </p:cNvPr>
          <p:cNvSpPr>
            <a:spLocks noGrp="1"/>
          </p:cNvSpPr>
          <p:nvPr>
            <p:ph type="title"/>
          </p:nvPr>
        </p:nvSpPr>
        <p:spPr/>
        <p:txBody>
          <a:bodyPr>
            <a:normAutofit/>
          </a:bodyPr>
          <a:lstStyle/>
          <a:p>
            <a:r>
              <a:rPr lang="en-US" sz="3600" dirty="0"/>
              <a:t>Today…</a:t>
            </a:r>
          </a:p>
        </p:txBody>
      </p:sp>
      <p:sp>
        <p:nvSpPr>
          <p:cNvPr id="3" name="Content Placeholder 2">
            <a:extLst>
              <a:ext uri="{FF2B5EF4-FFF2-40B4-BE49-F238E27FC236}">
                <a16:creationId xmlns:a16="http://schemas.microsoft.com/office/drawing/2014/main" id="{8A470E3A-C016-E742-AED8-CA59F1DCF356}"/>
              </a:ext>
            </a:extLst>
          </p:cNvPr>
          <p:cNvSpPr>
            <a:spLocks noGrp="1"/>
          </p:cNvSpPr>
          <p:nvPr>
            <p:ph idx="1"/>
          </p:nvPr>
        </p:nvSpPr>
        <p:spPr/>
        <p:txBody>
          <a:bodyPr/>
          <a:lstStyle/>
          <a:p>
            <a:r>
              <a:rPr lang="en-US" dirty="0"/>
              <a:t>Update on TIPSS for variceal </a:t>
            </a:r>
            <a:r>
              <a:rPr lang="en-US" dirty="0" err="1"/>
              <a:t>haemorrhage</a:t>
            </a:r>
            <a:r>
              <a:rPr lang="en-US" dirty="0"/>
              <a:t> </a:t>
            </a:r>
          </a:p>
          <a:p>
            <a:pPr lvl="1"/>
            <a:r>
              <a:rPr lang="en-US" dirty="0"/>
              <a:t>Determining futility</a:t>
            </a:r>
          </a:p>
          <a:p>
            <a:pPr lvl="1"/>
            <a:r>
              <a:rPr lang="en-US" dirty="0"/>
              <a:t>During the COVID-19 pandemic</a:t>
            </a:r>
          </a:p>
          <a:p>
            <a:endParaRPr lang="en-US" dirty="0"/>
          </a:p>
          <a:p>
            <a:r>
              <a:rPr lang="en-US" dirty="0"/>
              <a:t>TIPSS for ascites</a:t>
            </a:r>
          </a:p>
        </p:txBody>
      </p:sp>
    </p:spTree>
    <p:extLst>
      <p:ext uri="{BB962C8B-B14F-4D97-AF65-F5344CB8AC3E}">
        <p14:creationId xmlns:p14="http://schemas.microsoft.com/office/powerpoint/2010/main" val="1576393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Y</a:t>
            </a:r>
          </a:p>
        </p:txBody>
      </p:sp>
      <p:sp>
        <p:nvSpPr>
          <p:cNvPr id="3" name="Content Placeholder 2"/>
          <p:cNvSpPr>
            <a:spLocks noGrp="1"/>
          </p:cNvSpPr>
          <p:nvPr>
            <p:ph idx="1"/>
          </p:nvPr>
        </p:nvSpPr>
        <p:spPr/>
        <p:txBody>
          <a:bodyPr>
            <a:normAutofit/>
          </a:bodyPr>
          <a:lstStyle/>
          <a:p>
            <a:r>
              <a:rPr lang="en-GB" sz="1800" dirty="0"/>
              <a:t>67F NASH cirrhosis diagnosed 2016 after an incidental finding of thrombocytopenia</a:t>
            </a:r>
          </a:p>
          <a:p>
            <a:r>
              <a:rPr lang="en-GB" sz="1800" dirty="0"/>
              <a:t>Comorbidity – obesity, BMI 31; type 2 diabetes mellitus, tablet controlled 6 years; dyslipidaemia</a:t>
            </a:r>
          </a:p>
          <a:p>
            <a:endParaRPr lang="en-GB" sz="1800" dirty="0"/>
          </a:p>
          <a:p>
            <a:r>
              <a:rPr lang="en-GB" sz="1800" dirty="0"/>
              <a:t>End July 2020 – presents with oesophageal variceal haemorrhage; haemostasis with band ligation; carvedilol 12.5mg od and banding programme as secondary prophylaxis</a:t>
            </a:r>
          </a:p>
          <a:p>
            <a:r>
              <a:rPr lang="en-GB" sz="1800" dirty="0"/>
              <a:t>Early August 2020 – represents with large volume ascites; paracentesis 10L</a:t>
            </a:r>
          </a:p>
          <a:p>
            <a:r>
              <a:rPr lang="en-GB" sz="1800" dirty="0"/>
              <a:t>Since – 4 paracenteses, </a:t>
            </a:r>
            <a:r>
              <a:rPr lang="en-GB" sz="1800" dirty="0" err="1"/>
              <a:t>approx</a:t>
            </a:r>
            <a:r>
              <a:rPr lang="en-GB" sz="1800" dirty="0"/>
              <a:t> 2-4 week intervals</a:t>
            </a:r>
          </a:p>
          <a:p>
            <a:endParaRPr lang="en-GB" sz="1800" dirty="0"/>
          </a:p>
          <a:p>
            <a:r>
              <a:rPr lang="en-GB" sz="1800" dirty="0"/>
              <a:t>Referred for TIPSS</a:t>
            </a:r>
          </a:p>
        </p:txBody>
      </p:sp>
    </p:spTree>
    <p:extLst>
      <p:ext uri="{BB962C8B-B14F-4D97-AF65-F5344CB8AC3E}">
        <p14:creationId xmlns:p14="http://schemas.microsoft.com/office/powerpoint/2010/main" val="3392404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634B-71A5-1E46-9048-BC34D2125A3C}"/>
              </a:ext>
            </a:extLst>
          </p:cNvPr>
          <p:cNvSpPr>
            <a:spLocks noGrp="1"/>
          </p:cNvSpPr>
          <p:nvPr>
            <p:ph type="title"/>
          </p:nvPr>
        </p:nvSpPr>
        <p:spPr/>
        <p:txBody>
          <a:bodyPr>
            <a:normAutofit/>
          </a:bodyPr>
          <a:lstStyle/>
          <a:p>
            <a:r>
              <a:rPr lang="en-US" sz="3600" dirty="0"/>
              <a:t>TIPSS for refractory ascites</a:t>
            </a:r>
          </a:p>
        </p:txBody>
      </p:sp>
      <p:pic>
        <p:nvPicPr>
          <p:cNvPr id="4" name="Picture 3">
            <a:extLst>
              <a:ext uri="{FF2B5EF4-FFF2-40B4-BE49-F238E27FC236}">
                <a16:creationId xmlns:a16="http://schemas.microsoft.com/office/drawing/2014/main" id="{F716351B-9ADD-4745-AE2F-A1801C8DAF7C}"/>
              </a:ext>
            </a:extLst>
          </p:cNvPr>
          <p:cNvPicPr>
            <a:picLocks noChangeAspect="1"/>
          </p:cNvPicPr>
          <p:nvPr/>
        </p:nvPicPr>
        <p:blipFill>
          <a:blip r:embed="rId3"/>
          <a:stretch>
            <a:fillRect/>
          </a:stretch>
        </p:blipFill>
        <p:spPr>
          <a:xfrm>
            <a:off x="322756" y="1487284"/>
            <a:ext cx="2578100" cy="406400"/>
          </a:xfrm>
          <a:prstGeom prst="rect">
            <a:avLst/>
          </a:prstGeom>
        </p:spPr>
      </p:pic>
      <p:pic>
        <p:nvPicPr>
          <p:cNvPr id="5" name="Picture 4">
            <a:extLst>
              <a:ext uri="{FF2B5EF4-FFF2-40B4-BE49-F238E27FC236}">
                <a16:creationId xmlns:a16="http://schemas.microsoft.com/office/drawing/2014/main" id="{8ACDBD6A-7DD4-804C-B9DF-83B66EBF7508}"/>
              </a:ext>
            </a:extLst>
          </p:cNvPr>
          <p:cNvPicPr>
            <a:picLocks noChangeAspect="1"/>
          </p:cNvPicPr>
          <p:nvPr/>
        </p:nvPicPr>
        <p:blipFill>
          <a:blip r:embed="rId4"/>
          <a:stretch>
            <a:fillRect/>
          </a:stretch>
        </p:blipFill>
        <p:spPr>
          <a:xfrm>
            <a:off x="493768" y="3369966"/>
            <a:ext cx="3327557" cy="2655522"/>
          </a:xfrm>
          <a:prstGeom prst="rect">
            <a:avLst/>
          </a:prstGeom>
        </p:spPr>
      </p:pic>
      <p:pic>
        <p:nvPicPr>
          <p:cNvPr id="6" name="Picture 5">
            <a:extLst>
              <a:ext uri="{FF2B5EF4-FFF2-40B4-BE49-F238E27FC236}">
                <a16:creationId xmlns:a16="http://schemas.microsoft.com/office/drawing/2014/main" id="{9CBE7932-7B96-534D-97F5-ED74F035A82B}"/>
              </a:ext>
            </a:extLst>
          </p:cNvPr>
          <p:cNvPicPr>
            <a:picLocks noChangeAspect="1"/>
          </p:cNvPicPr>
          <p:nvPr/>
        </p:nvPicPr>
        <p:blipFill>
          <a:blip r:embed="rId5"/>
          <a:stretch>
            <a:fillRect/>
          </a:stretch>
        </p:blipFill>
        <p:spPr>
          <a:xfrm>
            <a:off x="493768" y="1893684"/>
            <a:ext cx="5749378" cy="1418237"/>
          </a:xfrm>
          <a:prstGeom prst="rect">
            <a:avLst/>
          </a:prstGeom>
        </p:spPr>
      </p:pic>
      <p:sp>
        <p:nvSpPr>
          <p:cNvPr id="7" name="TextBox 6">
            <a:extLst>
              <a:ext uri="{FF2B5EF4-FFF2-40B4-BE49-F238E27FC236}">
                <a16:creationId xmlns:a16="http://schemas.microsoft.com/office/drawing/2014/main" id="{0E00EC3E-0216-864F-AA6C-D0D451181D16}"/>
              </a:ext>
            </a:extLst>
          </p:cNvPr>
          <p:cNvSpPr txBox="1"/>
          <p:nvPr/>
        </p:nvSpPr>
        <p:spPr>
          <a:xfrm>
            <a:off x="493768" y="6083533"/>
            <a:ext cx="3656662" cy="461665"/>
          </a:xfrm>
          <a:prstGeom prst="rect">
            <a:avLst/>
          </a:prstGeom>
          <a:noFill/>
        </p:spPr>
        <p:txBody>
          <a:bodyPr wrap="square" rtlCol="0">
            <a:spAutoFit/>
          </a:bodyPr>
          <a:lstStyle/>
          <a:p>
            <a:r>
              <a:rPr lang="en-GB" sz="1200" dirty="0"/>
              <a:t>Figure 1. Probability of survival without liver transplant in TIPSS and LVP+A group.</a:t>
            </a:r>
            <a:endParaRPr lang="en-US" sz="1200" dirty="0"/>
          </a:p>
        </p:txBody>
      </p:sp>
      <p:sp>
        <p:nvSpPr>
          <p:cNvPr id="8" name="TextBox 7">
            <a:extLst>
              <a:ext uri="{FF2B5EF4-FFF2-40B4-BE49-F238E27FC236}">
                <a16:creationId xmlns:a16="http://schemas.microsoft.com/office/drawing/2014/main" id="{DFB46535-04B5-A242-BA7F-64501E402658}"/>
              </a:ext>
            </a:extLst>
          </p:cNvPr>
          <p:cNvSpPr txBox="1"/>
          <p:nvPr/>
        </p:nvSpPr>
        <p:spPr>
          <a:xfrm>
            <a:off x="4684943" y="3409380"/>
            <a:ext cx="3888432" cy="3016210"/>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sz="1600" dirty="0"/>
              <a:t>Conclusion – “These findings support TIPSS as the first-line intervention in such patients.”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600" dirty="0"/>
              <a:t>However:</a:t>
            </a:r>
          </a:p>
          <a:p>
            <a:pPr marL="742950" lvl="1" indent="-285750">
              <a:buFont typeface="Arial" panose="020B0604020202020204" pitchFamily="34" charset="0"/>
              <a:buChar char="•"/>
            </a:pPr>
            <a:r>
              <a:rPr lang="en-GB" sz="1600" dirty="0"/>
              <a:t>Small numbers (29 vs 33)</a:t>
            </a:r>
            <a:endParaRPr lang="en-GB" sz="1400" dirty="0"/>
          </a:p>
          <a:p>
            <a:pPr marL="742950" lvl="1" indent="-285750">
              <a:buFont typeface="Arial" panose="020B0604020202020204" pitchFamily="34" charset="0"/>
              <a:buChar char="•"/>
            </a:pPr>
            <a:r>
              <a:rPr lang="en-GB" sz="1600" dirty="0"/>
              <a:t>Not matched at baseline (LVP+A had trend towards lower Na, higher rate of SBP and </a:t>
            </a:r>
            <a:r>
              <a:rPr lang="en-GB" sz="1600" dirty="0" err="1"/>
              <a:t>enceph</a:t>
            </a:r>
            <a:r>
              <a:rPr lang="en-GB" sz="1600" dirty="0"/>
              <a:t> at baseline)</a:t>
            </a:r>
          </a:p>
          <a:p>
            <a:pPr marL="742950" lvl="1" indent="-285750">
              <a:buFont typeface="Arial" panose="020B0604020202020204" pitchFamily="34" charset="0"/>
              <a:buChar char="•"/>
            </a:pPr>
            <a:r>
              <a:rPr lang="en-GB" sz="1600" dirty="0"/>
              <a:t>90% ALD</a:t>
            </a:r>
          </a:p>
          <a:p>
            <a:pPr marL="742950" lvl="1" indent="-285750">
              <a:buFont typeface="Arial" panose="020B0604020202020204" pitchFamily="34" charset="0"/>
              <a:buChar char="•"/>
            </a:pPr>
            <a:r>
              <a:rPr lang="en-GB" sz="1600" dirty="0"/>
              <a:t>15/33 LVP+A patients underwent TIPSS within 6 months (censored) </a:t>
            </a:r>
          </a:p>
        </p:txBody>
      </p:sp>
    </p:spTree>
    <p:extLst>
      <p:ext uri="{BB962C8B-B14F-4D97-AF65-F5344CB8AC3E}">
        <p14:creationId xmlns:p14="http://schemas.microsoft.com/office/powerpoint/2010/main" val="1351962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634B-71A5-1E46-9048-BC34D2125A3C}"/>
              </a:ext>
            </a:extLst>
          </p:cNvPr>
          <p:cNvSpPr>
            <a:spLocks noGrp="1"/>
          </p:cNvSpPr>
          <p:nvPr>
            <p:ph type="title"/>
          </p:nvPr>
        </p:nvSpPr>
        <p:spPr/>
        <p:txBody>
          <a:bodyPr>
            <a:normAutofit/>
          </a:bodyPr>
          <a:lstStyle/>
          <a:p>
            <a:r>
              <a:rPr lang="en-US" sz="3600" dirty="0"/>
              <a:t>TIPSS for refractory ascites</a:t>
            </a:r>
          </a:p>
        </p:txBody>
      </p:sp>
      <p:sp>
        <p:nvSpPr>
          <p:cNvPr id="8" name="TextBox 7">
            <a:extLst>
              <a:ext uri="{FF2B5EF4-FFF2-40B4-BE49-F238E27FC236}">
                <a16:creationId xmlns:a16="http://schemas.microsoft.com/office/drawing/2014/main" id="{DFB46535-04B5-A242-BA7F-64501E402658}"/>
              </a:ext>
            </a:extLst>
          </p:cNvPr>
          <p:cNvSpPr txBox="1"/>
          <p:nvPr/>
        </p:nvSpPr>
        <p:spPr>
          <a:xfrm>
            <a:off x="962551" y="4587673"/>
            <a:ext cx="7218897" cy="1754326"/>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b="1" dirty="0"/>
              <a:t>Authors' conclusions: </a:t>
            </a:r>
          </a:p>
          <a:p>
            <a:pPr marL="742950" lvl="1" indent="-285750">
              <a:buFont typeface="Arial" panose="020B0604020202020204" pitchFamily="34" charset="0"/>
              <a:buChar char="•"/>
            </a:pPr>
            <a:r>
              <a:rPr lang="en-GB" dirty="0"/>
              <a:t>Based on </a:t>
            </a:r>
            <a:r>
              <a:rPr lang="en-GB" dirty="0">
                <a:solidFill>
                  <a:srgbClr val="FF0000"/>
                </a:solidFill>
              </a:rPr>
              <a:t>very low‐certainty evidence</a:t>
            </a:r>
            <a:r>
              <a:rPr lang="en-GB" dirty="0"/>
              <a:t>, TIPSS may increase the resolution of ascites compared to paracentesis plus fluid replacement. </a:t>
            </a:r>
          </a:p>
          <a:p>
            <a:pPr marL="742950" lvl="1" indent="-285750">
              <a:buFont typeface="Arial" panose="020B0604020202020204" pitchFamily="34" charset="0"/>
              <a:buChar char="•"/>
            </a:pPr>
            <a:r>
              <a:rPr lang="en-GB" dirty="0"/>
              <a:t>Based on </a:t>
            </a:r>
            <a:r>
              <a:rPr lang="en-GB" dirty="0">
                <a:solidFill>
                  <a:srgbClr val="FF0000"/>
                </a:solidFill>
              </a:rPr>
              <a:t>very low‐certainty evidence</a:t>
            </a:r>
            <a:r>
              <a:rPr lang="en-GB" dirty="0"/>
              <a:t>, there is </a:t>
            </a:r>
            <a:r>
              <a:rPr lang="en-GB" dirty="0">
                <a:solidFill>
                  <a:srgbClr val="FF0000"/>
                </a:solidFill>
              </a:rPr>
              <a:t>considerable</a:t>
            </a:r>
            <a:r>
              <a:rPr lang="en-GB" dirty="0"/>
              <a:t> </a:t>
            </a:r>
            <a:r>
              <a:rPr lang="en-GB" dirty="0">
                <a:solidFill>
                  <a:srgbClr val="FF0000"/>
                </a:solidFill>
              </a:rPr>
              <a:t>uncertainty</a:t>
            </a:r>
            <a:r>
              <a:rPr lang="en-GB" dirty="0"/>
              <a:t> about whether TIPSS for ascites decreases mortality.</a:t>
            </a:r>
            <a:endParaRPr lang="en-GB" sz="1600" dirty="0"/>
          </a:p>
        </p:txBody>
      </p:sp>
      <p:pic>
        <p:nvPicPr>
          <p:cNvPr id="3" name="Picture 2">
            <a:extLst>
              <a:ext uri="{FF2B5EF4-FFF2-40B4-BE49-F238E27FC236}">
                <a16:creationId xmlns:a16="http://schemas.microsoft.com/office/drawing/2014/main" id="{EF7FC7EF-AC9B-8F4C-BAED-85B8B871F760}"/>
              </a:ext>
            </a:extLst>
          </p:cNvPr>
          <p:cNvPicPr>
            <a:picLocks noChangeAspect="1"/>
          </p:cNvPicPr>
          <p:nvPr/>
        </p:nvPicPr>
        <p:blipFill>
          <a:blip r:embed="rId3"/>
          <a:stretch>
            <a:fillRect/>
          </a:stretch>
        </p:blipFill>
        <p:spPr>
          <a:xfrm>
            <a:off x="628650" y="1684249"/>
            <a:ext cx="7886700" cy="2501853"/>
          </a:xfrm>
          <a:prstGeom prst="rect">
            <a:avLst/>
          </a:prstGeom>
        </p:spPr>
      </p:pic>
    </p:spTree>
    <p:extLst>
      <p:ext uri="{BB962C8B-B14F-4D97-AF65-F5344CB8AC3E}">
        <p14:creationId xmlns:p14="http://schemas.microsoft.com/office/powerpoint/2010/main" val="3952415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634B-71A5-1E46-9048-BC34D2125A3C}"/>
              </a:ext>
            </a:extLst>
          </p:cNvPr>
          <p:cNvSpPr>
            <a:spLocks noGrp="1"/>
          </p:cNvSpPr>
          <p:nvPr>
            <p:ph type="title"/>
          </p:nvPr>
        </p:nvSpPr>
        <p:spPr/>
        <p:txBody>
          <a:bodyPr>
            <a:normAutofit/>
          </a:bodyPr>
          <a:lstStyle/>
          <a:p>
            <a:r>
              <a:rPr lang="en-US" sz="3600" dirty="0"/>
              <a:t>TIPSS for refractory ascites</a:t>
            </a:r>
          </a:p>
        </p:txBody>
      </p:sp>
      <p:pic>
        <p:nvPicPr>
          <p:cNvPr id="5" name="Picture 4">
            <a:extLst>
              <a:ext uri="{FF2B5EF4-FFF2-40B4-BE49-F238E27FC236}">
                <a16:creationId xmlns:a16="http://schemas.microsoft.com/office/drawing/2014/main" id="{EBEDD1C9-681E-9C4C-A928-537A896F2222}"/>
              </a:ext>
            </a:extLst>
          </p:cNvPr>
          <p:cNvPicPr>
            <a:picLocks noChangeAspect="1"/>
          </p:cNvPicPr>
          <p:nvPr/>
        </p:nvPicPr>
        <p:blipFill>
          <a:blip r:embed="rId3"/>
          <a:stretch>
            <a:fillRect/>
          </a:stretch>
        </p:blipFill>
        <p:spPr>
          <a:xfrm>
            <a:off x="1835150" y="2190750"/>
            <a:ext cx="5473700" cy="2476500"/>
          </a:xfrm>
          <a:prstGeom prst="rect">
            <a:avLst/>
          </a:prstGeom>
        </p:spPr>
      </p:pic>
      <p:pic>
        <p:nvPicPr>
          <p:cNvPr id="6" name="Picture 5">
            <a:extLst>
              <a:ext uri="{FF2B5EF4-FFF2-40B4-BE49-F238E27FC236}">
                <a16:creationId xmlns:a16="http://schemas.microsoft.com/office/drawing/2014/main" id="{CA28A2BF-2D97-C643-9513-E7257D2A549F}"/>
              </a:ext>
            </a:extLst>
          </p:cNvPr>
          <p:cNvPicPr>
            <a:picLocks noChangeAspect="1"/>
          </p:cNvPicPr>
          <p:nvPr/>
        </p:nvPicPr>
        <p:blipFill>
          <a:blip r:embed="rId4"/>
          <a:stretch>
            <a:fillRect/>
          </a:stretch>
        </p:blipFill>
        <p:spPr>
          <a:xfrm>
            <a:off x="412795" y="2190750"/>
            <a:ext cx="8318409" cy="3512646"/>
          </a:xfrm>
          <a:prstGeom prst="rect">
            <a:avLst/>
          </a:prstGeom>
        </p:spPr>
      </p:pic>
      <p:sp>
        <p:nvSpPr>
          <p:cNvPr id="9" name="TextBox 8">
            <a:extLst>
              <a:ext uri="{FF2B5EF4-FFF2-40B4-BE49-F238E27FC236}">
                <a16:creationId xmlns:a16="http://schemas.microsoft.com/office/drawing/2014/main" id="{134CFCA1-5B43-404B-AB1C-6623017F003A}"/>
              </a:ext>
            </a:extLst>
          </p:cNvPr>
          <p:cNvSpPr txBox="1"/>
          <p:nvPr/>
        </p:nvSpPr>
        <p:spPr>
          <a:xfrm>
            <a:off x="4114800" y="6215875"/>
            <a:ext cx="4756705" cy="276999"/>
          </a:xfrm>
          <a:prstGeom prst="rect">
            <a:avLst/>
          </a:prstGeom>
          <a:noFill/>
        </p:spPr>
        <p:txBody>
          <a:bodyPr wrap="square" rtlCol="0">
            <a:spAutoFit/>
          </a:bodyPr>
          <a:lstStyle/>
          <a:p>
            <a:pPr algn="r"/>
            <a:r>
              <a:rPr lang="en-US" sz="1200" dirty="0" err="1"/>
              <a:t>Rossle</a:t>
            </a:r>
            <a:r>
              <a:rPr lang="en-US" sz="1200" dirty="0"/>
              <a:t> M, Gut 2010 </a:t>
            </a:r>
          </a:p>
        </p:txBody>
      </p:sp>
    </p:spTree>
    <p:extLst>
      <p:ext uri="{BB962C8B-B14F-4D97-AF65-F5344CB8AC3E}">
        <p14:creationId xmlns:p14="http://schemas.microsoft.com/office/powerpoint/2010/main" val="2953327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634B-71A5-1E46-9048-BC34D2125A3C}"/>
              </a:ext>
            </a:extLst>
          </p:cNvPr>
          <p:cNvSpPr>
            <a:spLocks noGrp="1"/>
          </p:cNvSpPr>
          <p:nvPr>
            <p:ph type="title"/>
          </p:nvPr>
        </p:nvSpPr>
        <p:spPr/>
        <p:txBody>
          <a:bodyPr>
            <a:normAutofit/>
          </a:bodyPr>
          <a:lstStyle/>
          <a:p>
            <a:r>
              <a:rPr lang="en-US" sz="3600" dirty="0"/>
              <a:t>BSG TIPSS Guidelines</a:t>
            </a:r>
          </a:p>
        </p:txBody>
      </p:sp>
      <p:sp>
        <p:nvSpPr>
          <p:cNvPr id="9" name="TextBox 8">
            <a:extLst>
              <a:ext uri="{FF2B5EF4-FFF2-40B4-BE49-F238E27FC236}">
                <a16:creationId xmlns:a16="http://schemas.microsoft.com/office/drawing/2014/main" id="{134CFCA1-5B43-404B-AB1C-6623017F003A}"/>
              </a:ext>
            </a:extLst>
          </p:cNvPr>
          <p:cNvSpPr txBox="1"/>
          <p:nvPr/>
        </p:nvSpPr>
        <p:spPr>
          <a:xfrm>
            <a:off x="4114800" y="6215875"/>
            <a:ext cx="4756705" cy="276999"/>
          </a:xfrm>
          <a:prstGeom prst="rect">
            <a:avLst/>
          </a:prstGeom>
          <a:noFill/>
        </p:spPr>
        <p:txBody>
          <a:bodyPr wrap="square" rtlCol="0">
            <a:spAutoFit/>
          </a:bodyPr>
          <a:lstStyle/>
          <a:p>
            <a:pPr algn="r"/>
            <a:r>
              <a:rPr lang="en-US" sz="1200" dirty="0"/>
              <a:t>Bureau C, J Hepatol 2011</a:t>
            </a:r>
          </a:p>
        </p:txBody>
      </p:sp>
      <p:pic>
        <p:nvPicPr>
          <p:cNvPr id="4" name="Picture 3">
            <a:extLst>
              <a:ext uri="{FF2B5EF4-FFF2-40B4-BE49-F238E27FC236}">
                <a16:creationId xmlns:a16="http://schemas.microsoft.com/office/drawing/2014/main" id="{9850BAC3-FE9A-5149-91EE-B43D50831C0E}"/>
              </a:ext>
            </a:extLst>
          </p:cNvPr>
          <p:cNvPicPr>
            <a:picLocks noChangeAspect="1"/>
          </p:cNvPicPr>
          <p:nvPr/>
        </p:nvPicPr>
        <p:blipFill>
          <a:blip r:embed="rId3"/>
          <a:stretch>
            <a:fillRect/>
          </a:stretch>
        </p:blipFill>
        <p:spPr>
          <a:xfrm>
            <a:off x="5654831" y="2522735"/>
            <a:ext cx="2860519" cy="2677933"/>
          </a:xfrm>
          <a:prstGeom prst="rect">
            <a:avLst/>
          </a:prstGeom>
        </p:spPr>
      </p:pic>
      <p:sp>
        <p:nvSpPr>
          <p:cNvPr id="10" name="TextBox 9">
            <a:extLst>
              <a:ext uri="{FF2B5EF4-FFF2-40B4-BE49-F238E27FC236}">
                <a16:creationId xmlns:a16="http://schemas.microsoft.com/office/drawing/2014/main" id="{621C1FE3-2B1C-0345-99FE-7FD56E4268E5}"/>
              </a:ext>
            </a:extLst>
          </p:cNvPr>
          <p:cNvSpPr txBox="1"/>
          <p:nvPr/>
        </p:nvSpPr>
        <p:spPr>
          <a:xfrm>
            <a:off x="628651" y="1845766"/>
            <a:ext cx="4558206" cy="3908762"/>
          </a:xfrm>
          <a:prstGeom prst="rect">
            <a:avLst/>
          </a:prstGeom>
          <a:noFill/>
          <a:ln w="19050">
            <a:solidFill>
              <a:schemeClr val="tx2">
                <a:lumMod val="60000"/>
                <a:lumOff val="40000"/>
              </a:schemeClr>
            </a:solidFill>
          </a:ln>
        </p:spPr>
        <p:txBody>
          <a:bodyPr wrap="square" rtlCol="0">
            <a:spAutoFit/>
          </a:bodyPr>
          <a:lstStyle/>
          <a:p>
            <a:pPr marL="285750" indent="-285750">
              <a:buFont typeface="Arial" panose="020B0604020202020204" pitchFamily="34" charset="0"/>
              <a:buChar char="•"/>
            </a:pPr>
            <a:r>
              <a:rPr lang="en-GB" sz="1600" dirty="0"/>
              <a:t>In patients who are eligible for liver transplantation, TIPSS for ascites should </a:t>
            </a:r>
            <a:r>
              <a:rPr lang="en-GB" sz="1600" dirty="0">
                <a:solidFill>
                  <a:srgbClr val="FF0000"/>
                </a:solidFill>
              </a:rPr>
              <a:t>only</a:t>
            </a:r>
            <a:r>
              <a:rPr lang="en-GB" sz="1600" dirty="0"/>
              <a:t> be undertaken after discussion with the regional </a:t>
            </a:r>
            <a:r>
              <a:rPr lang="en-GB" sz="1600" dirty="0">
                <a:solidFill>
                  <a:srgbClr val="FF0000"/>
                </a:solidFill>
              </a:rPr>
              <a:t>transplant</a:t>
            </a:r>
            <a:r>
              <a:rPr lang="en-GB" sz="1600" dirty="0"/>
              <a:t> centre </a:t>
            </a:r>
            <a:r>
              <a:rPr lang="en-GB" sz="1200" dirty="0"/>
              <a:t>(strong recommendation, very low-quality evidence).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In selected patients with refractory or recurrent ascites, we recommend insertion of TIPSS provided there are no </a:t>
            </a:r>
            <a:r>
              <a:rPr lang="en-GB" sz="1600" dirty="0">
                <a:solidFill>
                  <a:srgbClr val="FF0000"/>
                </a:solidFill>
              </a:rPr>
              <a:t>contraindications</a:t>
            </a:r>
            <a:r>
              <a:rPr lang="en-GB" sz="1600" dirty="0"/>
              <a:t> to the procedure </a:t>
            </a:r>
            <a:r>
              <a:rPr lang="en-GB" sz="1200" dirty="0"/>
              <a:t>(strong recommendation, high-quality evidence).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a:t>Contraindications being - </a:t>
            </a:r>
            <a:r>
              <a:rPr lang="en-GB" sz="1600" dirty="0"/>
              <a:t>bilirubin &gt;50 and platelets &lt;75, pre-existing encephalopathy, active infection, severe cardiac failure/pulmonary hypertension </a:t>
            </a:r>
            <a:r>
              <a:rPr lang="en-GB" sz="1200" dirty="0"/>
              <a:t>(strong recommendation, moderate- quality evidence).</a:t>
            </a:r>
          </a:p>
        </p:txBody>
      </p:sp>
    </p:spTree>
    <p:extLst>
      <p:ext uri="{BB962C8B-B14F-4D97-AF65-F5344CB8AC3E}">
        <p14:creationId xmlns:p14="http://schemas.microsoft.com/office/powerpoint/2010/main" val="948020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Y</a:t>
            </a:r>
          </a:p>
        </p:txBody>
      </p:sp>
      <p:sp>
        <p:nvSpPr>
          <p:cNvPr id="3" name="Content Placeholder 2"/>
          <p:cNvSpPr>
            <a:spLocks noGrp="1"/>
          </p:cNvSpPr>
          <p:nvPr>
            <p:ph idx="1"/>
          </p:nvPr>
        </p:nvSpPr>
        <p:spPr/>
        <p:txBody>
          <a:bodyPr>
            <a:normAutofit/>
          </a:bodyPr>
          <a:lstStyle/>
          <a:p>
            <a:r>
              <a:rPr lang="en-GB" sz="1800" dirty="0"/>
              <a:t>67F NASH cirrhosis diagnosed 2016 after an incidental finding of thrombocytopenia</a:t>
            </a:r>
          </a:p>
          <a:p>
            <a:r>
              <a:rPr lang="en-GB" sz="1800" dirty="0"/>
              <a:t>Comorbidity – obesity, BMI 31; type 2 diabetes mellitus, tablet controlled 6 years; dyslipidaemia</a:t>
            </a:r>
          </a:p>
          <a:p>
            <a:endParaRPr lang="en-GB" sz="1800" dirty="0"/>
          </a:p>
          <a:p>
            <a:r>
              <a:rPr lang="en-GB" sz="1800" dirty="0"/>
              <a:t>End July 2020 – presents with oesophageal variceal haemorrhage; haemostasis with band ligation; carvedilol 12.5mg od and banding programme as secondary prophylaxis</a:t>
            </a:r>
          </a:p>
          <a:p>
            <a:r>
              <a:rPr lang="en-GB" sz="1800" dirty="0"/>
              <a:t>Early August 2020 – represents with large volume ascites; paracentesis 10L</a:t>
            </a:r>
          </a:p>
          <a:p>
            <a:r>
              <a:rPr lang="en-GB" sz="1800" dirty="0"/>
              <a:t>Since – 4 paracenteses, </a:t>
            </a:r>
            <a:r>
              <a:rPr lang="en-GB" sz="1800" dirty="0" err="1"/>
              <a:t>aprox</a:t>
            </a:r>
            <a:r>
              <a:rPr lang="en-GB" sz="1800" dirty="0"/>
              <a:t> 2-4 week intervals</a:t>
            </a:r>
          </a:p>
          <a:p>
            <a:endParaRPr lang="en-GB" sz="1800" dirty="0"/>
          </a:p>
          <a:p>
            <a:r>
              <a:rPr lang="en-GB" sz="1800" dirty="0"/>
              <a:t>Referred for TIPSS</a:t>
            </a:r>
          </a:p>
        </p:txBody>
      </p:sp>
    </p:spTree>
    <p:extLst>
      <p:ext uri="{BB962C8B-B14F-4D97-AF65-F5344CB8AC3E}">
        <p14:creationId xmlns:p14="http://schemas.microsoft.com/office/powerpoint/2010/main" val="3905139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Y</a:t>
            </a:r>
          </a:p>
        </p:txBody>
      </p:sp>
      <p:sp>
        <p:nvSpPr>
          <p:cNvPr id="3" name="Content Placeholder 2"/>
          <p:cNvSpPr>
            <a:spLocks noGrp="1"/>
          </p:cNvSpPr>
          <p:nvPr>
            <p:ph idx="1"/>
          </p:nvPr>
        </p:nvSpPr>
        <p:spPr/>
        <p:txBody>
          <a:bodyPr>
            <a:normAutofit/>
          </a:bodyPr>
          <a:lstStyle/>
          <a:p>
            <a:r>
              <a:rPr lang="en-GB" sz="1800" dirty="0"/>
              <a:t>67F </a:t>
            </a:r>
            <a:r>
              <a:rPr lang="en-GB" sz="1800" b="1" dirty="0">
                <a:solidFill>
                  <a:srgbClr val="FF0000"/>
                </a:solidFill>
              </a:rPr>
              <a:t>NASH</a:t>
            </a:r>
            <a:r>
              <a:rPr lang="en-GB" sz="1800" dirty="0"/>
              <a:t> cirrhosis diagnosed 2016 after an incidental finding of thrombocytopenia</a:t>
            </a:r>
          </a:p>
          <a:p>
            <a:r>
              <a:rPr lang="en-GB" sz="1800" dirty="0"/>
              <a:t>Comorbidity – obesity, BMI 31; type 2 diabetes mellitus, tablet controlled 6 years; dyslipidaemia</a:t>
            </a:r>
          </a:p>
          <a:p>
            <a:endParaRPr lang="en-GB" sz="1800" dirty="0"/>
          </a:p>
          <a:p>
            <a:r>
              <a:rPr lang="en-GB" sz="1800" dirty="0"/>
              <a:t>End July 2020 – presents with oesophageal variceal haemorrhage; haemostasis with band ligation; carvedilol 12.5mg od and banding programme as secondary prophylaxis</a:t>
            </a:r>
          </a:p>
          <a:p>
            <a:r>
              <a:rPr lang="en-GB" sz="1800" dirty="0"/>
              <a:t>Early August 2020 – represents with large volume ascites; paracentesis 10L</a:t>
            </a:r>
          </a:p>
          <a:p>
            <a:r>
              <a:rPr lang="en-GB" sz="1800" dirty="0"/>
              <a:t>Since – 4 paracenteses, </a:t>
            </a:r>
            <a:r>
              <a:rPr lang="en-GB" sz="1800" dirty="0" err="1"/>
              <a:t>aprox</a:t>
            </a:r>
            <a:r>
              <a:rPr lang="en-GB" sz="1800" dirty="0"/>
              <a:t> 2-4 week intervals</a:t>
            </a:r>
          </a:p>
          <a:p>
            <a:endParaRPr lang="en-GB" sz="1800" dirty="0"/>
          </a:p>
          <a:p>
            <a:r>
              <a:rPr lang="en-GB" sz="1800" dirty="0"/>
              <a:t>Referred for TIPSS</a:t>
            </a:r>
          </a:p>
        </p:txBody>
      </p:sp>
      <p:sp>
        <p:nvSpPr>
          <p:cNvPr id="4" name="TextBox 3">
            <a:extLst>
              <a:ext uri="{FF2B5EF4-FFF2-40B4-BE49-F238E27FC236}">
                <a16:creationId xmlns:a16="http://schemas.microsoft.com/office/drawing/2014/main" id="{63ED946C-90FC-C744-AC5B-C66B116707B6}"/>
              </a:ext>
            </a:extLst>
          </p:cNvPr>
          <p:cNvSpPr txBox="1"/>
          <p:nvPr/>
        </p:nvSpPr>
        <p:spPr>
          <a:xfrm>
            <a:off x="5297213" y="5092262"/>
            <a:ext cx="2790497" cy="954107"/>
          </a:xfrm>
          <a:prstGeom prst="rect">
            <a:avLst/>
          </a:prstGeom>
          <a:solidFill>
            <a:schemeClr val="bg1"/>
          </a:solidFill>
          <a:ln w="38100">
            <a:solidFill>
              <a:srgbClr val="FF0000"/>
            </a:solidFill>
          </a:ln>
        </p:spPr>
        <p:txBody>
          <a:bodyPr wrap="square" rtlCol="0">
            <a:spAutoFit/>
          </a:bodyPr>
          <a:lstStyle/>
          <a:p>
            <a:pPr algn="ctr"/>
            <a:r>
              <a:rPr lang="en-US" sz="2800" b="1" dirty="0">
                <a:solidFill>
                  <a:srgbClr val="FF0000"/>
                </a:solidFill>
              </a:rPr>
              <a:t>Irreversible disease process</a:t>
            </a:r>
          </a:p>
        </p:txBody>
      </p:sp>
    </p:spTree>
    <p:extLst>
      <p:ext uri="{BB962C8B-B14F-4D97-AF65-F5344CB8AC3E}">
        <p14:creationId xmlns:p14="http://schemas.microsoft.com/office/powerpoint/2010/main" val="2347590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Y</a:t>
            </a:r>
          </a:p>
        </p:txBody>
      </p:sp>
      <p:sp>
        <p:nvSpPr>
          <p:cNvPr id="3" name="Content Placeholder 2"/>
          <p:cNvSpPr>
            <a:spLocks noGrp="1"/>
          </p:cNvSpPr>
          <p:nvPr>
            <p:ph idx="1"/>
          </p:nvPr>
        </p:nvSpPr>
        <p:spPr/>
        <p:txBody>
          <a:bodyPr>
            <a:normAutofit/>
          </a:bodyPr>
          <a:lstStyle/>
          <a:p>
            <a:r>
              <a:rPr lang="en-GB" sz="1800" dirty="0"/>
              <a:t>67F </a:t>
            </a:r>
            <a:r>
              <a:rPr lang="en-GB" sz="1800" b="1" dirty="0">
                <a:solidFill>
                  <a:srgbClr val="FF0000"/>
                </a:solidFill>
              </a:rPr>
              <a:t>ALD</a:t>
            </a:r>
            <a:r>
              <a:rPr lang="en-GB" sz="1800" dirty="0"/>
              <a:t> cirrhosis diagnosed 2016 after an incidental finding of thrombocytopenia</a:t>
            </a:r>
          </a:p>
          <a:p>
            <a:r>
              <a:rPr lang="en-GB" sz="1800" dirty="0"/>
              <a:t>Comorbidity – obesity, BMI 31; type 2 diabetes mellitus, tablet controlled 6 years; dyslipidaemia</a:t>
            </a:r>
          </a:p>
          <a:p>
            <a:endParaRPr lang="en-GB" sz="1800" dirty="0"/>
          </a:p>
          <a:p>
            <a:r>
              <a:rPr lang="en-GB" sz="1800" dirty="0"/>
              <a:t>End July 2020 – presents with oesophageal variceal haemorrhage; haemostasis with band ligation; carvedilol 12.5mg od and banding programme as secondary prophylaxis</a:t>
            </a:r>
          </a:p>
          <a:p>
            <a:r>
              <a:rPr lang="en-GB" sz="1800" dirty="0"/>
              <a:t>Early August 2020 – represents with large volume ascites; paracentesis 10L</a:t>
            </a:r>
          </a:p>
          <a:p>
            <a:r>
              <a:rPr lang="en-GB" sz="1800" dirty="0"/>
              <a:t>Since – 4 paracenteses, </a:t>
            </a:r>
            <a:r>
              <a:rPr lang="en-GB" sz="1800" dirty="0" err="1"/>
              <a:t>aprox</a:t>
            </a:r>
            <a:r>
              <a:rPr lang="en-GB" sz="1800" dirty="0"/>
              <a:t> 2-4 week intervals</a:t>
            </a:r>
          </a:p>
          <a:p>
            <a:endParaRPr lang="en-GB" sz="1800" dirty="0"/>
          </a:p>
          <a:p>
            <a:r>
              <a:rPr lang="en-GB" sz="1800" dirty="0"/>
              <a:t>Referred for TIPSS</a:t>
            </a:r>
          </a:p>
        </p:txBody>
      </p:sp>
    </p:spTree>
    <p:extLst>
      <p:ext uri="{BB962C8B-B14F-4D97-AF65-F5344CB8AC3E}">
        <p14:creationId xmlns:p14="http://schemas.microsoft.com/office/powerpoint/2010/main" val="3779865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56DEAFF8-C20C-1940-8E52-8A12F93398E8}"/>
              </a:ext>
            </a:extLst>
          </p:cNvPr>
          <p:cNvGraphicFramePr/>
          <p:nvPr>
            <p:extLst>
              <p:ext uri="{D42A27DB-BD31-4B8C-83A1-F6EECF244321}">
                <p14:modId xmlns:p14="http://schemas.microsoft.com/office/powerpoint/2010/main" val="2817695024"/>
              </p:ext>
            </p:extLst>
          </p:nvPr>
        </p:nvGraphicFramePr>
        <p:xfrm>
          <a:off x="1037896" y="514130"/>
          <a:ext cx="7068207" cy="5571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1953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Y</a:t>
            </a:r>
          </a:p>
        </p:txBody>
      </p:sp>
      <p:sp>
        <p:nvSpPr>
          <p:cNvPr id="3" name="Content Placeholder 2"/>
          <p:cNvSpPr>
            <a:spLocks noGrp="1"/>
          </p:cNvSpPr>
          <p:nvPr>
            <p:ph idx="1"/>
          </p:nvPr>
        </p:nvSpPr>
        <p:spPr/>
        <p:txBody>
          <a:bodyPr>
            <a:normAutofit/>
          </a:bodyPr>
          <a:lstStyle/>
          <a:p>
            <a:r>
              <a:rPr lang="en-GB" sz="1800" dirty="0"/>
              <a:t>67F ALD cirrhosis diagnosed 2016 after an incidental finding of thrombocytopenia</a:t>
            </a:r>
          </a:p>
          <a:p>
            <a:r>
              <a:rPr lang="en-GB" sz="1800" dirty="0"/>
              <a:t>Comorbidity – obesity, BMI 31; type 2 diabetes mellitus, tablet controlled 6 years; dyslipidaemia</a:t>
            </a:r>
          </a:p>
          <a:p>
            <a:endParaRPr lang="en-GB" sz="1800" dirty="0"/>
          </a:p>
          <a:p>
            <a:r>
              <a:rPr lang="en-GB" sz="1800" dirty="0"/>
              <a:t>End July 2020 – presents with oesophageal variceal haemorrhage; haemostasis with band ligation; carvedilol 12.5mg od and banding programme as secondary prophylaxis</a:t>
            </a:r>
          </a:p>
          <a:p>
            <a:r>
              <a:rPr lang="en-GB" sz="1800" dirty="0"/>
              <a:t>Early August 2020 – represents with large volume ascites; paracentesis 10L</a:t>
            </a:r>
          </a:p>
          <a:p>
            <a:r>
              <a:rPr lang="en-GB" sz="1800" dirty="0"/>
              <a:t>Since – 4 paracenteses, </a:t>
            </a:r>
            <a:r>
              <a:rPr lang="en-GB" sz="1800" dirty="0" err="1"/>
              <a:t>aprox</a:t>
            </a:r>
            <a:r>
              <a:rPr lang="en-GB" sz="1800" dirty="0"/>
              <a:t> 2-4 week intervals</a:t>
            </a:r>
          </a:p>
          <a:p>
            <a:endParaRPr lang="en-GB" sz="1800" b="1" dirty="0">
              <a:solidFill>
                <a:srgbClr val="FF0000"/>
              </a:solidFill>
            </a:endParaRPr>
          </a:p>
          <a:p>
            <a:r>
              <a:rPr lang="en-GB" sz="1800" dirty="0"/>
              <a:t>Bilirubin 40, albumin 29, INR 1.4, </a:t>
            </a:r>
            <a:r>
              <a:rPr lang="en-GB" sz="1800" b="1" dirty="0">
                <a:solidFill>
                  <a:srgbClr val="FF0000"/>
                </a:solidFill>
              </a:rPr>
              <a:t>creatinine 161, </a:t>
            </a:r>
            <a:r>
              <a:rPr lang="en-GB" sz="1800" dirty="0"/>
              <a:t>platelet count 105</a:t>
            </a:r>
          </a:p>
        </p:txBody>
      </p:sp>
    </p:spTree>
    <p:extLst>
      <p:ext uri="{BB962C8B-B14F-4D97-AF65-F5344CB8AC3E}">
        <p14:creationId xmlns:p14="http://schemas.microsoft.com/office/powerpoint/2010/main" val="972098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915D-1C26-3C48-A122-1B1A07EA36DE}"/>
              </a:ext>
            </a:extLst>
          </p:cNvPr>
          <p:cNvSpPr>
            <a:spLocks noGrp="1"/>
          </p:cNvSpPr>
          <p:nvPr>
            <p:ph type="title"/>
          </p:nvPr>
        </p:nvSpPr>
        <p:spPr/>
        <p:txBody>
          <a:bodyPr>
            <a:normAutofit/>
          </a:bodyPr>
          <a:lstStyle/>
          <a:p>
            <a:r>
              <a:rPr lang="en-US" sz="3600" dirty="0"/>
              <a:t>TIPSS in patients with renal dysfunction</a:t>
            </a:r>
          </a:p>
        </p:txBody>
      </p:sp>
      <p:sp>
        <p:nvSpPr>
          <p:cNvPr id="3" name="Content Placeholder 2">
            <a:extLst>
              <a:ext uri="{FF2B5EF4-FFF2-40B4-BE49-F238E27FC236}">
                <a16:creationId xmlns:a16="http://schemas.microsoft.com/office/drawing/2014/main" id="{2106F866-B138-424D-B362-E053FB3C7135}"/>
              </a:ext>
            </a:extLst>
          </p:cNvPr>
          <p:cNvSpPr>
            <a:spLocks noGrp="1"/>
          </p:cNvSpPr>
          <p:nvPr>
            <p:ph sz="half" idx="1"/>
          </p:nvPr>
        </p:nvSpPr>
        <p:spPr>
          <a:noFill/>
          <a:ln w="38100">
            <a:solidFill>
              <a:srgbClr val="FF0000"/>
            </a:solidFill>
          </a:ln>
        </p:spPr>
        <p:txBody>
          <a:bodyPr>
            <a:normAutofit/>
          </a:bodyPr>
          <a:lstStyle/>
          <a:p>
            <a:pPr marL="0" indent="0">
              <a:buNone/>
            </a:pPr>
            <a:r>
              <a:rPr lang="en-GB" dirty="0"/>
              <a:t>Hepatorenal syndrome</a:t>
            </a:r>
          </a:p>
          <a:p>
            <a:endParaRPr lang="en-GB" dirty="0"/>
          </a:p>
          <a:p>
            <a:r>
              <a:rPr lang="en-GB" sz="1800" dirty="0"/>
              <a:t>Although, renal function has been observed to improve following TIPSS, TIPSS for HRS (type 1 and type 2) remains experimental </a:t>
            </a:r>
            <a:r>
              <a:rPr lang="en-GB" sz="1200" dirty="0"/>
              <a:t>(weak recommendation, very low level of evidence).</a:t>
            </a:r>
            <a:endParaRPr lang="en-US" sz="1200" dirty="0"/>
          </a:p>
        </p:txBody>
      </p:sp>
      <p:sp>
        <p:nvSpPr>
          <p:cNvPr id="4" name="Content Placeholder 3">
            <a:extLst>
              <a:ext uri="{FF2B5EF4-FFF2-40B4-BE49-F238E27FC236}">
                <a16:creationId xmlns:a16="http://schemas.microsoft.com/office/drawing/2014/main" id="{CACA3DE6-8189-A14A-94A2-59B4A8691525}"/>
              </a:ext>
            </a:extLst>
          </p:cNvPr>
          <p:cNvSpPr>
            <a:spLocks noGrp="1"/>
          </p:cNvSpPr>
          <p:nvPr>
            <p:ph sz="half" idx="2"/>
          </p:nvPr>
        </p:nvSpPr>
        <p:spPr>
          <a:ln w="38100">
            <a:solidFill>
              <a:srgbClr val="FF0000"/>
            </a:solidFill>
          </a:ln>
        </p:spPr>
        <p:txBody>
          <a:bodyPr>
            <a:normAutofit/>
          </a:bodyPr>
          <a:lstStyle/>
          <a:p>
            <a:pPr marL="0" indent="0">
              <a:buNone/>
            </a:pPr>
            <a:r>
              <a:rPr lang="en-US" dirty="0"/>
              <a:t>Intrinsic renal disease</a:t>
            </a:r>
          </a:p>
          <a:p>
            <a:pPr marL="0" indent="0">
              <a:buNone/>
            </a:pPr>
            <a:endParaRPr lang="en-US" dirty="0"/>
          </a:p>
          <a:p>
            <a:r>
              <a:rPr lang="en-GB" sz="1800" dirty="0"/>
              <a:t>In patients with significant intrinsic renal disease (stage 4/5), elective TIPSS is not recommended </a:t>
            </a:r>
            <a:r>
              <a:rPr lang="en-GB" sz="1200" dirty="0"/>
              <a:t>(strong recommendation, low-quality evidence). </a:t>
            </a:r>
          </a:p>
          <a:p>
            <a:endParaRPr lang="en-GB" sz="1800" dirty="0"/>
          </a:p>
          <a:p>
            <a:r>
              <a:rPr lang="en-GB" sz="1800" dirty="0"/>
              <a:t>TIPSS can be considered in patients presenting acutely with variceal bleeding and renal dysfunction </a:t>
            </a:r>
            <a:r>
              <a:rPr lang="en-GB" sz="1200" dirty="0"/>
              <a:t>(weak recommendation, very low-level evidence).</a:t>
            </a:r>
            <a:endParaRPr lang="en-US" sz="1200" dirty="0"/>
          </a:p>
        </p:txBody>
      </p:sp>
    </p:spTree>
    <p:extLst>
      <p:ext uri="{BB962C8B-B14F-4D97-AF65-F5344CB8AC3E}">
        <p14:creationId xmlns:p14="http://schemas.microsoft.com/office/powerpoint/2010/main" val="2259806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Y</a:t>
            </a:r>
          </a:p>
        </p:txBody>
      </p:sp>
      <p:sp>
        <p:nvSpPr>
          <p:cNvPr id="3" name="Content Placeholder 2"/>
          <p:cNvSpPr>
            <a:spLocks noGrp="1"/>
          </p:cNvSpPr>
          <p:nvPr>
            <p:ph idx="1"/>
          </p:nvPr>
        </p:nvSpPr>
        <p:spPr/>
        <p:txBody>
          <a:bodyPr>
            <a:normAutofit/>
          </a:bodyPr>
          <a:lstStyle/>
          <a:p>
            <a:r>
              <a:rPr lang="en-GB" sz="1800" dirty="0"/>
              <a:t>67F ALD cirrhosis diagnosed 2016 after an incidental finding of thrombocytopenia</a:t>
            </a:r>
          </a:p>
          <a:p>
            <a:r>
              <a:rPr lang="en-GB" sz="1800" dirty="0"/>
              <a:t>Comorbidity – obesity, BMI 31; type 2 diabetes mellitus, tablet controlled 6 years; dyslipidaemia</a:t>
            </a:r>
          </a:p>
          <a:p>
            <a:endParaRPr lang="en-GB" sz="1800" dirty="0"/>
          </a:p>
          <a:p>
            <a:r>
              <a:rPr lang="en-GB" sz="1800" dirty="0"/>
              <a:t>End July 2020 – presents with oesophageal variceal haemorrhage; haemostasis with band ligation; carvedilol 12.5mg od and banding programme as secondary prophylaxis</a:t>
            </a:r>
          </a:p>
          <a:p>
            <a:r>
              <a:rPr lang="en-GB" sz="1800" dirty="0"/>
              <a:t>Early August 2020 – represents with large volume ascites; paracentesis 10L</a:t>
            </a:r>
          </a:p>
          <a:p>
            <a:r>
              <a:rPr lang="en-GB" sz="1800" dirty="0"/>
              <a:t>Since – 4 paracenteses, </a:t>
            </a:r>
            <a:r>
              <a:rPr lang="en-GB" sz="1800" dirty="0" err="1"/>
              <a:t>aprox</a:t>
            </a:r>
            <a:r>
              <a:rPr lang="en-GB" sz="1800" dirty="0"/>
              <a:t> 2-4 week intervals</a:t>
            </a:r>
          </a:p>
          <a:p>
            <a:endParaRPr lang="en-GB" sz="1800" dirty="0"/>
          </a:p>
          <a:p>
            <a:r>
              <a:rPr lang="en-GB" sz="1800" dirty="0"/>
              <a:t>Bilirubin 40, albumin 29, INR 1.4, creatinine 60, platelet count 105</a:t>
            </a:r>
          </a:p>
        </p:txBody>
      </p:sp>
    </p:spTree>
    <p:extLst>
      <p:ext uri="{BB962C8B-B14F-4D97-AF65-F5344CB8AC3E}">
        <p14:creationId xmlns:p14="http://schemas.microsoft.com/office/powerpoint/2010/main" val="29541682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Patient Y</a:t>
            </a:r>
          </a:p>
        </p:txBody>
      </p:sp>
      <p:sp>
        <p:nvSpPr>
          <p:cNvPr id="3" name="Content Placeholder 2"/>
          <p:cNvSpPr>
            <a:spLocks noGrp="1"/>
          </p:cNvSpPr>
          <p:nvPr>
            <p:ph idx="1"/>
          </p:nvPr>
        </p:nvSpPr>
        <p:spPr/>
        <p:txBody>
          <a:bodyPr>
            <a:normAutofit/>
          </a:bodyPr>
          <a:lstStyle/>
          <a:p>
            <a:r>
              <a:rPr lang="en-GB" sz="1800" b="1" dirty="0">
                <a:solidFill>
                  <a:srgbClr val="FF0000"/>
                </a:solidFill>
              </a:rPr>
              <a:t>67</a:t>
            </a:r>
            <a:r>
              <a:rPr lang="en-GB" sz="1800" dirty="0"/>
              <a:t>F ALD cirrhosis diagnosed 2016 after an incidental finding of thrombocytopenia</a:t>
            </a:r>
          </a:p>
          <a:p>
            <a:r>
              <a:rPr lang="en-GB" sz="1800" b="1" dirty="0">
                <a:solidFill>
                  <a:srgbClr val="FF0000"/>
                </a:solidFill>
              </a:rPr>
              <a:t>Comorbidity</a:t>
            </a:r>
            <a:r>
              <a:rPr lang="en-GB" sz="1800" dirty="0"/>
              <a:t> – obesity, BMI 31; type 2 diabetes mellitus, tablet controlled 6 years; dyslipidaemia</a:t>
            </a:r>
          </a:p>
          <a:p>
            <a:endParaRPr lang="en-GB" sz="1800" dirty="0"/>
          </a:p>
          <a:p>
            <a:r>
              <a:rPr lang="en-GB" sz="1800" dirty="0"/>
              <a:t>End July 2020 – presents with oesophageal variceal haemorrhage; haemostasis with band ligation; carvedilol 12.5mg od and banding programme as secondary prophylaxis</a:t>
            </a:r>
          </a:p>
          <a:p>
            <a:r>
              <a:rPr lang="en-GB" sz="1800" dirty="0"/>
              <a:t>Early August 2020 – represents with large volume ascites; paracentesis 10L</a:t>
            </a:r>
          </a:p>
          <a:p>
            <a:r>
              <a:rPr lang="en-GB" sz="1800" dirty="0"/>
              <a:t>Since – 4 paracenteses, </a:t>
            </a:r>
            <a:r>
              <a:rPr lang="en-GB" sz="1800" dirty="0" err="1"/>
              <a:t>aprox</a:t>
            </a:r>
            <a:r>
              <a:rPr lang="en-GB" sz="1800" dirty="0"/>
              <a:t> 2-4 week intervals</a:t>
            </a:r>
          </a:p>
          <a:p>
            <a:endParaRPr lang="en-GB" sz="1800" dirty="0"/>
          </a:p>
          <a:p>
            <a:r>
              <a:rPr lang="en-GB" sz="1800" b="1" dirty="0">
                <a:solidFill>
                  <a:srgbClr val="FF0000"/>
                </a:solidFill>
              </a:rPr>
              <a:t>Bilirubin 40</a:t>
            </a:r>
            <a:r>
              <a:rPr lang="en-GB" sz="1800" dirty="0"/>
              <a:t>, albumin 29, INR 1.4, creatinine 60, </a:t>
            </a:r>
            <a:r>
              <a:rPr lang="en-GB" sz="1800" b="1" dirty="0">
                <a:solidFill>
                  <a:srgbClr val="FF0000"/>
                </a:solidFill>
              </a:rPr>
              <a:t>platelet count 105</a:t>
            </a:r>
          </a:p>
        </p:txBody>
      </p:sp>
    </p:spTree>
    <p:extLst>
      <p:ext uri="{BB962C8B-B14F-4D97-AF65-F5344CB8AC3E}">
        <p14:creationId xmlns:p14="http://schemas.microsoft.com/office/powerpoint/2010/main" val="2428818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F90C8F-F8C6-0C42-B972-71B76D0AF69D}"/>
              </a:ext>
            </a:extLst>
          </p:cNvPr>
          <p:cNvPicPr>
            <a:picLocks noChangeAspect="1"/>
          </p:cNvPicPr>
          <p:nvPr/>
        </p:nvPicPr>
        <p:blipFill>
          <a:blip r:embed="rId3"/>
          <a:stretch>
            <a:fillRect/>
          </a:stretch>
        </p:blipFill>
        <p:spPr>
          <a:xfrm>
            <a:off x="-818056" y="819917"/>
            <a:ext cx="10498083" cy="5218165"/>
          </a:xfrm>
          <a:prstGeom prst="rect">
            <a:avLst/>
          </a:prstGeom>
        </p:spPr>
      </p:pic>
      <p:sp>
        <p:nvSpPr>
          <p:cNvPr id="4" name="TextBox 3">
            <a:extLst>
              <a:ext uri="{FF2B5EF4-FFF2-40B4-BE49-F238E27FC236}">
                <a16:creationId xmlns:a16="http://schemas.microsoft.com/office/drawing/2014/main" id="{F9E7D5AC-919C-8149-9480-C6FFC74E284D}"/>
              </a:ext>
            </a:extLst>
          </p:cNvPr>
          <p:cNvSpPr txBox="1"/>
          <p:nvPr/>
        </p:nvSpPr>
        <p:spPr>
          <a:xfrm>
            <a:off x="5108027" y="6038082"/>
            <a:ext cx="3736428" cy="584775"/>
          </a:xfrm>
          <a:prstGeom prst="rect">
            <a:avLst/>
          </a:prstGeom>
          <a:noFill/>
        </p:spPr>
        <p:txBody>
          <a:bodyPr wrap="square" rtlCol="0">
            <a:spAutoFit/>
          </a:bodyPr>
          <a:lstStyle/>
          <a:p>
            <a:pPr algn="r"/>
            <a:r>
              <a:rPr lang="en-US" sz="3200" dirty="0"/>
              <a:t>BSG TIPSS Guidelines</a:t>
            </a:r>
          </a:p>
        </p:txBody>
      </p:sp>
    </p:spTree>
    <p:extLst>
      <p:ext uri="{BB962C8B-B14F-4D97-AF65-F5344CB8AC3E}">
        <p14:creationId xmlns:p14="http://schemas.microsoft.com/office/powerpoint/2010/main" val="12598720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F90C8F-F8C6-0C42-B972-71B76D0AF69D}"/>
              </a:ext>
            </a:extLst>
          </p:cNvPr>
          <p:cNvPicPr>
            <a:picLocks noChangeAspect="1"/>
          </p:cNvPicPr>
          <p:nvPr/>
        </p:nvPicPr>
        <p:blipFill>
          <a:blip r:embed="rId2"/>
          <a:stretch>
            <a:fillRect/>
          </a:stretch>
        </p:blipFill>
        <p:spPr>
          <a:xfrm>
            <a:off x="-818056" y="819917"/>
            <a:ext cx="10498083" cy="5218165"/>
          </a:xfrm>
          <a:prstGeom prst="rect">
            <a:avLst/>
          </a:prstGeom>
        </p:spPr>
      </p:pic>
      <p:sp>
        <p:nvSpPr>
          <p:cNvPr id="3" name="Oval 2">
            <a:extLst>
              <a:ext uri="{FF2B5EF4-FFF2-40B4-BE49-F238E27FC236}">
                <a16:creationId xmlns:a16="http://schemas.microsoft.com/office/drawing/2014/main" id="{BBB8FC6A-3154-1F41-B8A2-DA75E6D344E8}"/>
              </a:ext>
            </a:extLst>
          </p:cNvPr>
          <p:cNvSpPr/>
          <p:nvPr/>
        </p:nvSpPr>
        <p:spPr>
          <a:xfrm>
            <a:off x="173421" y="1716137"/>
            <a:ext cx="1418896" cy="30450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A5BAD25-A1D6-414C-AE35-D4C9E79119A6}"/>
              </a:ext>
            </a:extLst>
          </p:cNvPr>
          <p:cNvSpPr txBox="1"/>
          <p:nvPr/>
        </p:nvSpPr>
        <p:spPr>
          <a:xfrm>
            <a:off x="5108027" y="6069614"/>
            <a:ext cx="3736428" cy="584775"/>
          </a:xfrm>
          <a:prstGeom prst="rect">
            <a:avLst/>
          </a:prstGeom>
          <a:noFill/>
        </p:spPr>
        <p:txBody>
          <a:bodyPr wrap="square" rtlCol="0">
            <a:spAutoFit/>
          </a:bodyPr>
          <a:lstStyle/>
          <a:p>
            <a:pPr algn="r"/>
            <a:r>
              <a:rPr lang="en-US" sz="3200" dirty="0"/>
              <a:t>BSG TIPSS Guidelines</a:t>
            </a:r>
          </a:p>
        </p:txBody>
      </p:sp>
    </p:spTree>
    <p:extLst>
      <p:ext uri="{BB962C8B-B14F-4D97-AF65-F5344CB8AC3E}">
        <p14:creationId xmlns:p14="http://schemas.microsoft.com/office/powerpoint/2010/main" val="2728032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F90C8F-F8C6-0C42-B972-71B76D0AF69D}"/>
              </a:ext>
            </a:extLst>
          </p:cNvPr>
          <p:cNvPicPr>
            <a:picLocks noChangeAspect="1"/>
          </p:cNvPicPr>
          <p:nvPr/>
        </p:nvPicPr>
        <p:blipFill>
          <a:blip r:embed="rId2"/>
          <a:stretch>
            <a:fillRect/>
          </a:stretch>
        </p:blipFill>
        <p:spPr>
          <a:xfrm>
            <a:off x="-818056" y="819917"/>
            <a:ext cx="10498083" cy="5218165"/>
          </a:xfrm>
          <a:prstGeom prst="rect">
            <a:avLst/>
          </a:prstGeom>
        </p:spPr>
      </p:pic>
      <p:sp>
        <p:nvSpPr>
          <p:cNvPr id="3" name="Oval 2">
            <a:extLst>
              <a:ext uri="{FF2B5EF4-FFF2-40B4-BE49-F238E27FC236}">
                <a16:creationId xmlns:a16="http://schemas.microsoft.com/office/drawing/2014/main" id="{BBB8FC6A-3154-1F41-B8A2-DA75E6D344E8}"/>
              </a:ext>
            </a:extLst>
          </p:cNvPr>
          <p:cNvSpPr/>
          <p:nvPr/>
        </p:nvSpPr>
        <p:spPr>
          <a:xfrm>
            <a:off x="4572000" y="1668840"/>
            <a:ext cx="1418896" cy="39594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E682DC-A241-B54D-8497-2AF561350805}"/>
              </a:ext>
            </a:extLst>
          </p:cNvPr>
          <p:cNvSpPr txBox="1"/>
          <p:nvPr/>
        </p:nvSpPr>
        <p:spPr>
          <a:xfrm>
            <a:off x="5108027" y="6038082"/>
            <a:ext cx="3736428" cy="584775"/>
          </a:xfrm>
          <a:prstGeom prst="rect">
            <a:avLst/>
          </a:prstGeom>
          <a:noFill/>
        </p:spPr>
        <p:txBody>
          <a:bodyPr wrap="square" rtlCol="0">
            <a:spAutoFit/>
          </a:bodyPr>
          <a:lstStyle/>
          <a:p>
            <a:pPr algn="r"/>
            <a:r>
              <a:rPr lang="en-US" sz="3200" dirty="0"/>
              <a:t>BSG TIPSS Guidelines</a:t>
            </a:r>
          </a:p>
        </p:txBody>
      </p:sp>
    </p:spTree>
    <p:extLst>
      <p:ext uri="{BB962C8B-B14F-4D97-AF65-F5344CB8AC3E}">
        <p14:creationId xmlns:p14="http://schemas.microsoft.com/office/powerpoint/2010/main" val="3912806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F90C8F-F8C6-0C42-B972-71B76D0AF69D}"/>
              </a:ext>
            </a:extLst>
          </p:cNvPr>
          <p:cNvPicPr>
            <a:picLocks noChangeAspect="1"/>
          </p:cNvPicPr>
          <p:nvPr/>
        </p:nvPicPr>
        <p:blipFill>
          <a:blip r:embed="rId3"/>
          <a:stretch>
            <a:fillRect/>
          </a:stretch>
        </p:blipFill>
        <p:spPr>
          <a:xfrm>
            <a:off x="-818056" y="819917"/>
            <a:ext cx="10498083" cy="5218165"/>
          </a:xfrm>
          <a:prstGeom prst="rect">
            <a:avLst/>
          </a:prstGeom>
        </p:spPr>
      </p:pic>
      <p:sp>
        <p:nvSpPr>
          <p:cNvPr id="3" name="Oval 2">
            <a:extLst>
              <a:ext uri="{FF2B5EF4-FFF2-40B4-BE49-F238E27FC236}">
                <a16:creationId xmlns:a16="http://schemas.microsoft.com/office/drawing/2014/main" id="{BBB8FC6A-3154-1F41-B8A2-DA75E6D344E8}"/>
              </a:ext>
            </a:extLst>
          </p:cNvPr>
          <p:cNvSpPr/>
          <p:nvPr/>
        </p:nvSpPr>
        <p:spPr>
          <a:xfrm>
            <a:off x="6069724" y="1668840"/>
            <a:ext cx="1418896" cy="421169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6E817EB-FE88-1849-ABD3-D29C8C135DB9}"/>
              </a:ext>
            </a:extLst>
          </p:cNvPr>
          <p:cNvSpPr txBox="1"/>
          <p:nvPr/>
        </p:nvSpPr>
        <p:spPr>
          <a:xfrm>
            <a:off x="5108027" y="6038082"/>
            <a:ext cx="3736428" cy="584775"/>
          </a:xfrm>
          <a:prstGeom prst="rect">
            <a:avLst/>
          </a:prstGeom>
          <a:noFill/>
        </p:spPr>
        <p:txBody>
          <a:bodyPr wrap="square" rtlCol="0">
            <a:spAutoFit/>
          </a:bodyPr>
          <a:lstStyle/>
          <a:p>
            <a:pPr algn="r"/>
            <a:r>
              <a:rPr lang="en-US" sz="3200" dirty="0"/>
              <a:t>BSG TIPSS Guidelines</a:t>
            </a:r>
          </a:p>
        </p:txBody>
      </p:sp>
    </p:spTree>
    <p:extLst>
      <p:ext uri="{BB962C8B-B14F-4D97-AF65-F5344CB8AC3E}">
        <p14:creationId xmlns:p14="http://schemas.microsoft.com/office/powerpoint/2010/main" val="4079388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Learning points</a:t>
            </a:r>
          </a:p>
        </p:txBody>
      </p:sp>
      <p:sp>
        <p:nvSpPr>
          <p:cNvPr id="5" name="TextBox 4"/>
          <p:cNvSpPr txBox="1"/>
          <p:nvPr/>
        </p:nvSpPr>
        <p:spPr>
          <a:xfrm>
            <a:off x="827584" y="1741458"/>
            <a:ext cx="7704856" cy="2308324"/>
          </a:xfrm>
          <a:prstGeom prst="rect">
            <a:avLst/>
          </a:prstGeom>
          <a:noFill/>
          <a:ln w="19050">
            <a:solidFill>
              <a:srgbClr val="FF0000"/>
            </a:solidFill>
          </a:ln>
        </p:spPr>
        <p:txBody>
          <a:bodyPr wrap="square" rtlCol="0">
            <a:spAutoFit/>
          </a:bodyPr>
          <a:lstStyle/>
          <a:p>
            <a:pPr marL="285750" indent="-285750">
              <a:buFont typeface="Arial" panose="020B0604020202020204" pitchFamily="34" charset="0"/>
              <a:buChar char="•"/>
            </a:pPr>
            <a:r>
              <a:rPr lang="en-GB" dirty="0"/>
              <a:t>TIPSS in patients with refractory ascites increases the likelihood of ascites resolution, but has not been definitively shown to improve survival benefit.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onset of refractory ascites in the absence of reversible liver disease signifies poor prognosis and liver transplantation should be considered.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TIPSS is best pursued in tandem with transplant assessment. In the absence of reversible liver disease, TIPSS is a palliative procedure.</a:t>
            </a:r>
          </a:p>
        </p:txBody>
      </p:sp>
    </p:spTree>
    <p:extLst>
      <p:ext uri="{BB962C8B-B14F-4D97-AF65-F5344CB8AC3E}">
        <p14:creationId xmlns:p14="http://schemas.microsoft.com/office/powerpoint/2010/main" val="2530574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E93E-BE41-6C46-98A5-FE87B30B62FA}"/>
              </a:ext>
            </a:extLst>
          </p:cNvPr>
          <p:cNvSpPr>
            <a:spLocks noGrp="1"/>
          </p:cNvSpPr>
          <p:nvPr>
            <p:ph type="title"/>
          </p:nvPr>
        </p:nvSpPr>
        <p:spPr/>
        <p:txBody>
          <a:bodyPr>
            <a:normAutofit/>
          </a:bodyPr>
          <a:lstStyle/>
          <a:p>
            <a:r>
              <a:rPr lang="en-US" sz="3400" dirty="0"/>
              <a:t>BSG TIPSS Guidelines</a:t>
            </a:r>
          </a:p>
        </p:txBody>
      </p:sp>
      <p:sp>
        <p:nvSpPr>
          <p:cNvPr id="3" name="Content Placeholder 2">
            <a:extLst>
              <a:ext uri="{FF2B5EF4-FFF2-40B4-BE49-F238E27FC236}">
                <a16:creationId xmlns:a16="http://schemas.microsoft.com/office/drawing/2014/main" id="{E5B45D33-179A-4245-B381-D823A68714A3}"/>
              </a:ext>
            </a:extLst>
          </p:cNvPr>
          <p:cNvSpPr>
            <a:spLocks noGrp="1"/>
          </p:cNvSpPr>
          <p:nvPr>
            <p:ph idx="1"/>
          </p:nvPr>
        </p:nvSpPr>
        <p:spPr/>
        <p:txBody>
          <a:bodyPr>
            <a:normAutofit/>
          </a:bodyPr>
          <a:lstStyle/>
          <a:p>
            <a:r>
              <a:rPr lang="en-US" sz="2000" dirty="0"/>
              <a:t>Hepatic hydrothorax</a:t>
            </a:r>
          </a:p>
          <a:p>
            <a:r>
              <a:rPr lang="en-US" sz="2000" dirty="0"/>
              <a:t>Budd Chiari syndrome</a:t>
            </a:r>
          </a:p>
          <a:p>
            <a:r>
              <a:rPr lang="en-US" sz="2000" dirty="0"/>
              <a:t>Prophylaxis prior to surgery</a:t>
            </a:r>
          </a:p>
          <a:p>
            <a:r>
              <a:rPr lang="en-US" sz="2000" dirty="0"/>
              <a:t>Non cirrhotic portal hypertension</a:t>
            </a:r>
          </a:p>
          <a:p>
            <a:r>
              <a:rPr lang="en-US" sz="2000" dirty="0"/>
              <a:t>Portal vein thrombosis</a:t>
            </a:r>
          </a:p>
          <a:p>
            <a:r>
              <a:rPr lang="en-US" sz="2000" dirty="0"/>
              <a:t>Logistics</a:t>
            </a:r>
          </a:p>
          <a:p>
            <a:endParaRPr lang="en-US" sz="2000" dirty="0"/>
          </a:p>
        </p:txBody>
      </p:sp>
    </p:spTree>
    <p:extLst>
      <p:ext uri="{BB962C8B-B14F-4D97-AF65-F5344CB8AC3E}">
        <p14:creationId xmlns:p14="http://schemas.microsoft.com/office/powerpoint/2010/main" val="10251736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117732-5727-0746-B807-DB6CA5D943A7}"/>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79537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634</TotalTime>
  <Words>4784</Words>
  <Application>Microsoft Macintosh PowerPoint</Application>
  <PresentationFormat>On-screen Show (4:3)</PresentationFormat>
  <Paragraphs>385</Paragraphs>
  <Slides>46</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Calibri Light</vt:lpstr>
      <vt:lpstr>Office Theme</vt:lpstr>
      <vt:lpstr>“BSG TIPSS Guidelines”</vt:lpstr>
      <vt:lpstr>PowerPoint Presentation</vt:lpstr>
      <vt:lpstr>PowerPoint Presentation</vt:lpstr>
      <vt:lpstr>Today…</vt:lpstr>
      <vt:lpstr>Patient X</vt:lpstr>
      <vt:lpstr>Why worry?</vt:lpstr>
      <vt:lpstr>Early TIPSS</vt:lpstr>
      <vt:lpstr>Early TIPSS – too good to be true??</vt:lpstr>
      <vt:lpstr>Early TIPSS – too good to be true??</vt:lpstr>
      <vt:lpstr>Early TIPSS – too good to be true??</vt:lpstr>
      <vt:lpstr>PowerPoint Presentation</vt:lpstr>
      <vt:lpstr>BSG TIPSS guidelines</vt:lpstr>
      <vt:lpstr>BSG TIPSS guidelines</vt:lpstr>
      <vt:lpstr>Patient X</vt:lpstr>
      <vt:lpstr>Secondary prophylaxis of Rebleeding</vt:lpstr>
      <vt:lpstr>BSG TIPSS guidelines</vt:lpstr>
      <vt:lpstr>PowerPoint Presentation</vt:lpstr>
      <vt:lpstr>BSG TIPSS guidelines</vt:lpstr>
      <vt:lpstr>Cambridge experience</vt:lpstr>
      <vt:lpstr>Learning points</vt:lpstr>
      <vt:lpstr>Learning points</vt:lpstr>
      <vt:lpstr>But what about COVID-19?</vt:lpstr>
      <vt:lpstr>Preventing bleeding whilst minimizing contact</vt:lpstr>
      <vt:lpstr>The worst case scenario</vt:lpstr>
      <vt:lpstr>PowerPoint Presentation</vt:lpstr>
      <vt:lpstr>Today…</vt:lpstr>
      <vt:lpstr>Patient Y</vt:lpstr>
      <vt:lpstr>TIPSS for refractory ascites</vt:lpstr>
      <vt:lpstr>TIPSS for refractory ascites</vt:lpstr>
      <vt:lpstr>TIPSS for refractory ascites</vt:lpstr>
      <vt:lpstr>BSG TIPSS Guidelines</vt:lpstr>
      <vt:lpstr>Patient Y</vt:lpstr>
      <vt:lpstr>Patient Y</vt:lpstr>
      <vt:lpstr>Patient Y</vt:lpstr>
      <vt:lpstr>PowerPoint Presentation</vt:lpstr>
      <vt:lpstr>Patient Y</vt:lpstr>
      <vt:lpstr>TIPSS in patients with renal dysfunction</vt:lpstr>
      <vt:lpstr>Patient Y</vt:lpstr>
      <vt:lpstr>Patient Y</vt:lpstr>
      <vt:lpstr>PowerPoint Presentation</vt:lpstr>
      <vt:lpstr>PowerPoint Presentation</vt:lpstr>
      <vt:lpstr>PowerPoint Presentation</vt:lpstr>
      <vt:lpstr>PowerPoint Presentation</vt:lpstr>
      <vt:lpstr>Learning points</vt:lpstr>
      <vt:lpstr>BSG TIPSS Guidelines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TIPSS BSG Guidelines</dc:title>
  <dc:creator>Joanna Leithead</dc:creator>
  <cp:lastModifiedBy>Joanna Leithead</cp:lastModifiedBy>
  <cp:revision>67</cp:revision>
  <dcterms:created xsi:type="dcterms:W3CDTF">2020-11-04T19:17:42Z</dcterms:created>
  <dcterms:modified xsi:type="dcterms:W3CDTF">2020-11-06T09:15:27Z</dcterms:modified>
</cp:coreProperties>
</file>