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65" r:id="rId3"/>
    <p:sldId id="266" r:id="rId4"/>
    <p:sldId id="267" r:id="rId5"/>
    <p:sldId id="258" r:id="rId6"/>
    <p:sldId id="259" r:id="rId7"/>
    <p:sldId id="264" r:id="rId8"/>
    <p:sldId id="263" r:id="rId9"/>
    <p:sldId id="261" r:id="rId10"/>
    <p:sldId id="262"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7093" autoAdjust="0"/>
  </p:normalViewPr>
  <p:slideViewPr>
    <p:cSldViewPr snapToGrid="0">
      <p:cViewPr varScale="1">
        <p:scale>
          <a:sx n="89" d="100"/>
          <a:sy n="89" d="100"/>
        </p:scale>
        <p:origin x="137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HCV treatment starters since Q2 2015</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Sheet2!$A$35:$A$40</c:f>
              <c:strCache>
                <c:ptCount val="6"/>
                <c:pt idx="0">
                  <c:v>2015/16</c:v>
                </c:pt>
                <c:pt idx="1">
                  <c:v>2016/17</c:v>
                </c:pt>
                <c:pt idx="2">
                  <c:v>2017/18</c:v>
                </c:pt>
                <c:pt idx="3">
                  <c:v>2018/19</c:v>
                </c:pt>
                <c:pt idx="4">
                  <c:v>2019/20</c:v>
                </c:pt>
                <c:pt idx="5">
                  <c:v>2020/21</c:v>
                </c:pt>
              </c:strCache>
            </c:strRef>
          </c:cat>
          <c:val>
            <c:numRef>
              <c:f>Sheet2!$B$35:$B$40</c:f>
              <c:numCache>
                <c:formatCode>General</c:formatCode>
                <c:ptCount val="6"/>
                <c:pt idx="0">
                  <c:v>248</c:v>
                </c:pt>
                <c:pt idx="1">
                  <c:v>598</c:v>
                </c:pt>
                <c:pt idx="2">
                  <c:v>690</c:v>
                </c:pt>
                <c:pt idx="3">
                  <c:v>776</c:v>
                </c:pt>
                <c:pt idx="4">
                  <c:v>839</c:v>
                </c:pt>
                <c:pt idx="5">
                  <c:v>380</c:v>
                </c:pt>
              </c:numCache>
            </c:numRef>
          </c:val>
          <c:extLst>
            <c:ext xmlns:c16="http://schemas.microsoft.com/office/drawing/2014/chart" uri="{C3380CC4-5D6E-409C-BE32-E72D297353CC}">
              <c16:uniqueId val="{00000000-3EB1-45EF-ADC3-F3D441E59F5C}"/>
            </c:ext>
          </c:extLst>
        </c:ser>
        <c:dLbls>
          <c:showLegendKey val="0"/>
          <c:showVal val="0"/>
          <c:showCatName val="0"/>
          <c:showSerName val="0"/>
          <c:showPercent val="0"/>
          <c:showBubbleSize val="0"/>
        </c:dLbls>
        <c:gapWidth val="75"/>
        <c:overlap val="40"/>
        <c:axId val="1933611680"/>
        <c:axId val="1933611264"/>
      </c:barChart>
      <c:catAx>
        <c:axId val="193361168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Financial Year</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3611264"/>
        <c:crosses val="autoZero"/>
        <c:auto val="1"/>
        <c:lblAlgn val="ctr"/>
        <c:lblOffset val="100"/>
        <c:noMultiLvlLbl val="0"/>
      </c:catAx>
      <c:valAx>
        <c:axId val="19336112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No of patients</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36116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GB"/>
              <a:t>Source of referral (Q2)</a:t>
            </a:r>
          </a:p>
        </c:rich>
      </c:tx>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242D-496F-B319-6385B9E68A93}"/>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242D-496F-B319-6385B9E68A93}"/>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242D-496F-B319-6385B9E68A93}"/>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242D-496F-B319-6385B9E68A93}"/>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242D-496F-B319-6385B9E68A93}"/>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242D-496F-B319-6385B9E68A93}"/>
              </c:ext>
            </c:extLst>
          </c:dPt>
          <c:dPt>
            <c:idx val="6"/>
            <c:bubble3D val="0"/>
            <c:spPr>
              <a:solidFill>
                <a:schemeClr val="accent1">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D-242D-496F-B319-6385B9E68A93}"/>
              </c:ext>
            </c:extLst>
          </c:dPt>
          <c:dPt>
            <c:idx val="7"/>
            <c:bubble3D val="0"/>
            <c:spPr>
              <a:solidFill>
                <a:schemeClr val="accent2">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F-242D-496F-B319-6385B9E68A93}"/>
              </c:ext>
            </c:extLst>
          </c:dPt>
          <c:dPt>
            <c:idx val="8"/>
            <c:bubble3D val="0"/>
            <c:spPr>
              <a:solidFill>
                <a:schemeClr val="accent3">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1-242D-496F-B319-6385B9E68A93}"/>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'q2 dashboards'!$A$2:$A$10</c:f>
              <c:strCache>
                <c:ptCount val="9"/>
                <c:pt idx="0">
                  <c:v>A&amp;E</c:v>
                </c:pt>
                <c:pt idx="1">
                  <c:v>Drug services</c:v>
                </c:pt>
                <c:pt idx="2">
                  <c:v>Gen Med/Gastro/ID</c:v>
                </c:pt>
                <c:pt idx="3">
                  <c:v>GP</c:v>
                </c:pt>
                <c:pt idx="4">
                  <c:v>GUM</c:v>
                </c:pt>
                <c:pt idx="5">
                  <c:v>PHE Re-Engagement </c:v>
                </c:pt>
                <c:pt idx="6">
                  <c:v>Other</c:v>
                </c:pt>
                <c:pt idx="7">
                  <c:v>Prison/Detention centre</c:v>
                </c:pt>
                <c:pt idx="8">
                  <c:v>Self-Referral</c:v>
                </c:pt>
              </c:strCache>
            </c:strRef>
          </c:cat>
          <c:val>
            <c:numRef>
              <c:f>'q2 dashboards'!$B$2:$B$10</c:f>
              <c:numCache>
                <c:formatCode>General</c:formatCode>
                <c:ptCount val="9"/>
                <c:pt idx="0">
                  <c:v>1</c:v>
                </c:pt>
                <c:pt idx="1">
                  <c:v>45</c:v>
                </c:pt>
                <c:pt idx="2">
                  <c:v>13</c:v>
                </c:pt>
                <c:pt idx="3">
                  <c:v>39</c:v>
                </c:pt>
                <c:pt idx="4">
                  <c:v>2</c:v>
                </c:pt>
                <c:pt idx="5">
                  <c:v>2</c:v>
                </c:pt>
                <c:pt idx="6">
                  <c:v>14</c:v>
                </c:pt>
                <c:pt idx="7">
                  <c:v>23</c:v>
                </c:pt>
                <c:pt idx="8">
                  <c:v>5</c:v>
                </c:pt>
              </c:numCache>
            </c:numRef>
          </c:val>
          <c:extLst>
            <c:ext xmlns:c16="http://schemas.microsoft.com/office/drawing/2014/chart" uri="{C3380CC4-5D6E-409C-BE32-E72D297353CC}">
              <c16:uniqueId val="{00000012-242D-496F-B319-6385B9E68A93}"/>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US"/>
              <a:t>TREATMENT SETTING (Q2)</a:t>
            </a:r>
          </a:p>
        </c:rich>
      </c:tx>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B9A7-4151-A96C-2B991C1D287E}"/>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B9A7-4151-A96C-2B991C1D287E}"/>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B9A7-4151-A96C-2B991C1D287E}"/>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B9A7-4151-A96C-2B991C1D287E}"/>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'q2 dashboards'!$A$18:$A$21</c:f>
              <c:strCache>
                <c:ptCount val="4"/>
                <c:pt idx="0">
                  <c:v>Community drug service</c:v>
                </c:pt>
                <c:pt idx="1">
                  <c:v>Primary Care</c:v>
                </c:pt>
                <c:pt idx="2">
                  <c:v>Prison</c:v>
                </c:pt>
                <c:pt idx="3">
                  <c:v>Secondary care</c:v>
                </c:pt>
              </c:strCache>
            </c:strRef>
          </c:cat>
          <c:val>
            <c:numRef>
              <c:f>'q2 dashboards'!$B$18:$B$21</c:f>
              <c:numCache>
                <c:formatCode>General</c:formatCode>
                <c:ptCount val="4"/>
                <c:pt idx="0">
                  <c:v>6</c:v>
                </c:pt>
                <c:pt idx="1">
                  <c:v>2</c:v>
                </c:pt>
                <c:pt idx="2">
                  <c:v>23</c:v>
                </c:pt>
                <c:pt idx="3">
                  <c:v>113</c:v>
                </c:pt>
              </c:numCache>
            </c:numRef>
          </c:val>
          <c:extLst>
            <c:ext xmlns:c16="http://schemas.microsoft.com/office/drawing/2014/chart" uri="{C3380CC4-5D6E-409C-BE32-E72D297353CC}">
              <c16:uniqueId val="{00000008-B9A7-4151-A96C-2B991C1D287E}"/>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US"/>
              <a:t>KNOWN DISEASE STAGE AT TREATMENT START (Q2)</a:t>
            </a:r>
          </a:p>
        </c:rich>
      </c:tx>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B33C-4D78-815F-A776169A5A73}"/>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B33C-4D78-815F-A776169A5A73}"/>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B33C-4D78-815F-A776169A5A73}"/>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B33C-4D78-815F-A776169A5A73}"/>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B33C-4D78-815F-A776169A5A73}"/>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'q2 dashboards'!$A$37:$A$41</c:f>
              <c:strCache>
                <c:ptCount val="5"/>
                <c:pt idx="0">
                  <c:v>Compensated cirrhosis</c:v>
                </c:pt>
                <c:pt idx="1">
                  <c:v>Decompensated cirrhosis</c:v>
                </c:pt>
                <c:pt idx="2">
                  <c:v>Mild fibrosis </c:v>
                </c:pt>
                <c:pt idx="3">
                  <c:v>Moderate fibrosis </c:v>
                </c:pt>
                <c:pt idx="4">
                  <c:v>No fibrosis</c:v>
                </c:pt>
              </c:strCache>
            </c:strRef>
          </c:cat>
          <c:val>
            <c:numRef>
              <c:f>'q2 dashboards'!$B$37:$B$41</c:f>
              <c:numCache>
                <c:formatCode>General</c:formatCode>
                <c:ptCount val="5"/>
                <c:pt idx="0">
                  <c:v>12</c:v>
                </c:pt>
                <c:pt idx="1">
                  <c:v>2</c:v>
                </c:pt>
                <c:pt idx="2">
                  <c:v>15</c:v>
                </c:pt>
                <c:pt idx="3">
                  <c:v>1</c:v>
                </c:pt>
                <c:pt idx="4">
                  <c:v>96</c:v>
                </c:pt>
              </c:numCache>
            </c:numRef>
          </c:val>
          <c:extLst>
            <c:ext xmlns:c16="http://schemas.microsoft.com/office/drawing/2014/chart" uri="{C3380CC4-5D6E-409C-BE32-E72D297353CC}">
              <c16:uniqueId val="{0000000A-B33C-4D78-815F-A776169A5A73}"/>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US"/>
              <a:t>TREATMENT STARTED BY GENOTYPE (Q2)</a:t>
            </a:r>
          </a:p>
        </c:rich>
      </c:tx>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329D-4553-AD82-C0D59989D271}"/>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329D-4553-AD82-C0D59989D271}"/>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329D-4553-AD82-C0D59989D271}"/>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329D-4553-AD82-C0D59989D271}"/>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329D-4553-AD82-C0D59989D271}"/>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329D-4553-AD82-C0D59989D271}"/>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'q2 dashboards'!$A$27:$A$32</c:f>
              <c:strCache>
                <c:ptCount val="6"/>
                <c:pt idx="0">
                  <c:v>Genotype 1 </c:v>
                </c:pt>
                <c:pt idx="1">
                  <c:v>Genotype 2</c:v>
                </c:pt>
                <c:pt idx="2">
                  <c:v>Genotype 3</c:v>
                </c:pt>
                <c:pt idx="3">
                  <c:v>Genotype 4</c:v>
                </c:pt>
                <c:pt idx="4">
                  <c:v>Genotype 6</c:v>
                </c:pt>
                <c:pt idx="5">
                  <c:v>Pangenotypic</c:v>
                </c:pt>
              </c:strCache>
            </c:strRef>
          </c:cat>
          <c:val>
            <c:numRef>
              <c:f>'q2 dashboards'!$B$27:$B$32</c:f>
              <c:numCache>
                <c:formatCode>General</c:formatCode>
                <c:ptCount val="6"/>
                <c:pt idx="0">
                  <c:v>54</c:v>
                </c:pt>
                <c:pt idx="1">
                  <c:v>8</c:v>
                </c:pt>
                <c:pt idx="2">
                  <c:v>41</c:v>
                </c:pt>
                <c:pt idx="3">
                  <c:v>1</c:v>
                </c:pt>
                <c:pt idx="4">
                  <c:v>1</c:v>
                </c:pt>
                <c:pt idx="5">
                  <c:v>39</c:v>
                </c:pt>
              </c:numCache>
            </c:numRef>
          </c:val>
          <c:extLst>
            <c:ext xmlns:c16="http://schemas.microsoft.com/office/drawing/2014/chart" uri="{C3380CC4-5D6E-409C-BE32-E72D297353CC}">
              <c16:uniqueId val="{0000000C-329D-4553-AD82-C0D59989D271}"/>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A06D3B-2767-4BDB-A26E-7A7ACCA28DE9}" type="datetimeFigureOut">
              <a:rPr lang="en-GB" smtClean="0"/>
              <a:t>05/11/2020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7D18FF-8E42-4222-A99A-D4758CB3293C}" type="slidenum">
              <a:rPr lang="en-GB" smtClean="0"/>
              <a:t>‹#›</a:t>
            </a:fld>
            <a:endParaRPr lang="en-GB"/>
          </a:p>
        </p:txBody>
      </p:sp>
    </p:spTree>
    <p:extLst>
      <p:ext uri="{BB962C8B-B14F-4D97-AF65-F5344CB8AC3E}">
        <p14:creationId xmlns:p14="http://schemas.microsoft.com/office/powerpoint/2010/main" val="710016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29B876-1056-48AD-9A3F-8286FD3A72C4}" type="datetimeFigureOut">
              <a:rPr lang="en-GB" smtClean="0"/>
              <a:t>05/11/2020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72D936-4673-4E74-8A82-DABDEC03EE26}" type="slidenum">
              <a:rPr lang="en-GB" smtClean="0"/>
              <a:t>‹#›</a:t>
            </a:fld>
            <a:endParaRPr lang="en-GB"/>
          </a:p>
        </p:txBody>
      </p:sp>
    </p:spTree>
    <p:extLst>
      <p:ext uri="{BB962C8B-B14F-4D97-AF65-F5344CB8AC3E}">
        <p14:creationId xmlns:p14="http://schemas.microsoft.com/office/powerpoint/2010/main" val="2170728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E72D936-4673-4E74-8A82-DABDEC03EE26}" type="slidenum">
              <a:rPr lang="en-GB" smtClean="0"/>
              <a:t>1</a:t>
            </a:fld>
            <a:endParaRPr lang="en-GB"/>
          </a:p>
        </p:txBody>
      </p:sp>
    </p:spTree>
    <p:extLst>
      <p:ext uri="{BB962C8B-B14F-4D97-AF65-F5344CB8AC3E}">
        <p14:creationId xmlns:p14="http://schemas.microsoft.com/office/powerpoint/2010/main" val="134887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The Eastern Region Hepatitis C Operational Delivery Network (HCV ODN) was established in August 2015.  It forms one of 22 HCV ODN nationally.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A CQUIN is attached to HCV which is heavily based on treatment numbers or “run rate”</a:t>
            </a:r>
          </a:p>
          <a:p>
            <a:endParaRPr lang="en-GB" dirty="0"/>
          </a:p>
        </p:txBody>
      </p:sp>
      <p:sp>
        <p:nvSpPr>
          <p:cNvPr id="4" name="Slide Number Placeholder 3"/>
          <p:cNvSpPr>
            <a:spLocks noGrp="1"/>
          </p:cNvSpPr>
          <p:nvPr>
            <p:ph type="sldNum" sz="quarter" idx="10"/>
          </p:nvPr>
        </p:nvSpPr>
        <p:spPr/>
        <p:txBody>
          <a:bodyPr/>
          <a:lstStyle/>
          <a:p>
            <a:fld id="{6E72D936-4673-4E74-8A82-DABDEC03EE26}" type="slidenum">
              <a:rPr lang="en-GB" smtClean="0"/>
              <a:t>2</a:t>
            </a:fld>
            <a:endParaRPr lang="en-GB"/>
          </a:p>
        </p:txBody>
      </p:sp>
    </p:spTree>
    <p:extLst>
      <p:ext uri="{BB962C8B-B14F-4D97-AF65-F5344CB8AC3E}">
        <p14:creationId xmlns:p14="http://schemas.microsoft.com/office/powerpoint/2010/main" val="2343935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CUH – HUB </a:t>
            </a:r>
          </a:p>
          <a:p>
            <a:r>
              <a:rPr lang="en-GB" dirty="0" smtClean="0"/>
              <a:t>Spokes – Peterborough,</a:t>
            </a:r>
            <a:r>
              <a:rPr lang="en-GB" baseline="0" dirty="0" smtClean="0"/>
              <a:t> Norwich, Ipswich, Basildon, Luton, Bedford</a:t>
            </a:r>
            <a:endParaRPr lang="en-GB" dirty="0"/>
          </a:p>
        </p:txBody>
      </p:sp>
      <p:sp>
        <p:nvSpPr>
          <p:cNvPr id="4" name="Slide Number Placeholder 3"/>
          <p:cNvSpPr>
            <a:spLocks noGrp="1"/>
          </p:cNvSpPr>
          <p:nvPr>
            <p:ph type="sldNum" sz="quarter" idx="10"/>
          </p:nvPr>
        </p:nvSpPr>
        <p:spPr/>
        <p:txBody>
          <a:bodyPr/>
          <a:lstStyle/>
          <a:p>
            <a:fld id="{6E72D936-4673-4E74-8A82-DABDEC03EE26}" type="slidenum">
              <a:rPr lang="en-GB" smtClean="0"/>
              <a:t>3</a:t>
            </a:fld>
            <a:endParaRPr lang="en-GB"/>
          </a:p>
        </p:txBody>
      </p:sp>
    </p:spTree>
    <p:extLst>
      <p:ext uri="{BB962C8B-B14F-4D97-AF65-F5344CB8AC3E}">
        <p14:creationId xmlns:p14="http://schemas.microsoft.com/office/powerpoint/2010/main" val="2202202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E72D936-4673-4E74-8A82-DABDEC03EE26}" type="slidenum">
              <a:rPr lang="en-GB" smtClean="0"/>
              <a:t>4</a:t>
            </a:fld>
            <a:endParaRPr lang="en-GB"/>
          </a:p>
        </p:txBody>
      </p:sp>
    </p:spTree>
    <p:extLst>
      <p:ext uri="{BB962C8B-B14F-4D97-AF65-F5344CB8AC3E}">
        <p14:creationId xmlns:p14="http://schemas.microsoft.com/office/powerpoint/2010/main" val="1156916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smtClean="0"/>
              <a:t>Well established Outreach</a:t>
            </a:r>
            <a:r>
              <a:rPr lang="en-US" baseline="0" dirty="0" smtClean="0"/>
              <a:t> service  </a:t>
            </a:r>
            <a:r>
              <a:rPr lang="en-US" baseline="0" dirty="0" smtClean="0"/>
              <a:t>– </a:t>
            </a:r>
            <a:endParaRPr lang="en-US" baseline="0" dirty="0" smtClean="0"/>
          </a:p>
          <a:p>
            <a:pPr marL="285750" indent="-285750">
              <a:buFont typeface="Arial" panose="020B0604020202020204" pitchFamily="34" charset="0"/>
              <a:buChar char="•"/>
            </a:pPr>
            <a:r>
              <a:rPr lang="en-US" baseline="0" dirty="0" smtClean="0"/>
              <a:t>Novel </a:t>
            </a:r>
            <a:r>
              <a:rPr lang="en-US" baseline="0" dirty="0" smtClean="0"/>
              <a:t>approach </a:t>
            </a:r>
            <a:r>
              <a:rPr lang="en-US" baseline="0" dirty="0" smtClean="0"/>
              <a:t>– </a:t>
            </a:r>
            <a:r>
              <a:rPr lang="en-US" dirty="0" smtClean="0"/>
              <a:t>Colchester </a:t>
            </a:r>
            <a:r>
              <a:rPr lang="en-US" dirty="0" smtClean="0"/>
              <a:t>Stars:  </a:t>
            </a:r>
            <a:r>
              <a:rPr lang="en-US" dirty="0" smtClean="0"/>
              <a:t>replicating similar prison approaches to</a:t>
            </a:r>
            <a:r>
              <a:rPr lang="en-US" baseline="0" dirty="0" smtClean="0"/>
              <a:t> treating in prison, </a:t>
            </a:r>
            <a:r>
              <a:rPr lang="en-US" dirty="0" smtClean="0"/>
              <a:t>in </a:t>
            </a:r>
            <a:r>
              <a:rPr lang="en-US" dirty="0" smtClean="0"/>
              <a:t>DAS on 6/3 and 13/3/20.  18 patients started on treatment.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Charlotte Brown </a:t>
            </a:r>
            <a:r>
              <a:rPr lang="en-US" dirty="0" err="1" smtClean="0"/>
              <a:t>HepC</a:t>
            </a:r>
            <a:r>
              <a:rPr lang="en-US" dirty="0" smtClean="0"/>
              <a:t> Trust Peer Support Lead now in place. </a:t>
            </a:r>
            <a:endParaRPr lang="en-US" dirty="0" smtClean="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Warren </a:t>
            </a:r>
            <a:r>
              <a:rPr lang="en-US" dirty="0" smtClean="0"/>
              <a:t>Hill first prison </a:t>
            </a:r>
            <a:r>
              <a:rPr lang="en-US" dirty="0" smtClean="0"/>
              <a:t>HITT, tested 214 6 AB </a:t>
            </a:r>
            <a:r>
              <a:rPr lang="en-US" dirty="0" err="1" smtClean="0"/>
              <a:t>pos</a:t>
            </a:r>
            <a:r>
              <a:rPr lang="en-US" dirty="0" smtClean="0"/>
              <a:t>,</a:t>
            </a:r>
            <a:r>
              <a:rPr lang="en-US" baseline="0" dirty="0" smtClean="0"/>
              <a:t> 3 PCR </a:t>
            </a:r>
            <a:r>
              <a:rPr lang="en-US" baseline="0" dirty="0" err="1" smtClean="0"/>
              <a:t>pos</a:t>
            </a:r>
            <a:r>
              <a:rPr lang="en-US" dirty="0" smtClean="0"/>
              <a:t> </a:t>
            </a:r>
            <a:r>
              <a:rPr lang="en-US" baseline="0" dirty="0" smtClean="0"/>
              <a:t> </a:t>
            </a:r>
            <a:r>
              <a:rPr lang="en-US" baseline="0" dirty="0" smtClean="0"/>
              <a:t>- </a:t>
            </a:r>
            <a:r>
              <a:rPr lang="en-US" dirty="0" smtClean="0"/>
              <a:t>Norwich HMP took place at start of February – tested 601 prisoners and 6 officers – 64 positive/indeterminate results – 27 required treatment to date -  22 treatments ordered (11 new diagnosis). </a:t>
            </a:r>
            <a:r>
              <a:rPr lang="en-US" dirty="0" smtClean="0"/>
              <a:t> HITT – take a team</a:t>
            </a:r>
            <a:r>
              <a:rPr lang="en-US" baseline="0" dirty="0" smtClean="0"/>
              <a:t> of nurses, pharmacists, </a:t>
            </a:r>
            <a:r>
              <a:rPr lang="en-US" baseline="0" dirty="0" err="1" smtClean="0"/>
              <a:t>hep</a:t>
            </a:r>
            <a:r>
              <a:rPr lang="en-US" baseline="0" dirty="0" smtClean="0"/>
              <a:t> c trust, ODN staff with the aim to test every available prisoner. These HITTs involved regular planning meetings and collaborative working over the course of a number of months. The HITT takes place over a short period of time. </a:t>
            </a:r>
            <a:endParaRPr lang="en-US" dirty="0" smtClean="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HC</a:t>
            </a:r>
            <a:r>
              <a:rPr lang="en-US" baseline="0" dirty="0" smtClean="0"/>
              <a:t>V </a:t>
            </a:r>
            <a:r>
              <a:rPr lang="en-US" baseline="0" dirty="0" smtClean="0"/>
              <a:t>nurses </a:t>
            </a:r>
            <a:r>
              <a:rPr lang="en-US" baseline="0" dirty="0" smtClean="0"/>
              <a:t>regularly hold clinics </a:t>
            </a:r>
            <a:r>
              <a:rPr lang="en-US" baseline="0" dirty="0" smtClean="0"/>
              <a:t>within the prisons</a:t>
            </a: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285750" indent="-285750">
              <a:buFont typeface="Arial" panose="020B0604020202020204" pitchFamily="34" charset="0"/>
              <a:buChar char="•"/>
            </a:pPr>
            <a:endParaRPr lang="en-US" dirty="0" smtClean="0"/>
          </a:p>
          <a:p>
            <a:endParaRPr lang="en-GB" dirty="0"/>
          </a:p>
        </p:txBody>
      </p:sp>
      <p:sp>
        <p:nvSpPr>
          <p:cNvPr id="4" name="Slide Number Placeholder 3"/>
          <p:cNvSpPr>
            <a:spLocks noGrp="1"/>
          </p:cNvSpPr>
          <p:nvPr>
            <p:ph type="sldNum" sz="quarter" idx="10"/>
          </p:nvPr>
        </p:nvSpPr>
        <p:spPr/>
        <p:txBody>
          <a:bodyPr/>
          <a:lstStyle/>
          <a:p>
            <a:fld id="{6E72D936-4673-4E74-8A82-DABDEC03EE26}" type="slidenum">
              <a:rPr lang="en-GB" smtClean="0"/>
              <a:t>5</a:t>
            </a:fld>
            <a:endParaRPr lang="en-GB"/>
          </a:p>
        </p:txBody>
      </p:sp>
    </p:spTree>
    <p:extLst>
      <p:ext uri="{BB962C8B-B14F-4D97-AF65-F5344CB8AC3E}">
        <p14:creationId xmlns:p14="http://schemas.microsoft.com/office/powerpoint/2010/main" val="23129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 Achieving 164% against running monthly target (418 treatments)</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err="1" smtClean="0"/>
              <a:t>Covid</a:t>
            </a:r>
            <a:r>
              <a:rPr lang="en-US" dirty="0" smtClean="0"/>
              <a:t> Response </a:t>
            </a:r>
          </a:p>
          <a:p>
            <a:pPr marL="171450" indent="-171450">
              <a:buFont typeface="Arial" panose="020B0604020202020204" pitchFamily="34" charset="0"/>
              <a:buChar char="•"/>
            </a:pPr>
            <a:r>
              <a:rPr lang="en-US" dirty="0" smtClean="0"/>
              <a:t>opportunity taken to establish reengagement with disengaged patients. Letters sent, phone calls to patients, text messages to patients, letters to GP. </a:t>
            </a:r>
          </a:p>
          <a:p>
            <a:pPr marL="285750" indent="-285750">
              <a:buFont typeface="Arial" panose="020B0604020202020204" pitchFamily="34" charset="0"/>
              <a:buChar char="•"/>
            </a:pPr>
            <a:r>
              <a:rPr lang="en-US" dirty="0" smtClean="0"/>
              <a:t>Peer Support Lead – Charlotte has been calling known to services to try to reengage into treatment.</a:t>
            </a:r>
          </a:p>
          <a:p>
            <a:pPr marL="285750" indent="-285750">
              <a:buFont typeface="Arial" panose="020B0604020202020204" pitchFamily="34" charset="0"/>
              <a:buChar char="•"/>
            </a:pPr>
            <a:r>
              <a:rPr lang="en-GB" dirty="0" smtClean="0"/>
              <a:t>Patients are being offered telephone clinic appointments for HCV Clinics. </a:t>
            </a:r>
          </a:p>
          <a:p>
            <a:pPr marL="285750" indent="-285750">
              <a:buFont typeface="Arial" panose="020B0604020202020204" pitchFamily="34" charset="0"/>
              <a:buChar char="•"/>
            </a:pPr>
            <a:r>
              <a:rPr lang="en-GB" dirty="0" smtClean="0"/>
              <a:t>Has been extremely successful due to patients not having to </a:t>
            </a:r>
            <a:r>
              <a:rPr lang="en-GB" dirty="0" smtClean="0"/>
              <a:t>leave their houses </a:t>
            </a:r>
            <a:r>
              <a:rPr lang="en-GB" baseline="0" dirty="0" smtClean="0"/>
              <a:t>– </a:t>
            </a:r>
            <a:r>
              <a:rPr lang="en-GB" baseline="0" dirty="0" smtClean="0"/>
              <a:t>medication is posted directly to them.</a:t>
            </a:r>
            <a:endParaRPr lang="en-GB" dirty="0" smtClean="0"/>
          </a:p>
          <a:p>
            <a:pPr marL="0" indent="0">
              <a:buFont typeface="Arial" panose="020B0604020202020204" pitchFamily="34" charset="0"/>
              <a:buNone/>
            </a:pPr>
            <a:endParaRPr lang="en-GB" dirty="0" smtClean="0"/>
          </a:p>
          <a:p>
            <a:endParaRPr lang="en-GB" dirty="0"/>
          </a:p>
        </p:txBody>
      </p:sp>
      <p:sp>
        <p:nvSpPr>
          <p:cNvPr id="4" name="Slide Number Placeholder 3"/>
          <p:cNvSpPr>
            <a:spLocks noGrp="1"/>
          </p:cNvSpPr>
          <p:nvPr>
            <p:ph type="sldNum" sz="quarter" idx="10"/>
          </p:nvPr>
        </p:nvSpPr>
        <p:spPr/>
        <p:txBody>
          <a:bodyPr/>
          <a:lstStyle/>
          <a:p>
            <a:fld id="{6E72D936-4673-4E74-8A82-DABDEC03EE26}" type="slidenum">
              <a:rPr lang="en-GB" smtClean="0"/>
              <a:t>6</a:t>
            </a:fld>
            <a:endParaRPr lang="en-GB"/>
          </a:p>
        </p:txBody>
      </p:sp>
    </p:spTree>
    <p:extLst>
      <p:ext uri="{BB962C8B-B14F-4D97-AF65-F5344CB8AC3E}">
        <p14:creationId xmlns:p14="http://schemas.microsoft.com/office/powerpoint/2010/main" val="3366190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Slide on activity</a:t>
            </a:r>
            <a:r>
              <a:rPr lang="en-GB" baseline="0" dirty="0" smtClean="0"/>
              <a:t> during q2. </a:t>
            </a:r>
          </a:p>
          <a:p>
            <a:endParaRPr lang="en-GB" baseline="0" dirty="0" smtClean="0"/>
          </a:p>
          <a:p>
            <a:r>
              <a:rPr lang="en-GB" baseline="0" dirty="0" err="1" smtClean="0"/>
              <a:t>Covid</a:t>
            </a:r>
            <a:r>
              <a:rPr lang="en-GB" baseline="0" dirty="0" smtClean="0"/>
              <a:t> has impacted on our source of referrals as many of our partner organisations had restricted opening hours and were offering limited services. We have seen an increase in self referrals and through our Hep C Trust peer support worker. </a:t>
            </a:r>
          </a:p>
          <a:p>
            <a:r>
              <a:rPr lang="en-GB" baseline="0" dirty="0" smtClean="0"/>
              <a:t>Treatment has been carried out via telephone clinics in secondary care – this trend should change as the year progresses. </a:t>
            </a:r>
          </a:p>
          <a:p>
            <a:r>
              <a:rPr lang="en-GB" baseline="0" dirty="0" smtClean="0"/>
              <a:t>Known Disease – During the start of lockdown emphasis was on treating HCV – it was not always possible to stage and this will be done during the course of treatment </a:t>
            </a:r>
          </a:p>
          <a:p>
            <a:r>
              <a:rPr lang="en-GB" baseline="0" dirty="0" smtClean="0"/>
              <a:t>Genotype – during lockdown high </a:t>
            </a:r>
            <a:r>
              <a:rPr lang="en-GB" baseline="0" dirty="0" err="1" smtClean="0"/>
              <a:t>pangeotypic</a:t>
            </a:r>
            <a:r>
              <a:rPr lang="en-GB" baseline="0" dirty="0" smtClean="0"/>
              <a:t> usage as we were unable to see/ bleed patients. Now we are able to see patients and with blood taking provisions we can treat according to genotype.  </a:t>
            </a:r>
            <a:endParaRPr lang="en-GB" dirty="0"/>
          </a:p>
        </p:txBody>
      </p:sp>
      <p:sp>
        <p:nvSpPr>
          <p:cNvPr id="4" name="Slide Number Placeholder 3"/>
          <p:cNvSpPr>
            <a:spLocks noGrp="1"/>
          </p:cNvSpPr>
          <p:nvPr>
            <p:ph type="sldNum" sz="quarter" idx="10"/>
          </p:nvPr>
        </p:nvSpPr>
        <p:spPr/>
        <p:txBody>
          <a:bodyPr/>
          <a:lstStyle/>
          <a:p>
            <a:fld id="{6E72D936-4673-4E74-8A82-DABDEC03EE26}" type="slidenum">
              <a:rPr lang="en-GB" smtClean="0"/>
              <a:t>7</a:t>
            </a:fld>
            <a:endParaRPr lang="en-GB"/>
          </a:p>
        </p:txBody>
      </p:sp>
    </p:spTree>
    <p:extLst>
      <p:ext uri="{BB962C8B-B14F-4D97-AF65-F5344CB8AC3E}">
        <p14:creationId xmlns:p14="http://schemas.microsoft.com/office/powerpoint/2010/main" val="2602527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Been involved in the homeless calls around the region</a:t>
            </a:r>
            <a:r>
              <a:rPr lang="en-US" baseline="0" dirty="0" smtClean="0"/>
              <a:t> – linking in HCV testing and treatment.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Worked with HCV CNS in the region – peer support Charlotte to support and test in the community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 June 2020- October 2020 398 HCV tests, 28 Ab positive, 7 RNA positive.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We test</a:t>
            </a:r>
            <a:r>
              <a:rPr lang="en-US" baseline="0" dirty="0" smtClean="0"/>
              <a:t> using </a:t>
            </a:r>
            <a:r>
              <a:rPr lang="en-US" baseline="0" dirty="0" err="1" smtClean="0"/>
              <a:t>oraquick</a:t>
            </a:r>
            <a:r>
              <a:rPr lang="en-US" baseline="0" dirty="0" smtClean="0"/>
              <a:t> mouthswab – follow up by DBST for RNA status – during start of pandemic able to treat with </a:t>
            </a:r>
            <a:r>
              <a:rPr lang="en-US" baseline="0" dirty="0" err="1" smtClean="0"/>
              <a:t>pangenotypic</a:t>
            </a:r>
            <a:r>
              <a:rPr lang="en-US" baseline="0" dirty="0" smtClean="0"/>
              <a:t> drugs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Bedford Prison HITT – 161 tested – 1 RNA Positive </a:t>
            </a:r>
            <a:endParaRPr lang="en-US" dirty="0" smtClean="0"/>
          </a:p>
          <a:p>
            <a:endParaRPr lang="en-GB" dirty="0"/>
          </a:p>
        </p:txBody>
      </p:sp>
      <p:sp>
        <p:nvSpPr>
          <p:cNvPr id="4" name="Slide Number Placeholder 3"/>
          <p:cNvSpPr>
            <a:spLocks noGrp="1"/>
          </p:cNvSpPr>
          <p:nvPr>
            <p:ph type="sldNum" sz="quarter" idx="10"/>
          </p:nvPr>
        </p:nvSpPr>
        <p:spPr/>
        <p:txBody>
          <a:bodyPr/>
          <a:lstStyle/>
          <a:p>
            <a:fld id="{6E72D936-4673-4E74-8A82-DABDEC03EE26}" type="slidenum">
              <a:rPr lang="en-GB" smtClean="0"/>
              <a:t>8</a:t>
            </a:fld>
            <a:endParaRPr lang="en-GB"/>
          </a:p>
        </p:txBody>
      </p:sp>
    </p:spTree>
    <p:extLst>
      <p:ext uri="{BB962C8B-B14F-4D97-AF65-F5344CB8AC3E}">
        <p14:creationId xmlns:p14="http://schemas.microsoft.com/office/powerpoint/2010/main" val="3591586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Prisons –</a:t>
            </a:r>
            <a:r>
              <a:rPr lang="en-GB" baseline="0" dirty="0" smtClean="0"/>
              <a:t> Currently not allowing large groups in – prisoners are restricted in access – </a:t>
            </a:r>
          </a:p>
          <a:p>
            <a:r>
              <a:rPr lang="en-GB" baseline="0" dirty="0" smtClean="0"/>
              <a:t>Highpoint – we carried funding from last year and will aim to have HITT completed by March 2021 </a:t>
            </a:r>
          </a:p>
          <a:p>
            <a:r>
              <a:rPr lang="en-GB" baseline="0" dirty="0" smtClean="0"/>
              <a:t>Peterborough – we would like to put some funding towards Peterborough prison – we believe large prevalence and would aim to test and get prisoners onto treatment within one week of the testing. </a:t>
            </a:r>
          </a:p>
          <a:p>
            <a:endParaRPr lang="en-GB" baseline="0" dirty="0" smtClean="0"/>
          </a:p>
          <a:p>
            <a:r>
              <a:rPr lang="en-GB" baseline="0" dirty="0" smtClean="0"/>
              <a:t>Community Pharmacy </a:t>
            </a:r>
          </a:p>
          <a:p>
            <a:r>
              <a:rPr lang="en-GB" baseline="0" dirty="0" smtClean="0"/>
              <a:t>Initiative where community pharmacy can test People who inject drugs - those who are not engaged with DAS or able to get testing through GP – The test will be a point of care test to test for Antibodies – Paul Selby is working with local LPC to implement this testing. </a:t>
            </a:r>
          </a:p>
          <a:p>
            <a:endParaRPr lang="en-GB" dirty="0" smtClean="0"/>
          </a:p>
          <a:p>
            <a:endParaRPr lang="en-GB" dirty="0" smtClean="0"/>
          </a:p>
          <a:p>
            <a:r>
              <a:rPr lang="en-GB" dirty="0" smtClean="0"/>
              <a:t>GP PSI Tool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This is a tool which</a:t>
            </a:r>
            <a:r>
              <a:rPr lang="en-GB" sz="1200" baseline="0" dirty="0" smtClean="0"/>
              <a:t> can run on GPs systems to identify those who could be at risk of HCV. From the lists generated we will be able to screen and write to patients to advise having a HCV test. </a:t>
            </a:r>
            <a:r>
              <a:rPr lang="en-GB" sz="1200" dirty="0" smtClean="0"/>
              <a:t>We are working with the CCG, Central Team and MSD to work out how to get CCG approval so GPs can run the tool (they need to have CCG CSU Approval before they can run the tool).</a:t>
            </a:r>
            <a:r>
              <a:rPr lang="en-GB" sz="1200" baseline="0" dirty="0" smtClean="0"/>
              <a:t> We already have a local GP in Peterborough who would be happy to run the tool on his patient list.</a:t>
            </a:r>
            <a:endParaRPr lang="en-GB" sz="1200" dirty="0" smtClean="0"/>
          </a:p>
          <a:p>
            <a:endParaRPr lang="en-GB" dirty="0" smtClean="0"/>
          </a:p>
          <a:p>
            <a:r>
              <a:rPr lang="en-GB" dirty="0" smtClean="0"/>
              <a:t>Approved Premises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Bail hostels - </a:t>
            </a:r>
            <a:r>
              <a:rPr lang="en-GB" sz="1200" dirty="0" smtClean="0"/>
              <a:t>we have been awarded some funding to enable testing in AP – we are currently working with service managers for the region to get into the AP and work how we can test residents. </a:t>
            </a:r>
          </a:p>
          <a:p>
            <a:endParaRPr lang="en-GB" dirty="0" smtClean="0"/>
          </a:p>
          <a:p>
            <a:r>
              <a:rPr lang="en-GB" dirty="0" smtClean="0"/>
              <a:t>Community Van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We placed a business case/ bid for community ODN van (along with driver and nurse), we hope we will receive some funding allowing us to test/treat in the more rural unmet areas of need in the region</a:t>
            </a:r>
          </a:p>
          <a:p>
            <a:endParaRPr lang="en-GB" dirty="0"/>
          </a:p>
        </p:txBody>
      </p:sp>
      <p:sp>
        <p:nvSpPr>
          <p:cNvPr id="4" name="Slide Number Placeholder 3"/>
          <p:cNvSpPr>
            <a:spLocks noGrp="1"/>
          </p:cNvSpPr>
          <p:nvPr>
            <p:ph type="sldNum" sz="quarter" idx="10"/>
          </p:nvPr>
        </p:nvSpPr>
        <p:spPr/>
        <p:txBody>
          <a:bodyPr/>
          <a:lstStyle/>
          <a:p>
            <a:fld id="{6E72D936-4673-4E74-8A82-DABDEC03EE26}" type="slidenum">
              <a:rPr lang="en-GB" smtClean="0"/>
              <a:t>9</a:t>
            </a:fld>
            <a:endParaRPr lang="en-GB"/>
          </a:p>
        </p:txBody>
      </p:sp>
    </p:spTree>
    <p:extLst>
      <p:ext uri="{BB962C8B-B14F-4D97-AF65-F5344CB8AC3E}">
        <p14:creationId xmlns:p14="http://schemas.microsoft.com/office/powerpoint/2010/main" val="518116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E72D936-4673-4E74-8A82-DABDEC03EE26}" type="slidenum">
              <a:rPr lang="en-GB" smtClean="0"/>
              <a:t>10</a:t>
            </a:fld>
            <a:endParaRPr lang="en-GB"/>
          </a:p>
        </p:txBody>
      </p:sp>
    </p:spTree>
    <p:extLst>
      <p:ext uri="{BB962C8B-B14F-4D97-AF65-F5344CB8AC3E}">
        <p14:creationId xmlns:p14="http://schemas.microsoft.com/office/powerpoint/2010/main" val="261214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E72D936-4673-4E74-8A82-DABDEC03EE26}" type="slidenum">
              <a:rPr lang="en-GB" smtClean="0"/>
              <a:t>11</a:t>
            </a:fld>
            <a:endParaRPr lang="en-GB"/>
          </a:p>
        </p:txBody>
      </p:sp>
    </p:spTree>
    <p:extLst>
      <p:ext uri="{BB962C8B-B14F-4D97-AF65-F5344CB8AC3E}">
        <p14:creationId xmlns:p14="http://schemas.microsoft.com/office/powerpoint/2010/main" val="3588506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E832DE1-0B62-4D7D-BAD5-E799BBA4DA9B}" type="datetimeFigureOut">
              <a:rPr lang="en-GB" smtClean="0"/>
              <a:t>05/11/2020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22A7D2-27BE-44B5-B656-B71A6101C342}" type="slidenum">
              <a:rPr lang="en-GB" smtClean="0"/>
              <a:t>‹#›</a:t>
            </a:fld>
            <a:endParaRPr lang="en-GB"/>
          </a:p>
        </p:txBody>
      </p:sp>
    </p:spTree>
    <p:extLst>
      <p:ext uri="{BB962C8B-B14F-4D97-AF65-F5344CB8AC3E}">
        <p14:creationId xmlns:p14="http://schemas.microsoft.com/office/powerpoint/2010/main" val="379560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832DE1-0B62-4D7D-BAD5-E799BBA4DA9B}" type="datetimeFigureOut">
              <a:rPr lang="en-GB" smtClean="0"/>
              <a:t>05/11/2020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22A7D2-27BE-44B5-B656-B71A6101C342}" type="slidenum">
              <a:rPr lang="en-GB" smtClean="0"/>
              <a:t>‹#›</a:t>
            </a:fld>
            <a:endParaRPr lang="en-GB"/>
          </a:p>
        </p:txBody>
      </p:sp>
    </p:spTree>
    <p:extLst>
      <p:ext uri="{BB962C8B-B14F-4D97-AF65-F5344CB8AC3E}">
        <p14:creationId xmlns:p14="http://schemas.microsoft.com/office/powerpoint/2010/main" val="130056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832DE1-0B62-4D7D-BAD5-E799BBA4DA9B}" type="datetimeFigureOut">
              <a:rPr lang="en-GB" smtClean="0"/>
              <a:t>05/11/2020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22A7D2-27BE-44B5-B656-B71A6101C342}" type="slidenum">
              <a:rPr lang="en-GB" smtClean="0"/>
              <a:t>‹#›</a:t>
            </a:fld>
            <a:endParaRPr lang="en-GB"/>
          </a:p>
        </p:txBody>
      </p:sp>
    </p:spTree>
    <p:extLst>
      <p:ext uri="{BB962C8B-B14F-4D97-AF65-F5344CB8AC3E}">
        <p14:creationId xmlns:p14="http://schemas.microsoft.com/office/powerpoint/2010/main" val="1034951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E832DE1-0B62-4D7D-BAD5-E799BBA4DA9B}" type="datetimeFigureOut">
              <a:rPr lang="en-GB" smtClean="0"/>
              <a:t>05/11/2020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22A7D2-27BE-44B5-B656-B71A6101C342}" type="slidenum">
              <a:rPr lang="en-GB" smtClean="0"/>
              <a:t>‹#›</a:t>
            </a:fld>
            <a:endParaRPr lang="en-GB"/>
          </a:p>
        </p:txBody>
      </p:sp>
    </p:spTree>
    <p:extLst>
      <p:ext uri="{BB962C8B-B14F-4D97-AF65-F5344CB8AC3E}">
        <p14:creationId xmlns:p14="http://schemas.microsoft.com/office/powerpoint/2010/main" val="987133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E832DE1-0B62-4D7D-BAD5-E799BBA4DA9B}" type="datetimeFigureOut">
              <a:rPr lang="en-GB" smtClean="0"/>
              <a:t>05/11/2020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422A7D2-27BE-44B5-B656-B71A6101C342}" type="slidenum">
              <a:rPr lang="en-GB" smtClean="0"/>
              <a:t>‹#›</a:t>
            </a:fld>
            <a:endParaRPr lang="en-GB"/>
          </a:p>
        </p:txBody>
      </p:sp>
    </p:spTree>
    <p:extLst>
      <p:ext uri="{BB962C8B-B14F-4D97-AF65-F5344CB8AC3E}">
        <p14:creationId xmlns:p14="http://schemas.microsoft.com/office/powerpoint/2010/main" val="4226923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E832DE1-0B62-4D7D-BAD5-E799BBA4DA9B}" type="datetimeFigureOut">
              <a:rPr lang="en-GB" smtClean="0"/>
              <a:t>05/11/2020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422A7D2-27BE-44B5-B656-B71A6101C342}" type="slidenum">
              <a:rPr lang="en-GB" smtClean="0"/>
              <a:t>‹#›</a:t>
            </a:fld>
            <a:endParaRPr lang="en-GB"/>
          </a:p>
        </p:txBody>
      </p:sp>
    </p:spTree>
    <p:extLst>
      <p:ext uri="{BB962C8B-B14F-4D97-AF65-F5344CB8AC3E}">
        <p14:creationId xmlns:p14="http://schemas.microsoft.com/office/powerpoint/2010/main" val="2188840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832DE1-0B62-4D7D-BAD5-E799BBA4DA9B}" type="datetimeFigureOut">
              <a:rPr lang="en-GB" smtClean="0"/>
              <a:t>05/11/2020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422A7D2-27BE-44B5-B656-B71A6101C342}" type="slidenum">
              <a:rPr lang="en-GB" smtClean="0"/>
              <a:t>‹#›</a:t>
            </a:fld>
            <a:endParaRPr lang="en-GB"/>
          </a:p>
        </p:txBody>
      </p:sp>
    </p:spTree>
    <p:extLst>
      <p:ext uri="{BB962C8B-B14F-4D97-AF65-F5344CB8AC3E}">
        <p14:creationId xmlns:p14="http://schemas.microsoft.com/office/powerpoint/2010/main" val="2648898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832DE1-0B62-4D7D-BAD5-E799BBA4DA9B}" type="datetimeFigureOut">
              <a:rPr lang="en-GB" smtClean="0"/>
              <a:t>05/11/2020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22A7D2-27BE-44B5-B656-B71A6101C342}" type="slidenum">
              <a:rPr lang="en-GB" smtClean="0"/>
              <a:t>‹#›</a:t>
            </a:fld>
            <a:endParaRPr lang="en-GB"/>
          </a:p>
        </p:txBody>
      </p:sp>
    </p:spTree>
    <p:extLst>
      <p:ext uri="{BB962C8B-B14F-4D97-AF65-F5344CB8AC3E}">
        <p14:creationId xmlns:p14="http://schemas.microsoft.com/office/powerpoint/2010/main" val="2569694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832DE1-0B62-4D7D-BAD5-E799BBA4DA9B}" type="datetimeFigureOut">
              <a:rPr lang="en-GB" smtClean="0"/>
              <a:t>05/11/2020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22A7D2-27BE-44B5-B656-B71A6101C342}" type="slidenum">
              <a:rPr lang="en-GB" smtClean="0"/>
              <a:t>‹#›</a:t>
            </a:fld>
            <a:endParaRPr lang="en-GB"/>
          </a:p>
        </p:txBody>
      </p:sp>
    </p:spTree>
    <p:extLst>
      <p:ext uri="{BB962C8B-B14F-4D97-AF65-F5344CB8AC3E}">
        <p14:creationId xmlns:p14="http://schemas.microsoft.com/office/powerpoint/2010/main" val="832160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832DE1-0B62-4D7D-BAD5-E799BBA4DA9B}" type="datetimeFigureOut">
              <a:rPr lang="en-GB" smtClean="0"/>
              <a:t>05/11/2020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22A7D2-27BE-44B5-B656-B71A6101C342}" type="slidenum">
              <a:rPr lang="en-GB" smtClean="0"/>
              <a:t>‹#›</a:t>
            </a:fld>
            <a:endParaRPr lang="en-GB"/>
          </a:p>
        </p:txBody>
      </p:sp>
    </p:spTree>
    <p:extLst>
      <p:ext uri="{BB962C8B-B14F-4D97-AF65-F5344CB8AC3E}">
        <p14:creationId xmlns:p14="http://schemas.microsoft.com/office/powerpoint/2010/main" val="2923113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832DE1-0B62-4D7D-BAD5-E799BBA4DA9B}" type="datetimeFigureOut">
              <a:rPr lang="en-GB" smtClean="0"/>
              <a:t>05/11/2020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22A7D2-27BE-44B5-B656-B71A6101C342}" type="slidenum">
              <a:rPr lang="en-GB" smtClean="0"/>
              <a:t>‹#›</a:t>
            </a:fld>
            <a:endParaRPr lang="en-GB"/>
          </a:p>
        </p:txBody>
      </p:sp>
    </p:spTree>
    <p:extLst>
      <p:ext uri="{BB962C8B-B14F-4D97-AF65-F5344CB8AC3E}">
        <p14:creationId xmlns:p14="http://schemas.microsoft.com/office/powerpoint/2010/main" val="1568766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832DE1-0B62-4D7D-BAD5-E799BBA4DA9B}" type="datetimeFigureOut">
              <a:rPr lang="en-GB" smtClean="0"/>
              <a:t>05/11/2020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22A7D2-27BE-44B5-B656-B71A6101C342}" type="slidenum">
              <a:rPr lang="en-GB" smtClean="0"/>
              <a:t>‹#›</a:t>
            </a:fld>
            <a:endParaRPr lang="en-GB"/>
          </a:p>
        </p:txBody>
      </p:sp>
    </p:spTree>
    <p:extLst>
      <p:ext uri="{BB962C8B-B14F-4D97-AF65-F5344CB8AC3E}">
        <p14:creationId xmlns:p14="http://schemas.microsoft.com/office/powerpoint/2010/main" val="36567371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3753" y="365905"/>
            <a:ext cx="9144000" cy="2387600"/>
          </a:xfrm>
        </p:spPr>
        <p:txBody>
          <a:bodyPr>
            <a:normAutofit/>
          </a:bodyPr>
          <a:lstStyle/>
          <a:p>
            <a:r>
              <a:rPr lang="en-GB" sz="5400" dirty="0" smtClean="0"/>
              <a:t>Hepatitis C Operational Delivery Network</a:t>
            </a:r>
            <a:endParaRPr lang="en-GB" sz="5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1387" y="3057505"/>
            <a:ext cx="2162477" cy="2239280"/>
          </a:xfrm>
          <a:prstGeom prst="rect">
            <a:avLst/>
          </a:prstGeom>
        </p:spPr>
      </p:pic>
    </p:spTree>
    <p:extLst>
      <p:ext uri="{BB962C8B-B14F-4D97-AF65-F5344CB8AC3E}">
        <p14:creationId xmlns:p14="http://schemas.microsoft.com/office/powerpoint/2010/main" val="403448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5408" y="365125"/>
            <a:ext cx="9398391" cy="1325563"/>
          </a:xfrm>
        </p:spPr>
        <p:txBody>
          <a:bodyPr/>
          <a:lstStyle/>
          <a:p>
            <a:r>
              <a:rPr lang="en-GB" dirty="0" smtClean="0"/>
              <a:t>Background to the ODN</a:t>
            </a:r>
            <a:endParaRPr lang="en-GB" dirty="0"/>
          </a:p>
        </p:txBody>
      </p:sp>
      <p:sp>
        <p:nvSpPr>
          <p:cNvPr id="3" name="Content Placeholder 2"/>
          <p:cNvSpPr>
            <a:spLocks noGrp="1"/>
          </p:cNvSpPr>
          <p:nvPr>
            <p:ph idx="1"/>
          </p:nvPr>
        </p:nvSpPr>
        <p:spPr/>
        <p:txBody>
          <a:bodyPr>
            <a:normAutofit fontScale="85000" lnSpcReduction="20000"/>
          </a:bodyPr>
          <a:lstStyle/>
          <a:p>
            <a:r>
              <a:rPr lang="en-GB" dirty="0"/>
              <a:t>The Eastern Region Hepatitis C Operational Delivery Network (HCV ODN) was established in August 2015.  It forms one of 22 HCV ODN nationally</a:t>
            </a:r>
            <a:r>
              <a:rPr lang="en-GB" dirty="0" smtClean="0"/>
              <a:t>.</a:t>
            </a:r>
            <a:endParaRPr lang="en-GB" dirty="0"/>
          </a:p>
          <a:p>
            <a:r>
              <a:rPr lang="en-GB" dirty="0"/>
              <a:t>Our aim is to care for and treat all patients with HCV in the Eastern region.  A team of highly dedicated and trained health care professionals deliver HCV care and treatment in settings that encourages patient engagement.   We offer care and treatment in hospital clinics; out reach GP surgeries, drug and alcohol services, and prisons within the Eastern region.   Allowing equitable and fair access to HCV care and treatment is the fundamental commitment of the Eastern region HCV ODN.  Raising awareness of HCV through education and case finding is a priority in achieving the NHSE HCV elimination goal of 2025.</a:t>
            </a:r>
          </a:p>
          <a:p>
            <a:pPr marL="0" indent="0">
              <a:buNone/>
            </a:pPr>
            <a:endParaRPr lang="en-GB" dirty="0"/>
          </a:p>
          <a:p>
            <a:r>
              <a:rPr lang="en-GB" dirty="0" smtClean="0"/>
              <a:t>A CQUIN is attached to HCV which is heavily based on treatment numbers or “run rate”</a:t>
            </a:r>
          </a:p>
          <a:p>
            <a:r>
              <a:rPr lang="en-GB" dirty="0" smtClean="0"/>
              <a:t>The Eastern HCV ODN comprises the following centres</a:t>
            </a:r>
            <a:endParaRPr lang="en-GB" dirty="0"/>
          </a:p>
        </p:txBody>
      </p:sp>
      <p:pic>
        <p:nvPicPr>
          <p:cNvPr id="4" name="Picture 3"/>
          <p:cNvPicPr>
            <a:picLocks noChangeAspect="1"/>
          </p:cNvPicPr>
          <p:nvPr/>
        </p:nvPicPr>
        <p:blipFill>
          <a:blip r:embed="rId3"/>
          <a:stretch>
            <a:fillRect/>
          </a:stretch>
        </p:blipFill>
        <p:spPr>
          <a:xfrm>
            <a:off x="346244" y="212040"/>
            <a:ext cx="1286367" cy="1335140"/>
          </a:xfrm>
          <a:prstGeom prst="rect">
            <a:avLst/>
          </a:prstGeom>
        </p:spPr>
      </p:pic>
    </p:spTree>
    <p:extLst>
      <p:ext uri="{BB962C8B-B14F-4D97-AF65-F5344CB8AC3E}">
        <p14:creationId xmlns:p14="http://schemas.microsoft.com/office/powerpoint/2010/main" val="2489859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Grp="1" noChangeAspect="1"/>
          </p:cNvPicPr>
          <p:nvPr>
            <p:ph idx="1"/>
          </p:nvPr>
        </p:nvPicPr>
        <p:blipFill>
          <a:blip r:embed="rId3">
            <a:extLst>
              <a:ext uri="{28A0092B-C50C-407E-A947-70E740481C1C}">
                <a14:useLocalDpi xmlns:a14="http://schemas.microsoft.com/office/drawing/2010/main" val="0"/>
              </a:ext>
            </a:extLst>
          </a:blip>
          <a:srcRect l="4085" t="9682" r="56947" b="5360"/>
          <a:stretch>
            <a:fillRect/>
          </a:stretch>
        </p:blipFill>
        <p:spPr bwMode="auto">
          <a:xfrm>
            <a:off x="2407902" y="633413"/>
            <a:ext cx="7376195"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a:stretch>
            <a:fillRect/>
          </a:stretch>
        </p:blipFill>
        <p:spPr>
          <a:xfrm>
            <a:off x="346244" y="212040"/>
            <a:ext cx="1286367" cy="1335140"/>
          </a:xfrm>
          <a:prstGeom prst="rect">
            <a:avLst/>
          </a:prstGeom>
        </p:spPr>
      </p:pic>
    </p:spTree>
    <p:extLst>
      <p:ext uri="{BB962C8B-B14F-4D97-AF65-F5344CB8AC3E}">
        <p14:creationId xmlns:p14="http://schemas.microsoft.com/office/powerpoint/2010/main" val="366167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32176" y="133997"/>
            <a:ext cx="1286367" cy="1329043"/>
          </a:xfrm>
          <a:prstGeom prst="rect">
            <a:avLst/>
          </a:prstGeom>
        </p:spPr>
      </p:pic>
      <p:graphicFrame>
        <p:nvGraphicFramePr>
          <p:cNvPr id="6" name="Content Placeholder 5"/>
          <p:cNvGraphicFramePr>
            <a:graphicFrameLocks noGrp="1"/>
          </p:cNvGraphicFramePr>
          <p:nvPr>
            <p:ph idx="1"/>
            <p:extLst>
              <p:ext uri="{D42A27DB-BD31-4B8C-83A1-F6EECF244321}">
                <p14:modId xmlns:p14="http://schemas.microsoft.com/office/powerpoint/2010/main" val="1055687948"/>
              </p:ext>
            </p:extLst>
          </p:nvPr>
        </p:nvGraphicFramePr>
        <p:xfrm>
          <a:off x="838200" y="1097280"/>
          <a:ext cx="10598834" cy="550046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71835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0328" y="1943019"/>
            <a:ext cx="11222182" cy="4401205"/>
          </a:xfrm>
          <a:prstGeom prst="rect">
            <a:avLst/>
          </a:prstGeom>
        </p:spPr>
        <p:txBody>
          <a:bodyPr wrap="square">
            <a:spAutoFit/>
          </a:bodyPr>
          <a:lstStyle/>
          <a:p>
            <a:r>
              <a:rPr lang="en-US" sz="2800" dirty="0"/>
              <a:t>Run rate for 2019/2020:  </a:t>
            </a:r>
            <a:endParaRPr lang="en-US" sz="2800" dirty="0" smtClean="0"/>
          </a:p>
          <a:p>
            <a:r>
              <a:rPr lang="en-US" sz="2800" dirty="0" smtClean="0"/>
              <a:t>889 </a:t>
            </a:r>
            <a:r>
              <a:rPr lang="en-US" sz="2800" dirty="0"/>
              <a:t>– 98% of target (target 907)</a:t>
            </a:r>
          </a:p>
          <a:p>
            <a:endParaRPr lang="en-GB" sz="2800" dirty="0" smtClean="0"/>
          </a:p>
          <a:p>
            <a:r>
              <a:rPr lang="en-GB" sz="2800" dirty="0" smtClean="0"/>
              <a:t>Outreach </a:t>
            </a:r>
            <a:endParaRPr lang="en-US" sz="2800" dirty="0"/>
          </a:p>
          <a:p>
            <a:pPr marL="285750" indent="-285750">
              <a:buFont typeface="Arial" panose="020B0604020202020204" pitchFamily="34" charset="0"/>
              <a:buChar char="•"/>
            </a:pPr>
            <a:endParaRPr lang="en-GB" sz="2800" dirty="0"/>
          </a:p>
          <a:p>
            <a:r>
              <a:rPr lang="en-GB" sz="2800" dirty="0" smtClean="0"/>
              <a:t>Hep C Trust Peer</a:t>
            </a:r>
          </a:p>
          <a:p>
            <a:endParaRPr lang="en-GB" sz="2800" dirty="0"/>
          </a:p>
          <a:p>
            <a:r>
              <a:rPr lang="en-US" sz="2800" dirty="0" smtClean="0"/>
              <a:t>Prisons</a:t>
            </a:r>
          </a:p>
          <a:p>
            <a:endParaRPr lang="en-GB" sz="2800" dirty="0"/>
          </a:p>
          <a:p>
            <a:endParaRPr lang="en-US" sz="2800" dirty="0" smtClean="0"/>
          </a:p>
        </p:txBody>
      </p:sp>
      <p:sp>
        <p:nvSpPr>
          <p:cNvPr id="3" name="TextBox 2"/>
          <p:cNvSpPr txBox="1"/>
          <p:nvPr/>
        </p:nvSpPr>
        <p:spPr>
          <a:xfrm>
            <a:off x="2554224" y="656704"/>
            <a:ext cx="7523018" cy="584775"/>
          </a:xfrm>
          <a:prstGeom prst="rect">
            <a:avLst/>
          </a:prstGeom>
          <a:noFill/>
        </p:spPr>
        <p:txBody>
          <a:bodyPr wrap="square" rtlCol="0">
            <a:spAutoFit/>
          </a:bodyPr>
          <a:lstStyle/>
          <a:p>
            <a:r>
              <a:rPr lang="en-GB" sz="3200" dirty="0" smtClean="0"/>
              <a:t>Where we finished 2019/2020</a:t>
            </a:r>
            <a:r>
              <a:rPr lang="en-GB" dirty="0" smtClean="0"/>
              <a:t> </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507" y="262575"/>
            <a:ext cx="1284069" cy="1329674"/>
          </a:xfrm>
          <a:prstGeom prst="rect">
            <a:avLst/>
          </a:prstGeom>
        </p:spPr>
      </p:pic>
      <p:pic>
        <p:nvPicPr>
          <p:cNvPr id="5" name="Picture 4"/>
          <p:cNvPicPr>
            <a:picLocks noChangeAspect="1"/>
          </p:cNvPicPr>
          <p:nvPr/>
        </p:nvPicPr>
        <p:blipFill>
          <a:blip r:embed="rId4"/>
          <a:stretch>
            <a:fillRect/>
          </a:stretch>
        </p:blipFill>
        <p:spPr>
          <a:xfrm>
            <a:off x="7988133" y="512063"/>
            <a:ext cx="3284756" cy="5890417"/>
          </a:xfrm>
          <a:prstGeom prst="rect">
            <a:avLst/>
          </a:prstGeom>
        </p:spPr>
      </p:pic>
    </p:spTree>
    <p:extLst>
      <p:ext uri="{BB962C8B-B14F-4D97-AF65-F5344CB8AC3E}">
        <p14:creationId xmlns:p14="http://schemas.microsoft.com/office/powerpoint/2010/main" val="3415512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122" y="317886"/>
            <a:ext cx="2892829" cy="707886"/>
          </a:xfrm>
          <a:prstGeom prst="rect">
            <a:avLst/>
          </a:prstGeom>
          <a:noFill/>
        </p:spPr>
        <p:txBody>
          <a:bodyPr wrap="square" rtlCol="0">
            <a:spAutoFit/>
          </a:bodyPr>
          <a:lstStyle/>
          <a:p>
            <a:r>
              <a:rPr lang="en-GB" sz="4000" dirty="0" smtClean="0"/>
              <a:t>2020 - 2021</a:t>
            </a:r>
            <a:endParaRPr lang="en-GB" sz="4000" dirty="0"/>
          </a:p>
        </p:txBody>
      </p:sp>
      <p:sp>
        <p:nvSpPr>
          <p:cNvPr id="4" name="Rectangle 3"/>
          <p:cNvSpPr/>
          <p:nvPr/>
        </p:nvSpPr>
        <p:spPr>
          <a:xfrm>
            <a:off x="448887" y="1502688"/>
            <a:ext cx="11139055" cy="3416320"/>
          </a:xfrm>
          <a:prstGeom prst="rect">
            <a:avLst/>
          </a:prstGeom>
        </p:spPr>
        <p:txBody>
          <a:bodyPr wrap="square">
            <a:spAutoFit/>
          </a:bodyPr>
          <a:lstStyle/>
          <a:p>
            <a:pPr marL="285750" indent="-285750">
              <a:buFont typeface="Arial" panose="020B0604020202020204" pitchFamily="34" charset="0"/>
              <a:buChar char="•"/>
            </a:pPr>
            <a:r>
              <a:rPr lang="en-US" sz="2400" dirty="0"/>
              <a:t>Run rate allocated for 2020/2021 </a:t>
            </a:r>
            <a:r>
              <a:rPr lang="en-US" sz="2400" dirty="0" smtClean="0"/>
              <a:t>– 556 </a:t>
            </a:r>
          </a:p>
          <a:p>
            <a:endParaRPr lang="en-US" sz="2400" dirty="0"/>
          </a:p>
          <a:p>
            <a:pPr marL="285750" indent="-285750">
              <a:buFont typeface="Arial" panose="020B0604020202020204" pitchFamily="34" charset="0"/>
              <a:buChar char="•"/>
            </a:pPr>
            <a:r>
              <a:rPr lang="en-US" sz="2400" dirty="0" smtClean="0"/>
              <a:t>Highest </a:t>
            </a:r>
            <a:r>
              <a:rPr lang="en-US" sz="2400" dirty="0"/>
              <a:t>achieving ODN for treatments April </a:t>
            </a:r>
            <a:r>
              <a:rPr lang="en-US" sz="2400" dirty="0" smtClean="0"/>
              <a:t>2020-October 2020 </a:t>
            </a:r>
          </a:p>
          <a:p>
            <a:endParaRPr lang="en-US" sz="2400" dirty="0"/>
          </a:p>
          <a:p>
            <a:pPr marL="285750" indent="-285750">
              <a:buFont typeface="Arial" panose="020B0604020202020204" pitchFamily="34" charset="0"/>
              <a:buChar char="•"/>
            </a:pPr>
            <a:r>
              <a:rPr lang="en-US" sz="2400" dirty="0" smtClean="0"/>
              <a:t>COVID19 </a:t>
            </a:r>
            <a:r>
              <a:rPr lang="en-US" sz="2400" dirty="0"/>
              <a:t>response </a:t>
            </a:r>
            <a:r>
              <a:rPr lang="en-US" sz="2400" dirty="0" smtClean="0"/>
              <a:t>(Reengagement)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Outreach – </a:t>
            </a:r>
            <a:r>
              <a:rPr lang="en-US" sz="2400" dirty="0" smtClean="0"/>
              <a:t>CUH outreach clinics </a:t>
            </a:r>
            <a:r>
              <a:rPr lang="en-US" sz="2400" dirty="0"/>
              <a:t>to resume from September 2020 </a:t>
            </a:r>
          </a:p>
          <a:p>
            <a:endParaRPr lang="en-GB" sz="2400" dirty="0" smtClean="0"/>
          </a:p>
          <a:p>
            <a:pPr marL="285750" indent="-285750">
              <a:buFont typeface="Arial" panose="020B0604020202020204" pitchFamily="34" charset="0"/>
              <a:buChar char="•"/>
            </a:pPr>
            <a:r>
              <a:rPr lang="en-GB" sz="2400" dirty="0" smtClean="0"/>
              <a:t>Regionally we are waiting for DAS to re open and allow HCV CNS back into service.</a:t>
            </a:r>
            <a:endParaRPr lang="en-GB" sz="2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659" y="173014"/>
            <a:ext cx="1284069" cy="1329674"/>
          </a:xfrm>
          <a:prstGeom prst="rect">
            <a:avLst/>
          </a:prstGeom>
        </p:spPr>
      </p:pic>
    </p:spTree>
    <p:extLst>
      <p:ext uri="{BB962C8B-B14F-4D97-AF65-F5344CB8AC3E}">
        <p14:creationId xmlns:p14="http://schemas.microsoft.com/office/powerpoint/2010/main" val="744335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46244" y="212040"/>
            <a:ext cx="1286367" cy="1335140"/>
          </a:xfrm>
          <a:prstGeom prst="rect">
            <a:avLst/>
          </a:prstGeom>
        </p:spPr>
      </p:pic>
      <p:graphicFrame>
        <p:nvGraphicFramePr>
          <p:cNvPr id="4" name="Chart 3"/>
          <p:cNvGraphicFramePr>
            <a:graphicFrameLocks/>
          </p:cNvGraphicFramePr>
          <p:nvPr>
            <p:extLst>
              <p:ext uri="{D42A27DB-BD31-4B8C-83A1-F6EECF244321}">
                <p14:modId xmlns:p14="http://schemas.microsoft.com/office/powerpoint/2010/main" val="3679103878"/>
              </p:ext>
            </p:extLst>
          </p:nvPr>
        </p:nvGraphicFramePr>
        <p:xfrm>
          <a:off x="1791359" y="212040"/>
          <a:ext cx="4665712" cy="33754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p:cNvGraphicFramePr>
            <a:graphicFrameLocks/>
          </p:cNvGraphicFramePr>
          <p:nvPr>
            <p:extLst>
              <p:ext uri="{D42A27DB-BD31-4B8C-83A1-F6EECF244321}">
                <p14:modId xmlns:p14="http://schemas.microsoft.com/office/powerpoint/2010/main" val="3157752605"/>
              </p:ext>
            </p:extLst>
          </p:nvPr>
        </p:nvGraphicFramePr>
        <p:xfrm>
          <a:off x="6457071" y="268045"/>
          <a:ext cx="4800600" cy="309870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Chart 5"/>
          <p:cNvGraphicFramePr>
            <a:graphicFrameLocks/>
          </p:cNvGraphicFramePr>
          <p:nvPr>
            <p:extLst>
              <p:ext uri="{D42A27DB-BD31-4B8C-83A1-F6EECF244321}">
                <p14:modId xmlns:p14="http://schemas.microsoft.com/office/powerpoint/2010/main" val="1890799597"/>
              </p:ext>
            </p:extLst>
          </p:nvPr>
        </p:nvGraphicFramePr>
        <p:xfrm>
          <a:off x="2011680" y="3528792"/>
          <a:ext cx="4604139" cy="332422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 name="Chart 6"/>
          <p:cNvGraphicFramePr>
            <a:graphicFrameLocks/>
          </p:cNvGraphicFramePr>
          <p:nvPr>
            <p:extLst>
              <p:ext uri="{D42A27DB-BD31-4B8C-83A1-F6EECF244321}">
                <p14:modId xmlns:p14="http://schemas.microsoft.com/office/powerpoint/2010/main" val="1893816861"/>
              </p:ext>
            </p:extLst>
          </p:nvPr>
        </p:nvGraphicFramePr>
        <p:xfrm>
          <a:off x="6709531" y="3547842"/>
          <a:ext cx="4772024" cy="3305175"/>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951030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90758" y="1727630"/>
            <a:ext cx="6443088" cy="3539430"/>
          </a:xfrm>
          <a:prstGeom prst="rect">
            <a:avLst/>
          </a:prstGeom>
        </p:spPr>
        <p:txBody>
          <a:bodyPr wrap="square">
            <a:spAutoFit/>
          </a:bodyPr>
          <a:lstStyle/>
          <a:p>
            <a:pPr marL="285750" indent="-285750">
              <a:buFont typeface="Arial" panose="020B0604020202020204" pitchFamily="34" charset="0"/>
              <a:buChar char="•"/>
            </a:pPr>
            <a:r>
              <a:rPr lang="en-US" sz="2800" dirty="0" smtClean="0"/>
              <a:t>Testing in the homeless/rough sleeper community</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smtClean="0"/>
              <a:t>Simple, quick testing method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smtClean="0"/>
              <a:t>Bedford Prison HITT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677034" y="1419039"/>
            <a:ext cx="5138692" cy="411769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659" y="173014"/>
            <a:ext cx="1284069" cy="1329674"/>
          </a:xfrm>
          <a:prstGeom prst="rect">
            <a:avLst/>
          </a:prstGeom>
        </p:spPr>
      </p:pic>
      <p:sp>
        <p:nvSpPr>
          <p:cNvPr id="6" name="TextBox 5"/>
          <p:cNvSpPr txBox="1"/>
          <p:nvPr/>
        </p:nvSpPr>
        <p:spPr>
          <a:xfrm>
            <a:off x="2057122" y="317886"/>
            <a:ext cx="5384687" cy="707886"/>
          </a:xfrm>
          <a:prstGeom prst="rect">
            <a:avLst/>
          </a:prstGeom>
          <a:noFill/>
        </p:spPr>
        <p:txBody>
          <a:bodyPr wrap="square" rtlCol="0">
            <a:spAutoFit/>
          </a:bodyPr>
          <a:lstStyle/>
          <a:p>
            <a:r>
              <a:rPr lang="en-GB" sz="4000" dirty="0" smtClean="0"/>
              <a:t>Testing during lockdown</a:t>
            </a:r>
            <a:endParaRPr lang="en-GB" sz="4000" dirty="0"/>
          </a:p>
        </p:txBody>
      </p:sp>
    </p:spTree>
    <p:extLst>
      <p:ext uri="{BB962C8B-B14F-4D97-AF65-F5344CB8AC3E}">
        <p14:creationId xmlns:p14="http://schemas.microsoft.com/office/powerpoint/2010/main" val="820053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67512" y="1762544"/>
            <a:ext cx="7772400" cy="4832092"/>
          </a:xfrm>
          <a:prstGeom prst="rect">
            <a:avLst/>
          </a:prstGeom>
        </p:spPr>
        <p:txBody>
          <a:bodyPr wrap="square">
            <a:spAutoFit/>
          </a:bodyPr>
          <a:lstStyle/>
          <a:p>
            <a:pPr marL="285750" indent="-285750">
              <a:buFont typeface="Arial" panose="020B0604020202020204" pitchFamily="34" charset="0"/>
              <a:buChar char="•"/>
            </a:pPr>
            <a:r>
              <a:rPr lang="en-US" sz="2800" dirty="0" smtClean="0"/>
              <a:t>Prisons </a:t>
            </a:r>
            <a:endParaRPr lang="en-US" sz="2800" dirty="0"/>
          </a:p>
          <a:p>
            <a:endParaRPr lang="en-US" sz="2800" dirty="0" smtClean="0"/>
          </a:p>
          <a:p>
            <a:pPr marL="285750" indent="-285750">
              <a:buFont typeface="Arial" panose="020B0604020202020204" pitchFamily="34" charset="0"/>
              <a:buChar char="•"/>
            </a:pPr>
            <a:r>
              <a:rPr lang="en-US" sz="2800" dirty="0" smtClean="0"/>
              <a:t>Community Pharmacy </a:t>
            </a:r>
          </a:p>
          <a:p>
            <a:endParaRPr lang="en-US" sz="2800" dirty="0" smtClean="0"/>
          </a:p>
          <a:p>
            <a:pPr marL="285750" indent="-285750">
              <a:buFont typeface="Arial" panose="020B0604020202020204" pitchFamily="34" charset="0"/>
              <a:buChar char="•"/>
            </a:pPr>
            <a:r>
              <a:rPr lang="en-US" sz="2800" dirty="0" smtClean="0"/>
              <a:t>GP PSI Tool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smtClean="0"/>
              <a:t>Approved Premises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smtClean="0"/>
              <a:t>Community Van</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659" y="173014"/>
            <a:ext cx="1284069" cy="1329674"/>
          </a:xfrm>
          <a:prstGeom prst="rect">
            <a:avLst/>
          </a:prstGeom>
        </p:spPr>
      </p:pic>
      <p:sp>
        <p:nvSpPr>
          <p:cNvPr id="5" name="TextBox 4"/>
          <p:cNvSpPr txBox="1"/>
          <p:nvPr/>
        </p:nvSpPr>
        <p:spPr>
          <a:xfrm>
            <a:off x="2057122" y="317886"/>
            <a:ext cx="8775001" cy="1323439"/>
          </a:xfrm>
          <a:prstGeom prst="rect">
            <a:avLst/>
          </a:prstGeom>
          <a:noFill/>
        </p:spPr>
        <p:txBody>
          <a:bodyPr wrap="square" rtlCol="0">
            <a:spAutoFit/>
          </a:bodyPr>
          <a:lstStyle/>
          <a:p>
            <a:r>
              <a:rPr lang="en-GB" sz="4000" dirty="0" smtClean="0"/>
              <a:t>Initiatives awarded by NHS England to Eastern ODN</a:t>
            </a:r>
            <a:endParaRPr lang="en-GB" sz="4000" dirty="0"/>
          </a:p>
        </p:txBody>
      </p:sp>
    </p:spTree>
    <p:extLst>
      <p:ext uri="{BB962C8B-B14F-4D97-AF65-F5344CB8AC3E}">
        <p14:creationId xmlns:p14="http://schemas.microsoft.com/office/powerpoint/2010/main" val="3012328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66067" y="136934"/>
            <a:ext cx="6327648" cy="707886"/>
          </a:xfrm>
          <a:prstGeom prst="rect">
            <a:avLst/>
          </a:prstGeom>
          <a:noFill/>
        </p:spPr>
        <p:txBody>
          <a:bodyPr wrap="square" rtlCol="0">
            <a:spAutoFit/>
          </a:bodyPr>
          <a:lstStyle/>
          <a:p>
            <a:r>
              <a:rPr lang="en-GB" sz="4000" dirty="0" smtClean="0"/>
              <a:t>PBC</a:t>
            </a:r>
            <a:endParaRPr lang="en-GB" sz="4000" dirty="0"/>
          </a:p>
        </p:txBody>
      </p:sp>
      <p:pic>
        <p:nvPicPr>
          <p:cNvPr id="1026" name="Chart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5622" y="1135277"/>
            <a:ext cx="7788537" cy="515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659" y="173014"/>
            <a:ext cx="1284069" cy="1329674"/>
          </a:xfrm>
          <a:prstGeom prst="rect">
            <a:avLst/>
          </a:prstGeom>
        </p:spPr>
      </p:pic>
    </p:spTree>
    <p:extLst>
      <p:ext uri="{BB962C8B-B14F-4D97-AF65-F5344CB8AC3E}">
        <p14:creationId xmlns:p14="http://schemas.microsoft.com/office/powerpoint/2010/main" val="3392681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8639" y="1502688"/>
            <a:ext cx="11478409" cy="5324535"/>
          </a:xfrm>
          <a:prstGeom prst="rect">
            <a:avLst/>
          </a:prstGeom>
        </p:spPr>
        <p:txBody>
          <a:bodyPr wrap="square">
            <a:spAutoFit/>
          </a:bodyPr>
          <a:lstStyle/>
          <a:p>
            <a:pPr>
              <a:spcAft>
                <a:spcPts val="0"/>
              </a:spcAft>
            </a:pPr>
            <a:r>
              <a:rPr lang="en-GB" sz="2000" u="sng" dirty="0">
                <a:latin typeface="Calibri" panose="020F0502020204030204" pitchFamily="34" charset="0"/>
                <a:ea typeface="Calibri" panose="020F0502020204030204" pitchFamily="34" charset="0"/>
              </a:rPr>
              <a:t>Referral for Second Line treatment </a:t>
            </a:r>
          </a:p>
          <a:p>
            <a:pPr marL="285750" indent="-285750">
              <a:spcAft>
                <a:spcPts val="0"/>
              </a:spcAft>
              <a:buFont typeface="Arial" panose="020B0604020202020204" pitchFamily="34" charset="0"/>
              <a:buChar char="•"/>
            </a:pPr>
            <a:r>
              <a:rPr lang="en-GB" sz="2000" dirty="0">
                <a:latin typeface="Calibri" panose="020F0502020204030204" pitchFamily="34" charset="0"/>
                <a:ea typeface="Calibri" panose="020F0502020204030204" pitchFamily="34" charset="0"/>
              </a:rPr>
              <a:t>Referred patients will be seen once face to face with Dr </a:t>
            </a:r>
            <a:r>
              <a:rPr lang="en-GB" sz="2000" dirty="0" err="1">
                <a:latin typeface="Calibri" panose="020F0502020204030204" pitchFamily="34" charset="0"/>
                <a:ea typeface="Calibri" panose="020F0502020204030204" pitchFamily="34" charset="0"/>
              </a:rPr>
              <a:t>Mells</a:t>
            </a:r>
            <a:r>
              <a:rPr lang="en-GB" sz="2000" dirty="0">
                <a:latin typeface="Calibri" panose="020F0502020204030204" pitchFamily="34" charset="0"/>
                <a:ea typeface="Calibri" panose="020F0502020204030204" pitchFamily="34" charset="0"/>
              </a:rPr>
              <a:t> at CUH. Then discussed at MDT</a:t>
            </a:r>
          </a:p>
          <a:p>
            <a:pPr>
              <a:spcAft>
                <a:spcPts val="0"/>
              </a:spcAft>
            </a:pPr>
            <a:endParaRPr lang="en-GB" sz="2000" dirty="0">
              <a:solidFill>
                <a:srgbClr val="FF0000"/>
              </a:solidFill>
              <a:latin typeface="Calibri" panose="020F0502020204030204" pitchFamily="34" charset="0"/>
              <a:ea typeface="Calibri" panose="020F0502020204030204" pitchFamily="34" charset="0"/>
            </a:endParaRPr>
          </a:p>
          <a:p>
            <a:pPr marL="285750" indent="-285750">
              <a:spcAft>
                <a:spcPts val="0"/>
              </a:spcAft>
              <a:buFont typeface="Arial" panose="020B0604020202020204" pitchFamily="34" charset="0"/>
              <a:buChar char="•"/>
            </a:pPr>
            <a:r>
              <a:rPr lang="en-GB" sz="2000" dirty="0">
                <a:latin typeface="Calibri" panose="020F0502020204030204" pitchFamily="34" charset="0"/>
                <a:ea typeface="Calibri" panose="020F0502020204030204" pitchFamily="34" charset="0"/>
              </a:rPr>
              <a:t>After a year patient will be discharged from CUH if they have responded well to treatment for local follow up. </a:t>
            </a:r>
          </a:p>
          <a:p>
            <a:pPr>
              <a:spcAft>
                <a:spcPts val="0"/>
              </a:spcAft>
            </a:pPr>
            <a:endParaRPr lang="en-GB" sz="2000" dirty="0">
              <a:solidFill>
                <a:srgbClr val="FF0000"/>
              </a:solidFill>
              <a:latin typeface="Calibri" panose="020F0502020204030204" pitchFamily="34" charset="0"/>
              <a:ea typeface="Calibri" panose="020F0502020204030204" pitchFamily="34" charset="0"/>
            </a:endParaRPr>
          </a:p>
          <a:p>
            <a:pPr>
              <a:spcAft>
                <a:spcPts val="0"/>
              </a:spcAft>
            </a:pPr>
            <a:r>
              <a:rPr lang="en-GB" sz="2000" u="sng" dirty="0">
                <a:latin typeface="Calibri" panose="020F0502020204030204" pitchFamily="34" charset="0"/>
                <a:ea typeface="Calibri" panose="020F0502020204030204" pitchFamily="34" charset="0"/>
              </a:rPr>
              <a:t>Guidelines</a:t>
            </a:r>
          </a:p>
          <a:p>
            <a:pPr marL="285750" indent="-285750">
              <a:spcAft>
                <a:spcPts val="0"/>
              </a:spcAft>
              <a:buFont typeface="Arial" panose="020B0604020202020204" pitchFamily="34" charset="0"/>
              <a:buChar char="•"/>
            </a:pPr>
            <a:r>
              <a:rPr lang="en-GB" sz="2000" dirty="0">
                <a:latin typeface="Calibri" panose="020F0502020204030204" pitchFamily="34" charset="0"/>
                <a:ea typeface="Calibri" panose="020F0502020204030204" pitchFamily="34" charset="0"/>
              </a:rPr>
              <a:t>We are in the process of putting together a management of second line treatment of PBC guideline once this is completed it will be added on the Eastern Liver website.</a:t>
            </a:r>
          </a:p>
          <a:p>
            <a:pPr>
              <a:spcAft>
                <a:spcPts val="0"/>
              </a:spcAft>
            </a:pPr>
            <a:r>
              <a:rPr lang="en-GB" sz="2000" dirty="0">
                <a:solidFill>
                  <a:srgbClr val="1F497D"/>
                </a:solidFill>
                <a:latin typeface="Calibri" panose="020F0502020204030204" pitchFamily="34" charset="0"/>
                <a:ea typeface="Calibri" panose="020F0502020204030204" pitchFamily="34" charset="0"/>
              </a:rPr>
              <a:t> </a:t>
            </a:r>
          </a:p>
          <a:p>
            <a:pPr>
              <a:spcAft>
                <a:spcPts val="0"/>
              </a:spcAft>
            </a:pPr>
            <a:r>
              <a:rPr lang="en-GB" sz="2000" u="sng" dirty="0">
                <a:latin typeface="Calibri" panose="020F0502020204030204" pitchFamily="34" charset="0"/>
                <a:ea typeface="Calibri" panose="020F0502020204030204" pitchFamily="34" charset="0"/>
              </a:rPr>
              <a:t>MDT</a:t>
            </a:r>
          </a:p>
          <a:p>
            <a:pPr marL="285750" indent="-285750">
              <a:spcAft>
                <a:spcPts val="0"/>
              </a:spcAft>
              <a:buFont typeface="Arial" panose="020B0604020202020204" pitchFamily="34" charset="0"/>
              <a:buChar char="•"/>
            </a:pPr>
            <a:r>
              <a:rPr lang="en-GB" sz="2000" dirty="0">
                <a:latin typeface="Calibri" panose="020F0502020204030204" pitchFamily="34" charset="0"/>
                <a:ea typeface="Calibri" panose="020F0502020204030204" pitchFamily="34" charset="0"/>
              </a:rPr>
              <a:t>We are looking to opening up MDT for discussion and teaching of difficult cases as our MDT it is now virtual</a:t>
            </a:r>
            <a:r>
              <a:rPr lang="en-GB" sz="2000" dirty="0">
                <a:solidFill>
                  <a:srgbClr val="1F497D"/>
                </a:solidFill>
                <a:latin typeface="Calibri" panose="020F0502020204030204" pitchFamily="34" charset="0"/>
                <a:ea typeface="Calibri" panose="020F0502020204030204" pitchFamily="34" charset="0"/>
              </a:rPr>
              <a:t>. </a:t>
            </a:r>
            <a:endParaRPr lang="en-GB" sz="2000" dirty="0"/>
          </a:p>
          <a:p>
            <a:pPr marL="285750" indent="-285750">
              <a:spcAft>
                <a:spcPts val="0"/>
              </a:spcAft>
              <a:buFont typeface="Arial" panose="020B0604020202020204" pitchFamily="34" charset="0"/>
              <a:buChar char="•"/>
            </a:pPr>
            <a:r>
              <a:rPr lang="en-GB" sz="2000" dirty="0">
                <a:latin typeface="Calibri" panose="020F0502020204030204" pitchFamily="34" charset="0"/>
                <a:ea typeface="Calibri" panose="020F0502020204030204" pitchFamily="34" charset="0"/>
              </a:rPr>
              <a:t>If patients are going to be discussed directly at the MDT then would it be possible for patient information to be sent to us prior to the MDT?</a:t>
            </a:r>
          </a:p>
          <a:p>
            <a:pPr marL="285750" indent="-285750">
              <a:spcAft>
                <a:spcPts val="0"/>
              </a:spcAft>
              <a:buFont typeface="Arial" panose="020B0604020202020204" pitchFamily="34" charset="0"/>
              <a:buChar char="•"/>
            </a:pPr>
            <a:r>
              <a:rPr lang="en-GB" sz="2000" dirty="0">
                <a:latin typeface="Calibri" panose="020F0502020204030204" pitchFamily="34" charset="0"/>
                <a:ea typeface="Calibri" panose="020F0502020204030204" pitchFamily="34" charset="0"/>
              </a:rPr>
              <a:t>Patients that are on OCA for over a year and not responded well, we are considering adding </a:t>
            </a:r>
            <a:r>
              <a:rPr lang="en-GB" sz="2000" dirty="0" err="1">
                <a:latin typeface="Calibri" panose="020F0502020204030204" pitchFamily="34" charset="0"/>
                <a:ea typeface="Calibri" panose="020F0502020204030204" pitchFamily="34" charset="0"/>
              </a:rPr>
              <a:t>Bezafibrate</a:t>
            </a:r>
            <a:r>
              <a:rPr lang="en-GB" sz="2000" dirty="0">
                <a:latin typeface="Calibri" panose="020F0502020204030204" pitchFamily="34" charset="0"/>
                <a:ea typeface="Calibri" panose="020F0502020204030204" pitchFamily="34" charset="0"/>
              </a:rPr>
              <a:t> to their treatment. </a:t>
            </a:r>
            <a:endParaRPr lang="en-GB" sz="2000" dirty="0">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659" y="173014"/>
            <a:ext cx="1284069" cy="1329674"/>
          </a:xfrm>
          <a:prstGeom prst="rect">
            <a:avLst/>
          </a:prstGeom>
        </p:spPr>
      </p:pic>
    </p:spTree>
    <p:extLst>
      <p:ext uri="{BB962C8B-B14F-4D97-AF65-F5344CB8AC3E}">
        <p14:creationId xmlns:p14="http://schemas.microsoft.com/office/powerpoint/2010/main" val="16627152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3908</TotalTime>
  <Words>1321</Words>
  <Application>Microsoft Office PowerPoint</Application>
  <PresentationFormat>Widescreen</PresentationFormat>
  <Paragraphs>121</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Hepatitis C Operational Delivery Network</vt:lpstr>
      <vt:lpstr>Background to the ODN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CUH (Cambridge University Hospital)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Hepatitis C Operational Delivery Network</dc:title>
  <dc:creator>Schillaci, Tanina</dc:creator>
  <cp:lastModifiedBy>Schillaci, Tanina</cp:lastModifiedBy>
  <cp:revision>37</cp:revision>
  <dcterms:created xsi:type="dcterms:W3CDTF">2020-10-19T07:23:12Z</dcterms:created>
  <dcterms:modified xsi:type="dcterms:W3CDTF">2020-11-05T13:37:17Z</dcterms:modified>
</cp:coreProperties>
</file>