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sldIdLst>
    <p:sldId id="256" r:id="rId2"/>
    <p:sldId id="257" r:id="rId3"/>
    <p:sldId id="258" r:id="rId4"/>
    <p:sldId id="263" r:id="rId5"/>
    <p:sldId id="269" r:id="rId6"/>
    <p:sldId id="259" r:id="rId7"/>
    <p:sldId id="264" r:id="rId8"/>
    <p:sldId id="265" r:id="rId9"/>
    <p:sldId id="260" r:id="rId10"/>
    <p:sldId id="268" r:id="rId11"/>
    <p:sldId id="266" r:id="rId12"/>
    <p:sldId id="270" r:id="rId13"/>
    <p:sldId id="271" r:id="rId14"/>
    <p:sldId id="267" r:id="rId15"/>
    <p:sldId id="261" r:id="rId16"/>
    <p:sldId id="272" r:id="rId17"/>
    <p:sldId id="273" r:id="rId18"/>
    <p:sldId id="274" r:id="rId19"/>
    <p:sldId id="262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6659A-0234-46B2-8684-854BF151667B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01D9A-F532-48A2-971D-B8E196FF9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784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One study revealed that only 6% of patients or</a:t>
            </a:r>
            <a:r>
              <a:rPr lang="en-GB" baseline="0" dirty="0" smtClean="0"/>
              <a:t> carers knew that they were on treatment for hepatic encephalopathy or how it worked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01D9A-F532-48A2-971D-B8E196FF957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23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Patients and families consistently say</a:t>
            </a:r>
            <a:r>
              <a:rPr lang="en-GB" baseline="0" dirty="0" smtClean="0"/>
              <a:t> they want more information than they are given.</a:t>
            </a:r>
          </a:p>
          <a:p>
            <a:r>
              <a:rPr lang="en-GB" baseline="0" dirty="0" smtClean="0"/>
              <a:t>Patients want to have these delicate conversations with people they have an existing relationship with; little benefit to parachuting palliative care specialists in for this role.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01D9A-F532-48A2-971D-B8E196FF957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721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5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70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549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5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716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206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84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478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06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405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06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C3949-444C-43C3-82C2-9F5B5C037A52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4D0C5-7E10-4954-AB12-E70AC3816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2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sl.org.uk/upload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Palliative Care Case Presentation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CNS Fiona Smith and Dr Yvonne Cartwright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3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NASH cirrhosis with portal hypertension diagnosed 2011</a:t>
            </a:r>
          </a:p>
          <a:p>
            <a:r>
              <a:rPr lang="en-GB" dirty="0" smtClean="0"/>
              <a:t>2014-2018 - 6 monthly cirrhosis surveillance. Stable</a:t>
            </a:r>
          </a:p>
          <a:p>
            <a:r>
              <a:rPr lang="en-GB" dirty="0" smtClean="0"/>
              <a:t>Evidence of decompensation 2018 – found to have moderate ascites on scan and bilateral leg oedema- started Spironolactone, Ciprofloxacin and had monthly review from this point</a:t>
            </a:r>
          </a:p>
          <a:p>
            <a:r>
              <a:rPr lang="en-GB" dirty="0" smtClean="0"/>
              <a:t>Age 73, Type 2 diabetes mellitus, Ischaemic heart disease, COPD</a:t>
            </a:r>
          </a:p>
          <a:p>
            <a:r>
              <a:rPr lang="en-GB" dirty="0" smtClean="0"/>
              <a:t>September 2018- discussion with Hepatology CNS that liver disease would deteriorate, in-dwelling drain inserted and referred to ESC</a:t>
            </a:r>
          </a:p>
          <a:p>
            <a:r>
              <a:rPr lang="en-GB" dirty="0"/>
              <a:t>W</a:t>
            </a:r>
            <a:r>
              <a:rPr lang="en-GB" dirty="0" smtClean="0"/>
              <a:t>eekly paracentesis from September 2018-May 2019 including one day before his death</a:t>
            </a:r>
          </a:p>
          <a:p>
            <a:r>
              <a:rPr lang="en-GB" dirty="0" smtClean="0"/>
              <a:t>At ESC appointment- commenced antidepressant for low mood, supported to claim PIP, encouraged to update will and referred to Community Palliative Care</a:t>
            </a:r>
          </a:p>
          <a:p>
            <a:r>
              <a:rPr lang="en-GB" dirty="0" smtClean="0"/>
              <a:t>Support reviewed in Advanced Liver Disease MDT April 2019; all in place</a:t>
            </a:r>
          </a:p>
          <a:p>
            <a:r>
              <a:rPr lang="en-GB" dirty="0" smtClean="0"/>
              <a:t>Died May 2019 – </a:t>
            </a:r>
            <a:r>
              <a:rPr lang="en-GB" dirty="0" smtClean="0"/>
              <a:t>without readmission to an Acute Trust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1297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Palliative Care in End-stage Liver Disease (ESLD)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Mortality rate from chronic liver disease in the UK is rising rapidly</a:t>
            </a:r>
          </a:p>
          <a:p>
            <a:r>
              <a:rPr lang="en-GB" dirty="0" smtClean="0"/>
              <a:t>Patients with advanced disease have a symptom burden comparable to cancer and other life-limiting conditions</a:t>
            </a:r>
          </a:p>
          <a:p>
            <a:r>
              <a:rPr lang="en-GB" dirty="0" smtClean="0"/>
              <a:t>Liver disease strongly associated with significant social, psychological and financial hardships for patients and carers; early MDT involvement </a:t>
            </a:r>
            <a:r>
              <a:rPr lang="en-GB" dirty="0" smtClean="0"/>
              <a:t>helpful</a:t>
            </a:r>
          </a:p>
          <a:p>
            <a:r>
              <a:rPr lang="en-GB" dirty="0" smtClean="0"/>
              <a:t>The unpredictable trajectory of the disease makes prognostication difficult</a:t>
            </a:r>
            <a:endParaRPr lang="en-GB" dirty="0" smtClean="0"/>
          </a:p>
          <a:p>
            <a:r>
              <a:rPr lang="en-GB" dirty="0" smtClean="0"/>
              <a:t>70% of patients with Advanced Liver Disease die in hospital</a:t>
            </a:r>
          </a:p>
          <a:p>
            <a:r>
              <a:rPr lang="en-GB" dirty="0" smtClean="0"/>
              <a:t>Specialist Palliative Care input for patients with HCC and ESLD has been shown to encourage advance care planning, reduce in-hospital deaths and reduce healthcare costs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739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Hepatologist</a:t>
            </a:r>
            <a:r>
              <a:rPr lang="en-GB" dirty="0" smtClean="0"/>
              <a:t> Perceptions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Palliative Care more suitable for those with cancer than without</a:t>
            </a:r>
            <a:endParaRPr lang="en-GB" dirty="0" smtClean="0"/>
          </a:p>
          <a:p>
            <a:r>
              <a:rPr lang="en-GB" dirty="0" smtClean="0"/>
              <a:t>Feel they should have initial conversations about ACP</a:t>
            </a:r>
          </a:p>
          <a:p>
            <a:r>
              <a:rPr lang="en-GB" dirty="0" smtClean="0"/>
              <a:t>Are unclear about the referral criteria for Specialist Palliative Care</a:t>
            </a:r>
          </a:p>
          <a:p>
            <a:r>
              <a:rPr lang="en-GB" dirty="0" smtClean="0"/>
              <a:t>May be uncertain about appropriate medications for symptom control</a:t>
            </a:r>
          </a:p>
          <a:p>
            <a:r>
              <a:rPr lang="en-GB" dirty="0" smtClean="0"/>
              <a:t>May believe that Palliative Care is synonymous with End of Life care</a:t>
            </a:r>
          </a:p>
          <a:p>
            <a:r>
              <a:rPr lang="en-GB" dirty="0" smtClean="0"/>
              <a:t>Feel that Palliative Care involvement is inappropriate for patients still being considered for transplantation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02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Role of the </a:t>
            </a:r>
            <a:r>
              <a:rPr lang="en-GB" dirty="0" err="1" smtClean="0"/>
              <a:t>Hepatologist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Recognition </a:t>
            </a:r>
            <a:r>
              <a:rPr lang="en-GB" dirty="0" smtClean="0"/>
              <a:t>of decompensated cirrhosis </a:t>
            </a:r>
            <a:r>
              <a:rPr lang="en-GB" dirty="0"/>
              <a:t>and early consideration of </a:t>
            </a:r>
            <a:r>
              <a:rPr lang="en-GB" dirty="0" smtClean="0"/>
              <a:t>appropriate treatment options</a:t>
            </a:r>
            <a:endParaRPr lang="en-GB" dirty="0"/>
          </a:p>
          <a:p>
            <a:pPr lvl="1"/>
            <a:r>
              <a:rPr lang="en-GB" dirty="0"/>
              <a:t>Is liver transplantation a feasible consideration or clearly precluded</a:t>
            </a:r>
            <a:r>
              <a:rPr lang="en-GB" dirty="0" smtClean="0"/>
              <a:t>?</a:t>
            </a:r>
          </a:p>
          <a:p>
            <a:pPr lvl="2"/>
            <a:r>
              <a:rPr lang="en-GB" dirty="0" smtClean="0"/>
              <a:t>If so, transplant assessment, but bringing transplant into discussion enables discussion about prognosis. Palliative Care can be involved in parallel with being on Transplant w/l.</a:t>
            </a:r>
            <a:endParaRPr lang="en-GB" dirty="0"/>
          </a:p>
          <a:p>
            <a:pPr lvl="1"/>
            <a:r>
              <a:rPr lang="en-GB" dirty="0"/>
              <a:t>If not early discussion about stage of disease and </a:t>
            </a:r>
            <a:r>
              <a:rPr lang="en-GB" dirty="0" smtClean="0"/>
              <a:t>prognosis</a:t>
            </a:r>
            <a:endParaRPr lang="en-GB" dirty="0"/>
          </a:p>
          <a:p>
            <a:pPr lvl="1"/>
            <a:r>
              <a:rPr lang="en-GB" dirty="0"/>
              <a:t>This leads </a:t>
            </a:r>
            <a:r>
              <a:rPr lang="en-GB" dirty="0" smtClean="0"/>
              <a:t>to</a:t>
            </a:r>
          </a:p>
          <a:p>
            <a:pPr lvl="2"/>
            <a:r>
              <a:rPr lang="en-GB" dirty="0" smtClean="0"/>
              <a:t>Planning of management of decompensation events</a:t>
            </a:r>
          </a:p>
          <a:p>
            <a:pPr lvl="2"/>
            <a:r>
              <a:rPr lang="en-GB" dirty="0" smtClean="0"/>
              <a:t>offer of earlier Palliative Care input -&gt; timely referral to </a:t>
            </a:r>
            <a:r>
              <a:rPr lang="en-GB" dirty="0" smtClean="0"/>
              <a:t>Specialist </a:t>
            </a:r>
            <a:r>
              <a:rPr lang="en-GB" dirty="0" smtClean="0"/>
              <a:t>Palliative care </a:t>
            </a:r>
            <a:r>
              <a:rPr lang="en-GB" dirty="0" smtClean="0"/>
              <a:t>either hospital or community based (both may be appropriate)</a:t>
            </a:r>
            <a:endParaRPr lang="en-GB" dirty="0" smtClean="0"/>
          </a:p>
          <a:p>
            <a:pPr lvl="2"/>
            <a:r>
              <a:rPr lang="en-GB" dirty="0" smtClean="0"/>
              <a:t>Timely conversations about </a:t>
            </a:r>
            <a:r>
              <a:rPr lang="en-GB" dirty="0" smtClean="0"/>
              <a:t>treatment escalation plans (including CPR), admission </a:t>
            </a:r>
            <a:r>
              <a:rPr lang="en-GB" dirty="0" smtClean="0"/>
              <a:t>criteria (if appropriate), preferred place of </a:t>
            </a:r>
            <a:r>
              <a:rPr lang="en-GB" dirty="0" smtClean="0"/>
              <a:t> care and death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811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Gold Standards Framework Proactive Identification Guidance (PIG)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General Indicators of Decline</a:t>
            </a:r>
          </a:p>
          <a:p>
            <a:r>
              <a:rPr lang="en-GB" dirty="0" smtClean="0"/>
              <a:t>Liver specific indicators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Refractory Ascites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Encephalopathy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Malnutrition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err="1" smtClean="0"/>
              <a:t>Hepatorenal</a:t>
            </a:r>
            <a:r>
              <a:rPr lang="en-GB" dirty="0" smtClean="0"/>
              <a:t> dysfunction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bacterial infection, recurrent 	bleeds, raised INR and 	hyponatraemia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Untreatable HCC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Deemed ineligible for </a:t>
            </a:r>
            <a:r>
              <a:rPr lang="en-GB" dirty="0" err="1" smtClean="0"/>
              <a:t>tranplant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825624"/>
            <a:ext cx="3110345" cy="442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7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SPICT – Supportive and Palliative Care Indicators Tool (SPICT</a:t>
            </a:r>
            <a:r>
              <a:rPr lang="en-GB" sz="4000" dirty="0" smtClean="0"/>
              <a:t>TM)</a:t>
            </a:r>
            <a:endParaRPr lang="en-GB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68" y="1825625"/>
            <a:ext cx="4378405" cy="4190221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Specific Liver Indicators</a:t>
            </a:r>
          </a:p>
          <a:p>
            <a:pPr marL="0" indent="0">
              <a:buNone/>
            </a:pPr>
            <a:r>
              <a:rPr lang="en-GB" dirty="0" smtClean="0"/>
              <a:t>Cirrhosis with one or more complications in the past year</a:t>
            </a:r>
          </a:p>
          <a:p>
            <a:pPr>
              <a:buFontTx/>
              <a:buChar char="-"/>
            </a:pPr>
            <a:r>
              <a:rPr lang="en-GB" dirty="0" smtClean="0"/>
              <a:t>Diuretic resistant ascites</a:t>
            </a:r>
          </a:p>
          <a:p>
            <a:pPr>
              <a:buFontTx/>
              <a:buChar char="-"/>
            </a:pPr>
            <a:r>
              <a:rPr lang="en-GB" dirty="0" smtClean="0"/>
              <a:t>Hepatic encephalopathy</a:t>
            </a:r>
          </a:p>
          <a:p>
            <a:pPr>
              <a:buFontTx/>
              <a:buChar char="-"/>
            </a:pPr>
            <a:r>
              <a:rPr lang="en-GB" dirty="0" err="1" smtClean="0"/>
              <a:t>Hepatorenal</a:t>
            </a:r>
            <a:r>
              <a:rPr lang="en-GB" dirty="0" smtClean="0"/>
              <a:t> syndrome</a:t>
            </a:r>
          </a:p>
          <a:p>
            <a:pPr>
              <a:buFontTx/>
              <a:buChar char="-"/>
            </a:pPr>
            <a:r>
              <a:rPr lang="en-GB" dirty="0" smtClean="0"/>
              <a:t>Bacterial Peritonitis</a:t>
            </a:r>
          </a:p>
          <a:p>
            <a:pPr>
              <a:buFontTx/>
              <a:buChar char="-"/>
            </a:pPr>
            <a:r>
              <a:rPr lang="en-GB" dirty="0" smtClean="0"/>
              <a:t>Recurrent </a:t>
            </a:r>
            <a:r>
              <a:rPr lang="en-GB" dirty="0" err="1" smtClean="0"/>
              <a:t>variceal</a:t>
            </a:r>
            <a:r>
              <a:rPr lang="en-GB" dirty="0" smtClean="0"/>
              <a:t> bleeds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812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Bristol Prognostic Screening Tool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7" t="18240" r="-9867" b="11"/>
          <a:stretch/>
        </p:blipFill>
        <p:spPr>
          <a:xfrm>
            <a:off x="3309938" y="1820863"/>
            <a:ext cx="8882062" cy="4364037"/>
          </a:xfrm>
        </p:spPr>
      </p:pic>
    </p:spTree>
    <p:extLst>
      <p:ext uri="{BB962C8B-B14F-4D97-AF65-F5344CB8AC3E}">
        <p14:creationId xmlns:p14="http://schemas.microsoft.com/office/powerpoint/2010/main" val="36548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Symptoms needing assessment commonly include; pain, breathlessness, muscle cramps, sleep disturbance, depression, anxiety, fatigue and erectile </a:t>
            </a:r>
            <a:r>
              <a:rPr lang="en-GB" dirty="0" smtClean="0"/>
              <a:t>dysfunction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0271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IPOS</a:t>
            </a:r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Patients are asked to rate their symptom severity on a 5 point scale</a:t>
            </a:r>
          </a:p>
          <a:p>
            <a:r>
              <a:rPr lang="en-GB" dirty="0" smtClean="0"/>
              <a:t>They are also asked about the emotional well-being of themselves and their families</a:t>
            </a:r>
          </a:p>
          <a:p>
            <a:r>
              <a:rPr lang="en-GB" dirty="0" smtClean="0"/>
              <a:t>They also rate how well-informed they feel about their illness and their involvement in management plans</a:t>
            </a:r>
          </a:p>
          <a:p>
            <a:r>
              <a:rPr lang="en-GB" dirty="0" smtClean="0"/>
              <a:t>Renal and Palliative Care Physicians have worked together to produce a disease specific IPOS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188" y="922713"/>
            <a:ext cx="5319247" cy="493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7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of Ascites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60% of patients with cirrhosis develop ascites; those with refractory ascites have a median survival of less than 6months</a:t>
            </a:r>
          </a:p>
          <a:p>
            <a:r>
              <a:rPr lang="en-GB" dirty="0" smtClean="0"/>
              <a:t>Day-case </a:t>
            </a:r>
            <a:r>
              <a:rPr lang="en-GB" dirty="0" smtClean="0"/>
              <a:t>Paracentesis known to reduce healthcare costs, days spent in hospital and leads to reduced risk of dying in hospital</a:t>
            </a:r>
          </a:p>
          <a:p>
            <a:r>
              <a:rPr lang="en-GB" dirty="0" smtClean="0"/>
              <a:t>Indwelling drain and </a:t>
            </a:r>
            <a:r>
              <a:rPr lang="en-GB" dirty="0" err="1" smtClean="0"/>
              <a:t>alfapump</a:t>
            </a:r>
            <a:r>
              <a:rPr lang="en-GB" dirty="0" smtClean="0"/>
              <a:t> have similar safety </a:t>
            </a:r>
            <a:r>
              <a:rPr lang="en-GB" dirty="0" smtClean="0"/>
              <a:t>profile </a:t>
            </a:r>
            <a:r>
              <a:rPr lang="en-GB" dirty="0" smtClean="0"/>
              <a:t>to large volume paracentesis and are well evaluated in terms of </a:t>
            </a:r>
            <a:r>
              <a:rPr lang="en-GB" dirty="0" smtClean="0"/>
              <a:t>HR-QOL</a:t>
            </a:r>
          </a:p>
          <a:p>
            <a:r>
              <a:rPr lang="en-GB" dirty="0" smtClean="0"/>
              <a:t>Pragmatic guidelines as to when/if HAS replacement can be discontinued would be extremely helpful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874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of Encephalopathy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Distressing for patients and carers</a:t>
            </a:r>
          </a:p>
          <a:p>
            <a:r>
              <a:rPr lang="en-GB" dirty="0" smtClean="0"/>
              <a:t>Patients and carers often unaware that it is a potential complication of ESLD until it occurs for the first time</a:t>
            </a:r>
          </a:p>
          <a:p>
            <a:r>
              <a:rPr lang="en-GB" dirty="0"/>
              <a:t>Optimal management of Hepatic Encephalopathy can have a significant effect on Health-related </a:t>
            </a:r>
            <a:r>
              <a:rPr lang="en-GB" dirty="0" smtClean="0"/>
              <a:t>QOL and reduce hospital admissions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	- </a:t>
            </a:r>
            <a:r>
              <a:rPr lang="en-GB" dirty="0" smtClean="0"/>
              <a:t>Increases </a:t>
            </a:r>
            <a:r>
              <a:rPr lang="en-GB" dirty="0"/>
              <a:t>understanding of the condition</a:t>
            </a:r>
          </a:p>
          <a:p>
            <a:pPr marL="0" indent="0">
              <a:buNone/>
            </a:pPr>
            <a:r>
              <a:rPr lang="en-GB" dirty="0"/>
              <a:t>	- </a:t>
            </a:r>
            <a:r>
              <a:rPr lang="en-GB" dirty="0" smtClean="0"/>
              <a:t>Involves encouraging </a:t>
            </a:r>
            <a:r>
              <a:rPr lang="en-GB" dirty="0"/>
              <a:t>patients and carers to adjust laxative and </a:t>
            </a:r>
            <a:r>
              <a:rPr lang="en-GB" dirty="0" smtClean="0"/>
              <a:t>	enema doses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	- </a:t>
            </a:r>
            <a:r>
              <a:rPr lang="en-GB" dirty="0" smtClean="0"/>
              <a:t>Involves early </a:t>
            </a:r>
            <a:r>
              <a:rPr lang="en-GB" dirty="0"/>
              <a:t>consideration of the use of </a:t>
            </a:r>
            <a:r>
              <a:rPr lang="en-GB" dirty="0" err="1"/>
              <a:t>Rifaximin</a:t>
            </a:r>
            <a:endParaRPr lang="en-GB" dirty="0"/>
          </a:p>
          <a:p>
            <a:r>
              <a:rPr lang="en-GB" dirty="0"/>
              <a:t>Dietician input also well evaluated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577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Malnutrition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Optimising nutrition can improve cognition in Hepatic Encephalopathy as well as quality of life</a:t>
            </a:r>
          </a:p>
          <a:p>
            <a:r>
              <a:rPr lang="en-GB" dirty="0" smtClean="0"/>
              <a:t>Early dietician involvement likely to be helpful</a:t>
            </a:r>
          </a:p>
          <a:p>
            <a:r>
              <a:rPr lang="en-GB" dirty="0" smtClean="0"/>
              <a:t>All members of the multi-disciplinary team should be able to give simple advice such as the role of a bedtime snack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69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Symptom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Recently published pragmatic guidelines from BASL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b="1" dirty="0"/>
              <a:t>PATIENT GROUP: </a:t>
            </a: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Adult </a:t>
            </a:r>
            <a:r>
              <a:rPr lang="en-US" dirty="0"/>
              <a:t>patients with Child Pugh B or C cirrhosis who are experiencing symptoms which interfere with their quality of life 	</a:t>
            </a:r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https://www.basl.org.uk/uploads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Avoid Oxycodone as t1/2 triples in liver impairment</a:t>
            </a:r>
          </a:p>
          <a:p>
            <a:pPr marL="0" indent="0">
              <a:buNone/>
            </a:pPr>
            <a:r>
              <a:rPr lang="en-GB" dirty="0" smtClean="0"/>
              <a:t>Fentanyl or </a:t>
            </a:r>
            <a:r>
              <a:rPr lang="en-GB" dirty="0" err="1" smtClean="0"/>
              <a:t>Alfentanil</a:t>
            </a:r>
            <a:r>
              <a:rPr lang="en-GB" dirty="0" smtClean="0"/>
              <a:t> probably </a:t>
            </a:r>
            <a:r>
              <a:rPr lang="en-GB" dirty="0" err="1" smtClean="0"/>
              <a:t>sc</a:t>
            </a:r>
            <a:r>
              <a:rPr lang="en-GB" dirty="0" smtClean="0"/>
              <a:t> opioid in last days of life in co-existent renal impairment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856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400" dirty="0" smtClean="0"/>
              <a:t>Issues to consider</a:t>
            </a:r>
          </a:p>
          <a:p>
            <a:pPr marL="914400" lvl="2" indent="0">
              <a:buNone/>
            </a:pPr>
            <a:r>
              <a:rPr lang="en-GB" sz="2400" dirty="0" smtClean="0"/>
              <a:t>Identifying advocates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400" dirty="0" smtClean="0"/>
              <a:t>Wishes regarding CPR, treatment escalation and hospital </a:t>
            </a:r>
            <a:r>
              <a:rPr lang="en-GB" sz="2400" dirty="0" smtClean="0"/>
              <a:t>admission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400" dirty="0" smtClean="0"/>
              <a:t>Important that patients and families are aware of uncertain trajectory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400" dirty="0" smtClean="0"/>
              <a:t>Preferred priorities of place of care and of death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400" dirty="0" smtClean="0"/>
              <a:t>Patient and Carer </a:t>
            </a:r>
            <a:r>
              <a:rPr lang="en-GB" sz="2400" dirty="0" smtClean="0"/>
              <a:t>preferences particularly around personal care</a:t>
            </a:r>
          </a:p>
          <a:p>
            <a:r>
              <a:rPr lang="en-GB" sz="2400" dirty="0" smtClean="0"/>
              <a:t>Specific liver issues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400" dirty="0" smtClean="0"/>
              <a:t>Surveillance endoscopies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400" dirty="0" smtClean="0"/>
              <a:t>HCC screening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400" dirty="0" smtClean="0"/>
              <a:t>Treatment of </a:t>
            </a:r>
            <a:r>
              <a:rPr lang="en-GB" sz="2400" dirty="0" smtClean="0"/>
              <a:t>SBP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400" dirty="0" smtClean="0"/>
              <a:t>Management of encephalopathy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9235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Successful interventions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Advanced Liver Disease MDT and Community Liver Disease Nurse- Western Sussex NHS Foundation Trust and St </a:t>
            </a:r>
            <a:r>
              <a:rPr lang="en-GB" dirty="0" err="1" smtClean="0"/>
              <a:t>Barnabus</a:t>
            </a:r>
            <a:r>
              <a:rPr lang="en-GB" dirty="0" smtClean="0"/>
              <a:t> House Hospice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MDT comprises – </a:t>
            </a:r>
            <a:r>
              <a:rPr lang="en-GB" dirty="0" err="1" smtClean="0"/>
              <a:t>Hepatology</a:t>
            </a:r>
            <a:r>
              <a:rPr lang="en-GB" dirty="0" smtClean="0"/>
              <a:t> and Palliative Care Consultants, 	Community Liver Disease Nurse, Alcohol Liaison Services and 	Social Worker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- 77% of patients dying of ESLD in region had Palliative Care input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only 28% of patients known to the service died in hospital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716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Successful Interventions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Palliative Care Clinical Nurse Specialist for Liver Services at Royal Free Hospital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inpatient Palliative Care CNS works alongside </a:t>
            </a:r>
            <a:r>
              <a:rPr lang="en-GB" dirty="0" err="1" smtClean="0"/>
              <a:t>Hepatology</a:t>
            </a:r>
            <a:r>
              <a:rPr lang="en-GB" dirty="0" smtClean="0"/>
              <a:t> and 	Hepatobiliary Teams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weekly MDT and board rounds and a research and educational 	role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Referrals for Specialist Palliative Care input for non-malignant 	disease have increased by 227% in one year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71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Successful Interventions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Exeter Advanced Liver Disease MDT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All patients with a new episode of decompensated liver disease 	are discussed in an MDT with </a:t>
            </a:r>
            <a:r>
              <a:rPr lang="en-GB" dirty="0" err="1" smtClean="0"/>
              <a:t>hepatology</a:t>
            </a:r>
            <a:r>
              <a:rPr lang="en-GB" dirty="0" smtClean="0"/>
              <a:t> and palliative care 	clinicians, dietician, physiotherapy, occupational therapy, alcohol 	support worker and member of the local hospice team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Ceiling of care agreed and discussed with the patient and carer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If appropriate an emergency management plan is formed which 	is integrated within online medical records and therefore 	available to those attending the patient out of hours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92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“Palliative care in liver disease: what does good look like?” Woodland H et al </a:t>
            </a:r>
            <a:r>
              <a:rPr lang="en-GB" i="1" dirty="0" smtClean="0"/>
              <a:t>Frontline Gastroenterology </a:t>
            </a:r>
            <a:r>
              <a:rPr lang="en-GB" dirty="0" smtClean="0"/>
              <a:t>2020; </a:t>
            </a:r>
            <a:r>
              <a:rPr lang="en-GB" b="1" dirty="0" smtClean="0"/>
              <a:t>11</a:t>
            </a:r>
            <a:r>
              <a:rPr lang="en-GB" dirty="0" smtClean="0"/>
              <a:t>:218-227</a:t>
            </a:r>
          </a:p>
          <a:p>
            <a:r>
              <a:rPr lang="en-GB" dirty="0" smtClean="0"/>
              <a:t>Public Health England “Statistical commentary: end of life care profiles, 2018</a:t>
            </a:r>
          </a:p>
          <a:p>
            <a:r>
              <a:rPr lang="en-GB" dirty="0" smtClean="0"/>
              <a:t>“Supportive and Palliative care in people with cirrhosis: international systematic review of the perspective of patients, family members and health professionals” Low JTS et al </a:t>
            </a:r>
            <a:r>
              <a:rPr lang="en-GB" i="1" dirty="0" smtClean="0"/>
              <a:t>J </a:t>
            </a:r>
            <a:r>
              <a:rPr lang="en-GB" i="1" dirty="0" err="1" smtClean="0"/>
              <a:t>Hepatol</a:t>
            </a:r>
            <a:r>
              <a:rPr lang="en-GB" i="1" dirty="0" smtClean="0"/>
              <a:t> </a:t>
            </a:r>
            <a:r>
              <a:rPr lang="en-GB" dirty="0" smtClean="0"/>
              <a:t>2018; </a:t>
            </a:r>
            <a:r>
              <a:rPr lang="en-GB" b="1" dirty="0" smtClean="0"/>
              <a:t>69</a:t>
            </a:r>
            <a:r>
              <a:rPr lang="en-GB" dirty="0" smtClean="0"/>
              <a:t>:1260-73</a:t>
            </a:r>
          </a:p>
          <a:p>
            <a:r>
              <a:rPr lang="en-GB" dirty="0" smtClean="0"/>
              <a:t>“Advance Care planning (ACP) for specialists managing cirrhosis: a focus on patient-centred care” </a:t>
            </a:r>
            <a:r>
              <a:rPr lang="en-GB" dirty="0" err="1" smtClean="0"/>
              <a:t>Brisebois</a:t>
            </a:r>
            <a:r>
              <a:rPr lang="en-GB" dirty="0" smtClean="0"/>
              <a:t> A et al </a:t>
            </a:r>
            <a:r>
              <a:rPr lang="en-GB" i="1" dirty="0" err="1" smtClean="0"/>
              <a:t>Hepatology</a:t>
            </a:r>
            <a:r>
              <a:rPr lang="en-GB" dirty="0" smtClean="0"/>
              <a:t> 2018; </a:t>
            </a:r>
            <a:r>
              <a:rPr lang="en-GB" b="1" dirty="0" smtClean="0"/>
              <a:t>67</a:t>
            </a:r>
            <a:r>
              <a:rPr lang="en-GB" dirty="0" smtClean="0"/>
              <a:t>:2025-40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563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</a:t>
            </a:r>
            <a:r>
              <a:rPr lang="en-GB" dirty="0" err="1" smtClean="0"/>
              <a:t>cont</a:t>
            </a:r>
            <a:r>
              <a:rPr lang="en-GB" dirty="0" smtClean="0"/>
              <a:t>……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982" t="25942" r="31981" b="1012"/>
          <a:stretch/>
        </p:blipFill>
        <p:spPr>
          <a:xfrm>
            <a:off x="1151794" y="2145324"/>
            <a:ext cx="2286000" cy="3710354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5490919" y="2145323"/>
            <a:ext cx="3932237" cy="3811588"/>
          </a:xfrm>
        </p:spPr>
        <p:txBody>
          <a:bodyPr/>
          <a:lstStyle/>
          <a:p>
            <a:r>
              <a:rPr lang="en-GB" dirty="0" smtClean="0"/>
              <a:t>A pre-emptive Palliative Care intervention resulted in increased time to first readmission and more days alive outside the hospital in the first six months after study entry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909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Watch this space……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Aiming to compare the efficacy of Consultative Palliative Care with </a:t>
            </a:r>
            <a:r>
              <a:rPr lang="en-GB" dirty="0" err="1" smtClean="0"/>
              <a:t>Hepatologist</a:t>
            </a:r>
            <a:r>
              <a:rPr lang="en-GB" dirty="0" smtClean="0"/>
              <a:t>-led Palliative Care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Introducing Palliative Care within the Treatment</a:t>
            </a:r>
          </a:p>
          <a:p>
            <a:r>
              <a:rPr lang="en-GB" dirty="0"/>
              <a:t>of End-Stage Liver </a:t>
            </a:r>
            <a:r>
              <a:rPr lang="en-GB" dirty="0" smtClean="0"/>
              <a:t>Disease:  </a:t>
            </a:r>
            <a:r>
              <a:rPr lang="en-US" dirty="0" smtClean="0"/>
              <a:t>The </a:t>
            </a:r>
            <a:r>
              <a:rPr lang="en-US" dirty="0"/>
              <a:t>Study Protocol of a Cluster Randomized Controlled Trial</a:t>
            </a:r>
          </a:p>
          <a:p>
            <a:r>
              <a:rPr lang="en-GB" dirty="0"/>
              <a:t>Manisha </a:t>
            </a:r>
            <a:r>
              <a:rPr lang="en-GB" dirty="0" err="1"/>
              <a:t>Verma</a:t>
            </a:r>
            <a:r>
              <a:rPr lang="en-GB" dirty="0"/>
              <a:t>, MD, MPH,1 Andrzej S. </a:t>
            </a:r>
            <a:r>
              <a:rPr lang="en-GB" dirty="0" err="1"/>
              <a:t>Kosinski</a:t>
            </a:r>
            <a:r>
              <a:rPr lang="en-GB" dirty="0"/>
              <a:t>, PhD,2 Michael L. Volk, </a:t>
            </a:r>
            <a:r>
              <a:rPr lang="en-GB" dirty="0" smtClean="0"/>
              <a:t>MD,3Tamar </a:t>
            </a:r>
            <a:r>
              <a:rPr lang="en-GB" dirty="0" err="1"/>
              <a:t>Taddei</a:t>
            </a:r>
            <a:r>
              <a:rPr lang="en-GB" dirty="0"/>
              <a:t>, MD,4 </a:t>
            </a:r>
            <a:r>
              <a:rPr lang="en-GB" dirty="0" err="1"/>
              <a:t>Kavitha</a:t>
            </a:r>
            <a:r>
              <a:rPr lang="en-GB" dirty="0"/>
              <a:t> </a:t>
            </a:r>
            <a:r>
              <a:rPr lang="en-GB" dirty="0" err="1"/>
              <a:t>Ramchandran</a:t>
            </a:r>
            <a:r>
              <a:rPr lang="en-GB" dirty="0"/>
              <a:t>, MD,5 Marie </a:t>
            </a:r>
            <a:r>
              <a:rPr lang="en-GB" dirty="0" err="1"/>
              <a:t>Bakitas</a:t>
            </a:r>
            <a:r>
              <a:rPr lang="en-GB" dirty="0"/>
              <a:t>, </a:t>
            </a:r>
            <a:r>
              <a:rPr lang="en-GB" dirty="0" err="1"/>
              <a:t>DNSc</a:t>
            </a:r>
            <a:r>
              <a:rPr lang="en-GB" dirty="0"/>
              <a:t>, NP-C, </a:t>
            </a:r>
            <a:r>
              <a:rPr lang="en-GB" dirty="0" smtClean="0"/>
              <a:t>FAAN,6</a:t>
            </a:r>
            <a:r>
              <a:rPr lang="en-US" dirty="0" smtClean="0"/>
              <a:t>Kenneth </a:t>
            </a:r>
            <a:r>
              <a:rPr lang="en-US" dirty="0"/>
              <a:t>Green,7 Lisa Green,7 and Victor Navarro, MD1</a:t>
            </a:r>
          </a:p>
          <a:p>
            <a:r>
              <a:rPr lang="en-US" dirty="0" smtClean="0"/>
              <a:t>Methods</a:t>
            </a:r>
            <a:r>
              <a:rPr lang="en-US" dirty="0"/>
              <a:t>: This two-arm, multicenter cluster-randomized trial assesses the effectiveness of two PC models </a:t>
            </a:r>
            <a:r>
              <a:rPr lang="en-US" dirty="0" smtClean="0"/>
              <a:t>for patients </a:t>
            </a:r>
            <a:r>
              <a:rPr lang="en-US" dirty="0"/>
              <a:t>with ESLD. Fourteen clinical centers will recruit 1260 patient–caregiver dyads. Each center is the </a:t>
            </a:r>
            <a:r>
              <a:rPr lang="en-US" dirty="0" smtClean="0"/>
              <a:t>unit of </a:t>
            </a:r>
            <a:r>
              <a:rPr lang="en-US" dirty="0"/>
              <a:t>randomization. </a:t>
            </a:r>
            <a:r>
              <a:rPr lang="en-US" dirty="0" err="1"/>
              <a:t>Hepatologists</a:t>
            </a:r>
            <a:r>
              <a:rPr lang="en-US" dirty="0"/>
              <a:t> at sites randomized to the Model 2 have undergone web-based training in </a:t>
            </a:r>
            <a:r>
              <a:rPr lang="en-US" dirty="0" smtClean="0"/>
              <a:t>the principles </a:t>
            </a:r>
            <a:r>
              <a:rPr lang="en-US" dirty="0"/>
              <a:t>of PC as pertained to ESLD. PC intervention is delivered over four visits (initial, one, two, and </a:t>
            </a:r>
            <a:r>
              <a:rPr lang="en-US" dirty="0" err="1" smtClean="0"/>
              <a:t>threemonths</a:t>
            </a:r>
            <a:r>
              <a:rPr lang="en-US" dirty="0"/>
              <a:t>). Follow-up assessments occur at 6, 9, and 12 months. Eligible patients are those with new onset </a:t>
            </a:r>
            <a:r>
              <a:rPr lang="en-US" dirty="0" smtClean="0"/>
              <a:t>or ongoing </a:t>
            </a:r>
            <a:r>
              <a:rPr lang="en-US" dirty="0"/>
              <a:t>complications of ESLD with a caregiver willing to participate.</a:t>
            </a:r>
          </a:p>
          <a:p>
            <a:r>
              <a:rPr lang="en-US" dirty="0"/>
              <a:t>Outcomes: The primary outcome is change in patients’ QOL from baseline to three months. </a:t>
            </a:r>
            <a:r>
              <a:rPr lang="en-US" dirty="0" err="1" smtClean="0"/>
              <a:t>Secondaryoutcomes</a:t>
            </a:r>
            <a:r>
              <a:rPr lang="en-US" dirty="0" smtClean="0"/>
              <a:t> </a:t>
            </a:r>
            <a:r>
              <a:rPr lang="en-US" dirty="0"/>
              <a:t>include symptom burden, depression, distress, satisfaction with care, caregiver burden and QOL, goal</a:t>
            </a:r>
          </a:p>
          <a:p>
            <a:r>
              <a:rPr lang="en-US" dirty="0"/>
              <a:t>concordant care, and health care utilization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7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10703</TotalTime>
  <Words>1592</Words>
  <Application>Microsoft Office PowerPoint</Application>
  <PresentationFormat>Widescreen</PresentationFormat>
  <Paragraphs>134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Palliative Care Case Presentation</vt:lpstr>
      <vt:lpstr>DH</vt:lpstr>
      <vt:lpstr>Palliative Care in End-stage Liver Disease (ESLD)</vt:lpstr>
      <vt:lpstr>Hepatologist Perceptions</vt:lpstr>
      <vt:lpstr>Role of the Hepatologist</vt:lpstr>
      <vt:lpstr>The Gold Standards Framework Proactive Identification Guidance (PIG)</vt:lpstr>
      <vt:lpstr>SPICT – Supportive and Palliative Care Indicators Tool (SPICTTM)</vt:lpstr>
      <vt:lpstr>Bristol Prognostic Screening Tool</vt:lpstr>
      <vt:lpstr>Assess</vt:lpstr>
      <vt:lpstr>IPOS</vt:lpstr>
      <vt:lpstr>Management of Ascites</vt:lpstr>
      <vt:lpstr>Management of Encephalopathy</vt:lpstr>
      <vt:lpstr>Malnutrition</vt:lpstr>
      <vt:lpstr>Symptom Management</vt:lpstr>
      <vt:lpstr>Plan</vt:lpstr>
      <vt:lpstr>Successful interventions (1)</vt:lpstr>
      <vt:lpstr>Successful Interventions (2)</vt:lpstr>
      <vt:lpstr>Successful Interventions (3)</vt:lpstr>
      <vt:lpstr>References</vt:lpstr>
      <vt:lpstr>References cont……</vt:lpstr>
      <vt:lpstr>Watch this space……</vt:lpstr>
    </vt:vector>
  </TitlesOfParts>
  <Company>CUH (Cambridge University Hospital)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Palliative Care Case Presentation</dc:title>
  <dc:creator>Cartwright, Yvonne</dc:creator>
  <cp:lastModifiedBy>Cartwright, Yvonne</cp:lastModifiedBy>
  <cp:revision>28</cp:revision>
  <dcterms:created xsi:type="dcterms:W3CDTF">2020-10-21T08:58:42Z</dcterms:created>
  <dcterms:modified xsi:type="dcterms:W3CDTF">2020-11-03T18:09:22Z</dcterms:modified>
</cp:coreProperties>
</file>