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  <p:sldMasterId id="2147483714" r:id="rId2"/>
    <p:sldMasterId id="2147483744" r:id="rId3"/>
  </p:sldMasterIdLst>
  <p:notesMasterIdLst>
    <p:notesMasterId r:id="rId48"/>
  </p:notesMasterIdLst>
  <p:sldIdLst>
    <p:sldId id="313" r:id="rId4"/>
    <p:sldId id="686" r:id="rId5"/>
    <p:sldId id="567" r:id="rId6"/>
    <p:sldId id="535" r:id="rId7"/>
    <p:sldId id="305" r:id="rId8"/>
    <p:sldId id="536" r:id="rId9"/>
    <p:sldId id="533" r:id="rId10"/>
    <p:sldId id="534" r:id="rId11"/>
    <p:sldId id="543" r:id="rId12"/>
    <p:sldId id="413" r:id="rId13"/>
    <p:sldId id="542" r:id="rId14"/>
    <p:sldId id="539" r:id="rId15"/>
    <p:sldId id="506" r:id="rId16"/>
    <p:sldId id="386" r:id="rId17"/>
    <p:sldId id="672" r:id="rId18"/>
    <p:sldId id="392" r:id="rId19"/>
    <p:sldId id="544" r:id="rId20"/>
    <p:sldId id="325" r:id="rId21"/>
    <p:sldId id="326" r:id="rId22"/>
    <p:sldId id="345" r:id="rId23"/>
    <p:sldId id="327" r:id="rId24"/>
    <p:sldId id="328" r:id="rId25"/>
    <p:sldId id="351" r:id="rId26"/>
    <p:sldId id="381" r:id="rId27"/>
    <p:sldId id="702" r:id="rId28"/>
    <p:sldId id="703" r:id="rId29"/>
    <p:sldId id="704" r:id="rId30"/>
    <p:sldId id="414" r:id="rId31"/>
    <p:sldId id="705" r:id="rId32"/>
    <p:sldId id="706" r:id="rId33"/>
    <p:sldId id="707" r:id="rId34"/>
    <p:sldId id="708" r:id="rId35"/>
    <p:sldId id="709" r:id="rId36"/>
    <p:sldId id="711" r:id="rId37"/>
    <p:sldId id="712" r:id="rId38"/>
    <p:sldId id="713" r:id="rId39"/>
    <p:sldId id="258" r:id="rId40"/>
    <p:sldId id="620" r:id="rId41"/>
    <p:sldId id="629" r:id="rId42"/>
    <p:sldId id="630" r:id="rId43"/>
    <p:sldId id="541" r:id="rId44"/>
    <p:sldId id="350" r:id="rId45"/>
    <p:sldId id="410" r:id="rId46"/>
    <p:sldId id="364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4" userDrawn="1">
          <p15:clr>
            <a:srgbClr val="A4A3A4"/>
          </p15:clr>
        </p15:guide>
        <p15:guide id="2" orient="horz" pos="569" userDrawn="1">
          <p15:clr>
            <a:srgbClr val="A4A3A4"/>
          </p15:clr>
        </p15:guide>
        <p15:guide id="3" orient="horz" pos="683" userDrawn="1">
          <p15:clr>
            <a:srgbClr val="A4A3A4"/>
          </p15:clr>
        </p15:guide>
        <p15:guide id="4" orient="horz" pos="4088" userDrawn="1">
          <p15:clr>
            <a:srgbClr val="A4A3A4"/>
          </p15:clr>
        </p15:guide>
        <p15:guide id="5" orient="horz" pos="110" userDrawn="1">
          <p15:clr>
            <a:srgbClr val="A4A3A4"/>
          </p15:clr>
        </p15:guide>
        <p15:guide id="6" pos="7379" userDrawn="1">
          <p15:clr>
            <a:srgbClr val="A4A3A4"/>
          </p15:clr>
        </p15:guide>
        <p15:guide id="7" pos="2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90F"/>
    <a:srgbClr val="FF5F05"/>
    <a:srgbClr val="C83296"/>
    <a:srgbClr val="0A2D50"/>
    <a:srgbClr val="CDD7DC"/>
    <a:srgbClr val="CDC3B9"/>
    <a:srgbClr val="5A6469"/>
    <a:srgbClr val="5F5550"/>
    <a:srgbClr val="002395"/>
    <a:srgbClr val="FC5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9" autoAdjust="0"/>
    <p:restoredTop sz="94818" autoAdjust="0"/>
  </p:normalViewPr>
  <p:slideViewPr>
    <p:cSldViewPr snapToGrid="0" snapToObjects="1">
      <p:cViewPr varScale="1">
        <p:scale>
          <a:sx n="105" d="100"/>
          <a:sy n="105" d="100"/>
        </p:scale>
        <p:origin x="684" y="114"/>
      </p:cViewPr>
      <p:guideLst>
        <p:guide orient="horz" pos="3154"/>
        <p:guide orient="horz" pos="569"/>
        <p:guide orient="horz" pos="683"/>
        <p:guide orient="horz" pos="4088"/>
        <p:guide orient="horz" pos="110"/>
        <p:guide pos="7379"/>
        <p:guide pos="295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BEABF0-1BD1-485F-BB73-0195D877377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574333-F100-4D8E-8D4A-7074D97D4A1B}">
      <dgm:prSet/>
      <dgm:spPr/>
      <dgm:t>
        <a:bodyPr/>
        <a:lstStyle/>
        <a:p>
          <a:r>
            <a:rPr lang="en-US"/>
            <a:t>Consultancy/Advisory Board </a:t>
          </a:r>
        </a:p>
      </dgm:t>
    </dgm:pt>
    <dgm:pt modelId="{F8D88EA3-6310-4EC8-B95C-4CC9924BCE2A}" type="parTrans" cxnId="{5345DCDB-EC31-4F9C-A2CF-3BCBCBD3AEC6}">
      <dgm:prSet/>
      <dgm:spPr/>
      <dgm:t>
        <a:bodyPr/>
        <a:lstStyle/>
        <a:p>
          <a:endParaRPr lang="en-US"/>
        </a:p>
      </dgm:t>
    </dgm:pt>
    <dgm:pt modelId="{377751DF-A686-42C5-B3CD-31CFB56BA751}" type="sibTrans" cxnId="{5345DCDB-EC31-4F9C-A2CF-3BCBCBD3AEC6}">
      <dgm:prSet/>
      <dgm:spPr/>
      <dgm:t>
        <a:bodyPr/>
        <a:lstStyle/>
        <a:p>
          <a:endParaRPr lang="en-US"/>
        </a:p>
      </dgm:t>
    </dgm:pt>
    <dgm:pt modelId="{5B7237A7-C134-4D10-BCCE-F309758409E7}">
      <dgm:prSet/>
      <dgm:spPr/>
      <dgm:t>
        <a:bodyPr/>
        <a:lstStyle/>
        <a:p>
          <a:r>
            <a:rPr lang="en-US"/>
            <a:t>Norgine</a:t>
          </a:r>
        </a:p>
      </dgm:t>
    </dgm:pt>
    <dgm:pt modelId="{D7A235CB-4729-4387-9475-64FC55C55828}" type="parTrans" cxnId="{ED3645CB-C788-4EB2-832C-BD830F093FEF}">
      <dgm:prSet/>
      <dgm:spPr/>
      <dgm:t>
        <a:bodyPr/>
        <a:lstStyle/>
        <a:p>
          <a:endParaRPr lang="en-US"/>
        </a:p>
      </dgm:t>
    </dgm:pt>
    <dgm:pt modelId="{DAB1A3FB-73FB-4897-9440-D27E14D96FD5}" type="sibTrans" cxnId="{ED3645CB-C788-4EB2-832C-BD830F093FEF}">
      <dgm:prSet/>
      <dgm:spPr/>
      <dgm:t>
        <a:bodyPr/>
        <a:lstStyle/>
        <a:p>
          <a:endParaRPr lang="en-US"/>
        </a:p>
      </dgm:t>
    </dgm:pt>
    <dgm:pt modelId="{C11F51F5-ABF8-49E2-A8A3-07672781DD5C}">
      <dgm:prSet/>
      <dgm:spPr/>
      <dgm:t>
        <a:bodyPr/>
        <a:lstStyle/>
        <a:p>
          <a:r>
            <a:rPr lang="en-US"/>
            <a:t>Kaleido Biosciences</a:t>
          </a:r>
        </a:p>
      </dgm:t>
    </dgm:pt>
    <dgm:pt modelId="{1F3CB98D-AD22-4C1C-8897-D001BF6F4434}" type="parTrans" cxnId="{0F6AEDB8-2446-419D-9934-4883A971D41C}">
      <dgm:prSet/>
      <dgm:spPr/>
      <dgm:t>
        <a:bodyPr/>
        <a:lstStyle/>
        <a:p>
          <a:endParaRPr lang="en-US"/>
        </a:p>
      </dgm:t>
    </dgm:pt>
    <dgm:pt modelId="{3DFCF0D0-6261-4AFC-AFF9-86C46B1CCE05}" type="sibTrans" cxnId="{0F6AEDB8-2446-419D-9934-4883A971D41C}">
      <dgm:prSet/>
      <dgm:spPr/>
      <dgm:t>
        <a:bodyPr/>
        <a:lstStyle/>
        <a:p>
          <a:endParaRPr lang="en-US"/>
        </a:p>
      </dgm:t>
    </dgm:pt>
    <dgm:pt modelId="{DBCE12F7-D13B-4385-A024-60935EC6766B}">
      <dgm:prSet/>
      <dgm:spPr/>
      <dgm:t>
        <a:bodyPr/>
        <a:lstStyle/>
        <a:p>
          <a:r>
            <a:rPr lang="en-US" dirty="0"/>
            <a:t>Shionogi</a:t>
          </a:r>
        </a:p>
      </dgm:t>
    </dgm:pt>
    <dgm:pt modelId="{DC78CBE7-3712-49CB-90EF-13564CD18786}" type="parTrans" cxnId="{560B6650-35E4-469B-8A54-CBECB309B59E}">
      <dgm:prSet/>
      <dgm:spPr/>
      <dgm:t>
        <a:bodyPr/>
        <a:lstStyle/>
        <a:p>
          <a:endParaRPr lang="en-US"/>
        </a:p>
      </dgm:t>
    </dgm:pt>
    <dgm:pt modelId="{CD9561E6-A9F7-4B88-BEC2-568665609DCA}" type="sibTrans" cxnId="{560B6650-35E4-469B-8A54-CBECB309B59E}">
      <dgm:prSet/>
      <dgm:spPr/>
      <dgm:t>
        <a:bodyPr/>
        <a:lstStyle/>
        <a:p>
          <a:endParaRPr lang="en-US"/>
        </a:p>
      </dgm:t>
    </dgm:pt>
    <dgm:pt modelId="{91F53850-5E48-4C45-9E9D-1DB675010D25}">
      <dgm:prSet/>
      <dgm:spPr/>
      <dgm:t>
        <a:bodyPr/>
        <a:lstStyle/>
        <a:p>
          <a:r>
            <a:rPr lang="en-US"/>
            <a:t>Paid Lectures</a:t>
          </a:r>
        </a:p>
      </dgm:t>
    </dgm:pt>
    <dgm:pt modelId="{FDAEC631-7040-47C2-976D-FF46958B2937}" type="parTrans" cxnId="{04B9736D-7A49-44AA-8EA0-2604D5116D45}">
      <dgm:prSet/>
      <dgm:spPr/>
      <dgm:t>
        <a:bodyPr/>
        <a:lstStyle/>
        <a:p>
          <a:endParaRPr lang="en-US"/>
        </a:p>
      </dgm:t>
    </dgm:pt>
    <dgm:pt modelId="{F003E917-5AA8-4026-9971-F54DEEAA9F70}" type="sibTrans" cxnId="{04B9736D-7A49-44AA-8EA0-2604D5116D45}">
      <dgm:prSet/>
      <dgm:spPr/>
      <dgm:t>
        <a:bodyPr/>
        <a:lstStyle/>
        <a:p>
          <a:endParaRPr lang="en-US"/>
        </a:p>
      </dgm:t>
    </dgm:pt>
    <dgm:pt modelId="{19C6A243-1622-4176-99D9-B3A3FDB0767E}">
      <dgm:prSet/>
      <dgm:spPr/>
      <dgm:t>
        <a:bodyPr/>
        <a:lstStyle/>
        <a:p>
          <a:r>
            <a:rPr lang="en-US"/>
            <a:t>Norgine</a:t>
          </a:r>
        </a:p>
      </dgm:t>
    </dgm:pt>
    <dgm:pt modelId="{04BAA47A-5233-433F-B7C7-CC8C41D478CA}" type="parTrans" cxnId="{9E11F44E-8848-49C7-B067-2E2A14DD3BF7}">
      <dgm:prSet/>
      <dgm:spPr/>
      <dgm:t>
        <a:bodyPr/>
        <a:lstStyle/>
        <a:p>
          <a:endParaRPr lang="en-US"/>
        </a:p>
      </dgm:t>
    </dgm:pt>
    <dgm:pt modelId="{FCD68BC0-FA9F-4565-9453-6FCBD2F1D4CF}" type="sibTrans" cxnId="{9E11F44E-8848-49C7-B067-2E2A14DD3BF7}">
      <dgm:prSet/>
      <dgm:spPr/>
      <dgm:t>
        <a:bodyPr/>
        <a:lstStyle/>
        <a:p>
          <a:endParaRPr lang="en-US"/>
        </a:p>
      </dgm:t>
    </dgm:pt>
    <dgm:pt modelId="{30B25A32-FC51-4F0F-B01F-621DE1BA932F}">
      <dgm:prSet/>
      <dgm:spPr/>
      <dgm:t>
        <a:bodyPr/>
        <a:lstStyle/>
        <a:p>
          <a:r>
            <a:rPr lang="en-US"/>
            <a:t>Falk Pharma</a:t>
          </a:r>
        </a:p>
      </dgm:t>
    </dgm:pt>
    <dgm:pt modelId="{53AACCDE-92DD-41A2-9B1E-65E678C7B67C}" type="parTrans" cxnId="{D0617B17-1544-404A-A103-8CE74E1AAAAA}">
      <dgm:prSet/>
      <dgm:spPr/>
      <dgm:t>
        <a:bodyPr/>
        <a:lstStyle/>
        <a:p>
          <a:endParaRPr lang="en-US"/>
        </a:p>
      </dgm:t>
    </dgm:pt>
    <dgm:pt modelId="{D30D19BA-4143-4A86-BD23-12545EA08C41}" type="sibTrans" cxnId="{D0617B17-1544-404A-A103-8CE74E1AAAAA}">
      <dgm:prSet/>
      <dgm:spPr/>
      <dgm:t>
        <a:bodyPr/>
        <a:lstStyle/>
        <a:p>
          <a:endParaRPr lang="en-US"/>
        </a:p>
      </dgm:t>
    </dgm:pt>
    <dgm:pt modelId="{B2B557EF-CC43-47DB-B9CA-BEEFC9086555}">
      <dgm:prSet/>
      <dgm:spPr/>
      <dgm:t>
        <a:bodyPr/>
        <a:lstStyle/>
        <a:p>
          <a:r>
            <a:rPr lang="en-US"/>
            <a:t>Investigator-initiated grant – Norgine</a:t>
          </a:r>
        </a:p>
      </dgm:t>
    </dgm:pt>
    <dgm:pt modelId="{B5767E54-B946-4DF4-800D-91EB06A7F305}" type="parTrans" cxnId="{8A688D24-FAA0-45E7-AA2B-810C7C9E0F6F}">
      <dgm:prSet/>
      <dgm:spPr/>
      <dgm:t>
        <a:bodyPr/>
        <a:lstStyle/>
        <a:p>
          <a:endParaRPr lang="en-US"/>
        </a:p>
      </dgm:t>
    </dgm:pt>
    <dgm:pt modelId="{E81C52B9-40FC-442F-BF28-37FF68848462}" type="sibTrans" cxnId="{8A688D24-FAA0-45E7-AA2B-810C7C9E0F6F}">
      <dgm:prSet/>
      <dgm:spPr/>
      <dgm:t>
        <a:bodyPr/>
        <a:lstStyle/>
        <a:p>
          <a:endParaRPr lang="en-US"/>
        </a:p>
      </dgm:t>
    </dgm:pt>
    <dgm:pt modelId="{36A95BEB-DD4D-462C-A0BE-A36FE10F5F7D}">
      <dgm:prSet custT="1"/>
      <dgm:spPr/>
      <dgm:t>
        <a:bodyPr/>
        <a:lstStyle/>
        <a:p>
          <a:r>
            <a:rPr lang="en-US" sz="2000" dirty="0"/>
            <a:t>RIFSYS Trial </a:t>
          </a:r>
          <a:r>
            <a:rPr lang="en-US" sz="1400" dirty="0"/>
            <a:t>[A placebo controlled single </a:t>
          </a:r>
          <a:r>
            <a:rPr lang="en-US" sz="1400" dirty="0" err="1"/>
            <a:t>centre</a:t>
          </a:r>
          <a:r>
            <a:rPr lang="en-US" sz="1400" dirty="0"/>
            <a:t> double blind </a:t>
          </a:r>
          <a:r>
            <a:rPr lang="en-US" sz="1400" dirty="0" err="1"/>
            <a:t>randomised</a:t>
          </a:r>
          <a:r>
            <a:rPr lang="en-US" sz="1400" dirty="0"/>
            <a:t> trial to investigate the efficacy of </a:t>
          </a:r>
          <a:r>
            <a:rPr lang="en-US" sz="1400" b="1" dirty="0" err="1"/>
            <a:t>RIF</a:t>
          </a:r>
          <a:r>
            <a:rPr lang="en-US" sz="1400" dirty="0" err="1"/>
            <a:t>aximin</a:t>
          </a:r>
          <a:r>
            <a:rPr lang="en-US" sz="1400" dirty="0"/>
            <a:t> versus placebo in improving </a:t>
          </a:r>
          <a:r>
            <a:rPr lang="en-US" sz="1400" b="1" dirty="0" err="1"/>
            <a:t>SYS</a:t>
          </a:r>
          <a:r>
            <a:rPr lang="en-US" sz="1400" dirty="0" err="1"/>
            <a:t>temic</a:t>
          </a:r>
          <a:r>
            <a:rPr lang="en-US" sz="1400" dirty="0"/>
            <a:t> inflammation and neutrophil malfunction in patients with cirrhosis and chronic hepatic encephalopathy]</a:t>
          </a:r>
        </a:p>
      </dgm:t>
    </dgm:pt>
    <dgm:pt modelId="{2488EF2F-276A-4173-8C93-11E06A6D1AA8}" type="parTrans" cxnId="{A01AD418-7EFD-4DCC-A13B-A64A5424899C}">
      <dgm:prSet/>
      <dgm:spPr/>
      <dgm:t>
        <a:bodyPr/>
        <a:lstStyle/>
        <a:p>
          <a:endParaRPr lang="en-US"/>
        </a:p>
      </dgm:t>
    </dgm:pt>
    <dgm:pt modelId="{E73DE815-287B-4D93-AA85-4788C428FFAC}" type="sibTrans" cxnId="{A01AD418-7EFD-4DCC-A13B-A64A5424899C}">
      <dgm:prSet/>
      <dgm:spPr/>
      <dgm:t>
        <a:bodyPr/>
        <a:lstStyle/>
        <a:p>
          <a:endParaRPr lang="en-US"/>
        </a:p>
      </dgm:t>
    </dgm:pt>
    <dgm:pt modelId="{8082DFBE-80EE-4EE8-94A5-60CE2EB3EAAD}">
      <dgm:prSet custT="1"/>
      <dgm:spPr/>
      <dgm:t>
        <a:bodyPr/>
        <a:lstStyle/>
        <a:p>
          <a:r>
            <a:rPr lang="en-US" sz="2000" dirty="0"/>
            <a:t>EMITTIC Trial </a:t>
          </a:r>
          <a:r>
            <a:rPr lang="en-US" sz="1400" dirty="0"/>
            <a:t>[</a:t>
          </a:r>
          <a:r>
            <a:rPr lang="en-GB" sz="1400" dirty="0"/>
            <a:t>Restoration of disrupted gut mucosa-associated immune cell regulation in patients with cirrhosis and hepatic encephalopathy with rifaximin]</a:t>
          </a:r>
          <a:endParaRPr lang="en-US" sz="1400" dirty="0"/>
        </a:p>
      </dgm:t>
    </dgm:pt>
    <dgm:pt modelId="{E5676C6F-23F8-4270-8D42-EF9325224F21}" type="parTrans" cxnId="{6446BAFA-86DF-4CAB-8A6D-F7DD17885C83}">
      <dgm:prSet/>
      <dgm:spPr/>
      <dgm:t>
        <a:bodyPr/>
        <a:lstStyle/>
        <a:p>
          <a:endParaRPr lang="en-US"/>
        </a:p>
      </dgm:t>
    </dgm:pt>
    <dgm:pt modelId="{20114E29-45F8-4895-B080-C59D98FDC7A3}" type="sibTrans" cxnId="{6446BAFA-86DF-4CAB-8A6D-F7DD17885C83}">
      <dgm:prSet/>
      <dgm:spPr/>
      <dgm:t>
        <a:bodyPr/>
        <a:lstStyle/>
        <a:p>
          <a:endParaRPr lang="en-US"/>
        </a:p>
      </dgm:t>
    </dgm:pt>
    <dgm:pt modelId="{FC653BFA-C197-6547-ADC3-CD9C8E6DA8E6}">
      <dgm:prSet/>
      <dgm:spPr/>
      <dgm:t>
        <a:bodyPr/>
        <a:lstStyle/>
        <a:p>
          <a:r>
            <a:rPr lang="en-US" dirty="0"/>
            <a:t>Mallinckrodt</a:t>
          </a:r>
        </a:p>
      </dgm:t>
    </dgm:pt>
    <dgm:pt modelId="{68CB0265-93C1-3548-96CD-A0254549C405}" type="parTrans" cxnId="{880C701D-0480-C746-8964-A734B03C32A0}">
      <dgm:prSet/>
      <dgm:spPr/>
      <dgm:t>
        <a:bodyPr/>
        <a:lstStyle/>
        <a:p>
          <a:endParaRPr lang="en-GB"/>
        </a:p>
      </dgm:t>
    </dgm:pt>
    <dgm:pt modelId="{C4636450-5B21-5C4F-A796-98406B7B0EDA}" type="sibTrans" cxnId="{880C701D-0480-C746-8964-A734B03C32A0}">
      <dgm:prSet/>
      <dgm:spPr/>
      <dgm:t>
        <a:bodyPr/>
        <a:lstStyle/>
        <a:p>
          <a:endParaRPr lang="en-GB"/>
        </a:p>
      </dgm:t>
    </dgm:pt>
    <dgm:pt modelId="{6A1DF77E-EEDC-6C4A-9244-C85B140E89E7}" type="pres">
      <dgm:prSet presAssocID="{86BEABF0-1BD1-485F-BB73-0195D877377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DC3A06-E4E0-4649-8B8F-C0C954DD6766}" type="pres">
      <dgm:prSet presAssocID="{05574333-F100-4D8E-8D4A-7074D97D4A1B}" presName="parentLin" presStyleCnt="0"/>
      <dgm:spPr/>
    </dgm:pt>
    <dgm:pt modelId="{13AFAAC5-43FD-5643-8056-930B8DA13B9C}" type="pres">
      <dgm:prSet presAssocID="{05574333-F100-4D8E-8D4A-7074D97D4A1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ADD0F55-6CF3-0943-994F-66275746F1D3}" type="pres">
      <dgm:prSet presAssocID="{05574333-F100-4D8E-8D4A-7074D97D4A1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E6FF1-1331-314B-B098-07F7CAD32CBA}" type="pres">
      <dgm:prSet presAssocID="{05574333-F100-4D8E-8D4A-7074D97D4A1B}" presName="negativeSpace" presStyleCnt="0"/>
      <dgm:spPr/>
    </dgm:pt>
    <dgm:pt modelId="{50B978D9-7570-494B-BF02-69C1E9357713}" type="pres">
      <dgm:prSet presAssocID="{05574333-F100-4D8E-8D4A-7074D97D4A1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85CDD2-3080-7740-BE7E-4297622BCDE5}" type="pres">
      <dgm:prSet presAssocID="{377751DF-A686-42C5-B3CD-31CFB56BA751}" presName="spaceBetweenRectangles" presStyleCnt="0"/>
      <dgm:spPr/>
    </dgm:pt>
    <dgm:pt modelId="{F01A1B82-B685-554E-B09D-92BC1804329B}" type="pres">
      <dgm:prSet presAssocID="{91F53850-5E48-4C45-9E9D-1DB675010D25}" presName="parentLin" presStyleCnt="0"/>
      <dgm:spPr/>
    </dgm:pt>
    <dgm:pt modelId="{7CA435F9-33D7-2343-84F5-154C00EEA8F1}" type="pres">
      <dgm:prSet presAssocID="{91F53850-5E48-4C45-9E9D-1DB675010D2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56851F2-1A4A-2441-A0DD-CF9EE763597C}" type="pres">
      <dgm:prSet presAssocID="{91F53850-5E48-4C45-9E9D-1DB675010D2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449F1-54DF-2547-B8AD-98145755D0CE}" type="pres">
      <dgm:prSet presAssocID="{91F53850-5E48-4C45-9E9D-1DB675010D25}" presName="negativeSpace" presStyleCnt="0"/>
      <dgm:spPr/>
    </dgm:pt>
    <dgm:pt modelId="{EF70609F-4167-F249-8E31-342C43933A88}" type="pres">
      <dgm:prSet presAssocID="{91F53850-5E48-4C45-9E9D-1DB675010D2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A9A0A7-8903-CD43-AFC0-5C6B5D6B8D60}" type="pres">
      <dgm:prSet presAssocID="{F003E917-5AA8-4026-9971-F54DEEAA9F70}" presName="spaceBetweenRectangles" presStyleCnt="0"/>
      <dgm:spPr/>
    </dgm:pt>
    <dgm:pt modelId="{87E4058A-1AA2-4542-B2DD-828713F03C0E}" type="pres">
      <dgm:prSet presAssocID="{B2B557EF-CC43-47DB-B9CA-BEEFC9086555}" presName="parentLin" presStyleCnt="0"/>
      <dgm:spPr/>
    </dgm:pt>
    <dgm:pt modelId="{6568BD72-C6D0-1745-BAF0-865F085191E0}" type="pres">
      <dgm:prSet presAssocID="{B2B557EF-CC43-47DB-B9CA-BEEFC908655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0F53003-47F7-424C-9466-08FAB67989A5}" type="pres">
      <dgm:prSet presAssocID="{B2B557EF-CC43-47DB-B9CA-BEEFC908655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EF3E68-84BD-ED4C-928B-7A1F9B9700E2}" type="pres">
      <dgm:prSet presAssocID="{B2B557EF-CC43-47DB-B9CA-BEEFC9086555}" presName="negativeSpace" presStyleCnt="0"/>
      <dgm:spPr/>
    </dgm:pt>
    <dgm:pt modelId="{CDC1E371-7F06-9245-9625-1DE616152601}" type="pres">
      <dgm:prSet presAssocID="{B2B557EF-CC43-47DB-B9CA-BEEFC908655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DAC9EC-E329-CA42-AFAF-A35D84DDADF0}" type="presOf" srcId="{5B7237A7-C134-4D10-BCCE-F309758409E7}" destId="{50B978D9-7570-494B-BF02-69C1E9357713}" srcOrd="0" destOrd="0" presId="urn:microsoft.com/office/officeart/2005/8/layout/list1"/>
    <dgm:cxn modelId="{8A688D24-FAA0-45E7-AA2B-810C7C9E0F6F}" srcId="{86BEABF0-1BD1-485F-BB73-0195D877377F}" destId="{B2B557EF-CC43-47DB-B9CA-BEEFC9086555}" srcOrd="2" destOrd="0" parTransId="{B5767E54-B946-4DF4-800D-91EB06A7F305}" sibTransId="{E81C52B9-40FC-442F-BF28-37FF68848462}"/>
    <dgm:cxn modelId="{5345DCDB-EC31-4F9C-A2CF-3BCBCBD3AEC6}" srcId="{86BEABF0-1BD1-485F-BB73-0195D877377F}" destId="{05574333-F100-4D8E-8D4A-7074D97D4A1B}" srcOrd="0" destOrd="0" parTransId="{F8D88EA3-6310-4EC8-B95C-4CC9924BCE2A}" sibTransId="{377751DF-A686-42C5-B3CD-31CFB56BA751}"/>
    <dgm:cxn modelId="{380117A6-CDF4-CB4E-9B57-C8E9BDAEC917}" type="presOf" srcId="{B2B557EF-CC43-47DB-B9CA-BEEFC9086555}" destId="{50F53003-47F7-424C-9466-08FAB67989A5}" srcOrd="1" destOrd="0" presId="urn:microsoft.com/office/officeart/2005/8/layout/list1"/>
    <dgm:cxn modelId="{7E5DEC60-9E68-964A-97AC-CA605B16C59C}" type="presOf" srcId="{86BEABF0-1BD1-485F-BB73-0195D877377F}" destId="{6A1DF77E-EEDC-6C4A-9244-C85B140E89E7}" srcOrd="0" destOrd="0" presId="urn:microsoft.com/office/officeart/2005/8/layout/list1"/>
    <dgm:cxn modelId="{6613DC37-7642-3A43-8AB6-81E03A95CA84}" type="presOf" srcId="{B2B557EF-CC43-47DB-B9CA-BEEFC9086555}" destId="{6568BD72-C6D0-1745-BAF0-865F085191E0}" srcOrd="0" destOrd="0" presId="urn:microsoft.com/office/officeart/2005/8/layout/list1"/>
    <dgm:cxn modelId="{668D81C6-7D86-9C47-ACC9-64E7E7F2F9D1}" type="presOf" srcId="{DBCE12F7-D13B-4385-A024-60935EC6766B}" destId="{50B978D9-7570-494B-BF02-69C1E9357713}" srcOrd="0" destOrd="2" presId="urn:microsoft.com/office/officeart/2005/8/layout/list1"/>
    <dgm:cxn modelId="{6172BD7A-A9C0-B84C-9A93-DF63CD8B1B1D}" type="presOf" srcId="{91F53850-5E48-4C45-9E9D-1DB675010D25}" destId="{F56851F2-1A4A-2441-A0DD-CF9EE763597C}" srcOrd="1" destOrd="0" presId="urn:microsoft.com/office/officeart/2005/8/layout/list1"/>
    <dgm:cxn modelId="{04B9736D-7A49-44AA-8EA0-2604D5116D45}" srcId="{86BEABF0-1BD1-485F-BB73-0195D877377F}" destId="{91F53850-5E48-4C45-9E9D-1DB675010D25}" srcOrd="1" destOrd="0" parTransId="{FDAEC631-7040-47C2-976D-FF46958B2937}" sibTransId="{F003E917-5AA8-4026-9971-F54DEEAA9F70}"/>
    <dgm:cxn modelId="{478E9DEC-3764-1C43-83CA-1293382A9C52}" type="presOf" srcId="{05574333-F100-4D8E-8D4A-7074D97D4A1B}" destId="{13AFAAC5-43FD-5643-8056-930B8DA13B9C}" srcOrd="0" destOrd="0" presId="urn:microsoft.com/office/officeart/2005/8/layout/list1"/>
    <dgm:cxn modelId="{A472ACF7-7053-984F-BEF5-D0E42AB5D35F}" type="presOf" srcId="{36A95BEB-DD4D-462C-A0BE-A36FE10F5F7D}" destId="{CDC1E371-7F06-9245-9625-1DE616152601}" srcOrd="0" destOrd="0" presId="urn:microsoft.com/office/officeart/2005/8/layout/list1"/>
    <dgm:cxn modelId="{C48C49E4-0C40-B34A-B3F9-3A9F88862136}" type="presOf" srcId="{C11F51F5-ABF8-49E2-A8A3-07672781DD5C}" destId="{50B978D9-7570-494B-BF02-69C1E9357713}" srcOrd="0" destOrd="1" presId="urn:microsoft.com/office/officeart/2005/8/layout/list1"/>
    <dgm:cxn modelId="{A01AD418-7EFD-4DCC-A13B-A64A5424899C}" srcId="{B2B557EF-CC43-47DB-B9CA-BEEFC9086555}" destId="{36A95BEB-DD4D-462C-A0BE-A36FE10F5F7D}" srcOrd="0" destOrd="0" parTransId="{2488EF2F-276A-4173-8C93-11E06A6D1AA8}" sibTransId="{E73DE815-287B-4D93-AA85-4788C428FFAC}"/>
    <dgm:cxn modelId="{ED3645CB-C788-4EB2-832C-BD830F093FEF}" srcId="{05574333-F100-4D8E-8D4A-7074D97D4A1B}" destId="{5B7237A7-C134-4D10-BCCE-F309758409E7}" srcOrd="0" destOrd="0" parTransId="{D7A235CB-4729-4387-9475-64FC55C55828}" sibTransId="{DAB1A3FB-73FB-4897-9440-D27E14D96FD5}"/>
    <dgm:cxn modelId="{7453E766-A25B-4340-B99B-13445D795E03}" type="presOf" srcId="{19C6A243-1622-4176-99D9-B3A3FDB0767E}" destId="{EF70609F-4167-F249-8E31-342C43933A88}" srcOrd="0" destOrd="0" presId="urn:microsoft.com/office/officeart/2005/8/layout/list1"/>
    <dgm:cxn modelId="{560B6650-35E4-469B-8A54-CBECB309B59E}" srcId="{05574333-F100-4D8E-8D4A-7074D97D4A1B}" destId="{DBCE12F7-D13B-4385-A024-60935EC6766B}" srcOrd="2" destOrd="0" parTransId="{DC78CBE7-3712-49CB-90EF-13564CD18786}" sibTransId="{CD9561E6-A9F7-4B88-BEC2-568665609DCA}"/>
    <dgm:cxn modelId="{0A2EA14A-C1C7-D348-8614-96106AAB4B6A}" type="presOf" srcId="{91F53850-5E48-4C45-9E9D-1DB675010D25}" destId="{7CA435F9-33D7-2343-84F5-154C00EEA8F1}" srcOrd="0" destOrd="0" presId="urn:microsoft.com/office/officeart/2005/8/layout/list1"/>
    <dgm:cxn modelId="{9E11F44E-8848-49C7-B067-2E2A14DD3BF7}" srcId="{91F53850-5E48-4C45-9E9D-1DB675010D25}" destId="{19C6A243-1622-4176-99D9-B3A3FDB0767E}" srcOrd="0" destOrd="0" parTransId="{04BAA47A-5233-433F-B7C7-CC8C41D478CA}" sibTransId="{FCD68BC0-FA9F-4565-9453-6FCBD2F1D4CF}"/>
    <dgm:cxn modelId="{E0F3CB72-156C-8F4E-AA4A-53A5F4A13B4D}" type="presOf" srcId="{8082DFBE-80EE-4EE8-94A5-60CE2EB3EAAD}" destId="{CDC1E371-7F06-9245-9625-1DE616152601}" srcOrd="0" destOrd="1" presId="urn:microsoft.com/office/officeart/2005/8/layout/list1"/>
    <dgm:cxn modelId="{A490C0F6-B722-6742-9AA5-DD65FB60FC92}" type="presOf" srcId="{FC653BFA-C197-6547-ADC3-CD9C8E6DA8E6}" destId="{50B978D9-7570-494B-BF02-69C1E9357713}" srcOrd="0" destOrd="3" presId="urn:microsoft.com/office/officeart/2005/8/layout/list1"/>
    <dgm:cxn modelId="{6446BAFA-86DF-4CAB-8A6D-F7DD17885C83}" srcId="{B2B557EF-CC43-47DB-B9CA-BEEFC9086555}" destId="{8082DFBE-80EE-4EE8-94A5-60CE2EB3EAAD}" srcOrd="1" destOrd="0" parTransId="{E5676C6F-23F8-4270-8D42-EF9325224F21}" sibTransId="{20114E29-45F8-4895-B080-C59D98FDC7A3}"/>
    <dgm:cxn modelId="{D0617B17-1544-404A-A103-8CE74E1AAAAA}" srcId="{91F53850-5E48-4C45-9E9D-1DB675010D25}" destId="{30B25A32-FC51-4F0F-B01F-621DE1BA932F}" srcOrd="1" destOrd="0" parTransId="{53AACCDE-92DD-41A2-9B1E-65E678C7B67C}" sibTransId="{D30D19BA-4143-4A86-BD23-12545EA08C41}"/>
    <dgm:cxn modelId="{880C701D-0480-C746-8964-A734B03C32A0}" srcId="{05574333-F100-4D8E-8D4A-7074D97D4A1B}" destId="{FC653BFA-C197-6547-ADC3-CD9C8E6DA8E6}" srcOrd="3" destOrd="0" parTransId="{68CB0265-93C1-3548-96CD-A0254549C405}" sibTransId="{C4636450-5B21-5C4F-A796-98406B7B0EDA}"/>
    <dgm:cxn modelId="{0F6AEDB8-2446-419D-9934-4883A971D41C}" srcId="{05574333-F100-4D8E-8D4A-7074D97D4A1B}" destId="{C11F51F5-ABF8-49E2-A8A3-07672781DD5C}" srcOrd="1" destOrd="0" parTransId="{1F3CB98D-AD22-4C1C-8897-D001BF6F4434}" sibTransId="{3DFCF0D0-6261-4AFC-AFF9-86C46B1CCE05}"/>
    <dgm:cxn modelId="{993E4830-D847-CC46-B4F5-B7BEE1EC4930}" type="presOf" srcId="{05574333-F100-4D8E-8D4A-7074D97D4A1B}" destId="{0ADD0F55-6CF3-0943-994F-66275746F1D3}" srcOrd="1" destOrd="0" presId="urn:microsoft.com/office/officeart/2005/8/layout/list1"/>
    <dgm:cxn modelId="{96121422-A884-7745-B566-F07E03248599}" type="presOf" srcId="{30B25A32-FC51-4F0F-B01F-621DE1BA932F}" destId="{EF70609F-4167-F249-8E31-342C43933A88}" srcOrd="0" destOrd="1" presId="urn:microsoft.com/office/officeart/2005/8/layout/list1"/>
    <dgm:cxn modelId="{59575428-C16A-594A-A932-4A1D5607F96F}" type="presParOf" srcId="{6A1DF77E-EEDC-6C4A-9244-C85B140E89E7}" destId="{81DC3A06-E4E0-4649-8B8F-C0C954DD6766}" srcOrd="0" destOrd="0" presId="urn:microsoft.com/office/officeart/2005/8/layout/list1"/>
    <dgm:cxn modelId="{91472AA2-9CE1-A246-823D-36F5220954A6}" type="presParOf" srcId="{81DC3A06-E4E0-4649-8B8F-C0C954DD6766}" destId="{13AFAAC5-43FD-5643-8056-930B8DA13B9C}" srcOrd="0" destOrd="0" presId="urn:microsoft.com/office/officeart/2005/8/layout/list1"/>
    <dgm:cxn modelId="{ADC266A7-BA17-6742-B7D4-83A071774C9A}" type="presParOf" srcId="{81DC3A06-E4E0-4649-8B8F-C0C954DD6766}" destId="{0ADD0F55-6CF3-0943-994F-66275746F1D3}" srcOrd="1" destOrd="0" presId="urn:microsoft.com/office/officeart/2005/8/layout/list1"/>
    <dgm:cxn modelId="{A28052D7-9B17-8B46-B3A0-A33FAD072245}" type="presParOf" srcId="{6A1DF77E-EEDC-6C4A-9244-C85B140E89E7}" destId="{9E1E6FF1-1331-314B-B098-07F7CAD32CBA}" srcOrd="1" destOrd="0" presId="urn:microsoft.com/office/officeart/2005/8/layout/list1"/>
    <dgm:cxn modelId="{F3C2A471-4F0E-6C40-AD13-C6F5247A312B}" type="presParOf" srcId="{6A1DF77E-EEDC-6C4A-9244-C85B140E89E7}" destId="{50B978D9-7570-494B-BF02-69C1E9357713}" srcOrd="2" destOrd="0" presId="urn:microsoft.com/office/officeart/2005/8/layout/list1"/>
    <dgm:cxn modelId="{6C9FF936-534B-A24A-915B-693FE478DF50}" type="presParOf" srcId="{6A1DF77E-EEDC-6C4A-9244-C85B140E89E7}" destId="{2E85CDD2-3080-7740-BE7E-4297622BCDE5}" srcOrd="3" destOrd="0" presId="urn:microsoft.com/office/officeart/2005/8/layout/list1"/>
    <dgm:cxn modelId="{1039D6C3-ED3D-DC46-BF1C-6907BC4DD373}" type="presParOf" srcId="{6A1DF77E-EEDC-6C4A-9244-C85B140E89E7}" destId="{F01A1B82-B685-554E-B09D-92BC1804329B}" srcOrd="4" destOrd="0" presId="urn:microsoft.com/office/officeart/2005/8/layout/list1"/>
    <dgm:cxn modelId="{2D43A949-023B-EC46-B81D-AFFC3220B1BB}" type="presParOf" srcId="{F01A1B82-B685-554E-B09D-92BC1804329B}" destId="{7CA435F9-33D7-2343-84F5-154C00EEA8F1}" srcOrd="0" destOrd="0" presId="urn:microsoft.com/office/officeart/2005/8/layout/list1"/>
    <dgm:cxn modelId="{D8C31322-292E-484F-BDFC-747C09870E67}" type="presParOf" srcId="{F01A1B82-B685-554E-B09D-92BC1804329B}" destId="{F56851F2-1A4A-2441-A0DD-CF9EE763597C}" srcOrd="1" destOrd="0" presId="urn:microsoft.com/office/officeart/2005/8/layout/list1"/>
    <dgm:cxn modelId="{45D7D2AD-D3A6-9A43-83D0-E93E92EC3596}" type="presParOf" srcId="{6A1DF77E-EEDC-6C4A-9244-C85B140E89E7}" destId="{384449F1-54DF-2547-B8AD-98145755D0CE}" srcOrd="5" destOrd="0" presId="urn:microsoft.com/office/officeart/2005/8/layout/list1"/>
    <dgm:cxn modelId="{6D470A4F-1C05-784D-93F8-F6F3568ED4C6}" type="presParOf" srcId="{6A1DF77E-EEDC-6C4A-9244-C85B140E89E7}" destId="{EF70609F-4167-F249-8E31-342C43933A88}" srcOrd="6" destOrd="0" presId="urn:microsoft.com/office/officeart/2005/8/layout/list1"/>
    <dgm:cxn modelId="{D6006F6B-7E90-9344-A149-9A43A6B65E5F}" type="presParOf" srcId="{6A1DF77E-EEDC-6C4A-9244-C85B140E89E7}" destId="{46A9A0A7-8903-CD43-AFC0-5C6B5D6B8D60}" srcOrd="7" destOrd="0" presId="urn:microsoft.com/office/officeart/2005/8/layout/list1"/>
    <dgm:cxn modelId="{56837998-42B8-5446-B1A0-2847D6C6F76D}" type="presParOf" srcId="{6A1DF77E-EEDC-6C4A-9244-C85B140E89E7}" destId="{87E4058A-1AA2-4542-B2DD-828713F03C0E}" srcOrd="8" destOrd="0" presId="urn:microsoft.com/office/officeart/2005/8/layout/list1"/>
    <dgm:cxn modelId="{0F2167C6-23DF-2B4A-BA25-64384E74A107}" type="presParOf" srcId="{87E4058A-1AA2-4542-B2DD-828713F03C0E}" destId="{6568BD72-C6D0-1745-BAF0-865F085191E0}" srcOrd="0" destOrd="0" presId="urn:microsoft.com/office/officeart/2005/8/layout/list1"/>
    <dgm:cxn modelId="{D01F52AB-EC38-A747-B695-E4420CBBEF59}" type="presParOf" srcId="{87E4058A-1AA2-4542-B2DD-828713F03C0E}" destId="{50F53003-47F7-424C-9466-08FAB67989A5}" srcOrd="1" destOrd="0" presId="urn:microsoft.com/office/officeart/2005/8/layout/list1"/>
    <dgm:cxn modelId="{7D3235F8-E7CD-1B4C-B0DA-0FAE03EBDFDF}" type="presParOf" srcId="{6A1DF77E-EEDC-6C4A-9244-C85B140E89E7}" destId="{C4EF3E68-84BD-ED4C-928B-7A1F9B9700E2}" srcOrd="9" destOrd="0" presId="urn:microsoft.com/office/officeart/2005/8/layout/list1"/>
    <dgm:cxn modelId="{E3081B32-4530-874E-8AF2-18CD98516FE9}" type="presParOf" srcId="{6A1DF77E-EEDC-6C4A-9244-C85B140E89E7}" destId="{CDC1E371-7F06-9245-9625-1DE61615260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978D9-7570-494B-BF02-69C1E9357713}">
      <dsp:nvSpPr>
        <dsp:cNvPr id="0" name=""/>
        <dsp:cNvSpPr/>
      </dsp:nvSpPr>
      <dsp:spPr>
        <a:xfrm>
          <a:off x="0" y="317097"/>
          <a:ext cx="6513603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374904" rIns="5055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/>
            <a:t>Norgine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/>
            <a:t>Kaleido Biosciences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Shionogi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Mallinckrodt</a:t>
          </a:r>
        </a:p>
      </dsp:txBody>
      <dsp:txXfrm>
        <a:off x="0" y="317097"/>
        <a:ext cx="6513603" cy="1644300"/>
      </dsp:txXfrm>
    </dsp:sp>
    <dsp:sp modelId="{0ADD0F55-6CF3-0943-994F-66275746F1D3}">
      <dsp:nvSpPr>
        <dsp:cNvPr id="0" name=""/>
        <dsp:cNvSpPr/>
      </dsp:nvSpPr>
      <dsp:spPr>
        <a:xfrm>
          <a:off x="325680" y="51417"/>
          <a:ext cx="4559522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Consultancy/Advisory Board </a:t>
          </a:r>
        </a:p>
      </dsp:txBody>
      <dsp:txXfrm>
        <a:off x="351619" y="77356"/>
        <a:ext cx="4507644" cy="479482"/>
      </dsp:txXfrm>
    </dsp:sp>
    <dsp:sp modelId="{EF70609F-4167-F249-8E31-342C43933A88}">
      <dsp:nvSpPr>
        <dsp:cNvPr id="0" name=""/>
        <dsp:cNvSpPr/>
      </dsp:nvSpPr>
      <dsp:spPr>
        <a:xfrm>
          <a:off x="0" y="2324278"/>
          <a:ext cx="6513603" cy="1048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374904" rIns="5055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/>
            <a:t>Norgine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/>
            <a:t>Falk Pharma</a:t>
          </a:r>
        </a:p>
      </dsp:txBody>
      <dsp:txXfrm>
        <a:off x="0" y="2324278"/>
        <a:ext cx="6513603" cy="1048950"/>
      </dsp:txXfrm>
    </dsp:sp>
    <dsp:sp modelId="{F56851F2-1A4A-2441-A0DD-CF9EE763597C}">
      <dsp:nvSpPr>
        <dsp:cNvPr id="0" name=""/>
        <dsp:cNvSpPr/>
      </dsp:nvSpPr>
      <dsp:spPr>
        <a:xfrm>
          <a:off x="325680" y="2058598"/>
          <a:ext cx="4559522" cy="5313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Paid Lectures</a:t>
          </a:r>
        </a:p>
      </dsp:txBody>
      <dsp:txXfrm>
        <a:off x="351619" y="2084537"/>
        <a:ext cx="4507644" cy="479482"/>
      </dsp:txXfrm>
    </dsp:sp>
    <dsp:sp modelId="{CDC1E371-7F06-9245-9625-1DE616152601}">
      <dsp:nvSpPr>
        <dsp:cNvPr id="0" name=""/>
        <dsp:cNvSpPr/>
      </dsp:nvSpPr>
      <dsp:spPr>
        <a:xfrm>
          <a:off x="0" y="3736108"/>
          <a:ext cx="6513603" cy="209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374904" rIns="50552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RIFSYS Trial </a:t>
          </a:r>
          <a:r>
            <a:rPr lang="en-US" sz="1400" kern="1200" dirty="0"/>
            <a:t>[A placebo controlled single </a:t>
          </a:r>
          <a:r>
            <a:rPr lang="en-US" sz="1400" kern="1200" dirty="0" err="1"/>
            <a:t>centre</a:t>
          </a:r>
          <a:r>
            <a:rPr lang="en-US" sz="1400" kern="1200" dirty="0"/>
            <a:t> double blind </a:t>
          </a:r>
          <a:r>
            <a:rPr lang="en-US" sz="1400" kern="1200" dirty="0" err="1"/>
            <a:t>randomised</a:t>
          </a:r>
          <a:r>
            <a:rPr lang="en-US" sz="1400" kern="1200" dirty="0"/>
            <a:t> trial to investigate the efficacy of </a:t>
          </a:r>
          <a:r>
            <a:rPr lang="en-US" sz="1400" b="1" kern="1200" dirty="0" err="1"/>
            <a:t>RIF</a:t>
          </a:r>
          <a:r>
            <a:rPr lang="en-US" sz="1400" kern="1200" dirty="0" err="1"/>
            <a:t>aximin</a:t>
          </a:r>
          <a:r>
            <a:rPr lang="en-US" sz="1400" kern="1200" dirty="0"/>
            <a:t> versus placebo in improving </a:t>
          </a:r>
          <a:r>
            <a:rPr lang="en-US" sz="1400" b="1" kern="1200" dirty="0" err="1"/>
            <a:t>SYS</a:t>
          </a:r>
          <a:r>
            <a:rPr lang="en-US" sz="1400" kern="1200" dirty="0" err="1"/>
            <a:t>temic</a:t>
          </a:r>
          <a:r>
            <a:rPr lang="en-US" sz="1400" kern="1200" dirty="0"/>
            <a:t> inflammation and neutrophil malfunction in patients with cirrhosis and chronic hepatic encephalopathy]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/>
            <a:t>EMITTIC Trial </a:t>
          </a:r>
          <a:r>
            <a:rPr lang="en-US" sz="1400" kern="1200" dirty="0"/>
            <a:t>[</a:t>
          </a:r>
          <a:r>
            <a:rPr lang="en-GB" sz="1400" kern="1200" dirty="0"/>
            <a:t>Restoration of disrupted gut mucosa-associated immune cell regulation in patients with cirrhosis and hepatic encephalopathy with rifaximin]</a:t>
          </a:r>
          <a:endParaRPr lang="en-US" sz="1400" kern="1200" dirty="0"/>
        </a:p>
      </dsp:txBody>
      <dsp:txXfrm>
        <a:off x="0" y="3736108"/>
        <a:ext cx="6513603" cy="2097900"/>
      </dsp:txXfrm>
    </dsp:sp>
    <dsp:sp modelId="{50F53003-47F7-424C-9466-08FAB67989A5}">
      <dsp:nvSpPr>
        <dsp:cNvPr id="0" name=""/>
        <dsp:cNvSpPr/>
      </dsp:nvSpPr>
      <dsp:spPr>
        <a:xfrm>
          <a:off x="325680" y="3470428"/>
          <a:ext cx="4559522" cy="5313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Investigator-initiated grant – Norgine</a:t>
          </a:r>
        </a:p>
      </dsp:txBody>
      <dsp:txXfrm>
        <a:off x="351619" y="3496367"/>
        <a:ext cx="4507644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D2033-2BAA-4B58-99A3-653C4A3A2CD7}" type="datetimeFigureOut">
              <a:rPr lang="en-GB" smtClean="0"/>
              <a:t>17/11/2020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A4D8-D3B9-4556-8217-EF99B4F0F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711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83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CA4D8-D3B9-4556-8217-EF99B4F0F32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142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HE itself has been observed to have an independent negative effect on survival.</a:t>
            </a:r>
            <a:r>
              <a:rPr lang="en-GB" b="0" baseline="30000" dirty="0"/>
              <a:t>1,2 </a:t>
            </a:r>
            <a:r>
              <a:rPr lang="en-GB" b="0" dirty="0"/>
              <a:t>One study,</a:t>
            </a:r>
            <a:r>
              <a:rPr lang="en-GB" b="0" baseline="0" dirty="0"/>
              <a:t> </a:t>
            </a:r>
            <a:r>
              <a:rPr lang="en-GB" b="0" dirty="0"/>
              <a:t> investigated the clinical course of alcohol-related cirrhosis in a cohort of 466 Danish patients by conducting a retrospective medical chart review.</a:t>
            </a:r>
            <a:r>
              <a:rPr lang="en-GB" b="0" baseline="30000" dirty="0"/>
              <a:t>1</a:t>
            </a:r>
            <a:r>
              <a:rPr lang="en-GB" b="0" dirty="0"/>
              <a:t> The graph here highlights the high mortality associated with HE, over and above the mortality associated with liver disease on its own. 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Jepsen</a:t>
            </a:r>
            <a:r>
              <a:rPr lang="en-GB" dirty="0"/>
              <a:t> P, </a:t>
            </a:r>
            <a:r>
              <a:rPr lang="en-GB" dirty="0" err="1"/>
              <a:t>Ott</a:t>
            </a:r>
            <a:r>
              <a:rPr lang="en-GB" dirty="0"/>
              <a:t> P, Andersen PK, </a:t>
            </a:r>
            <a:r>
              <a:rPr lang="en-GB" dirty="0" err="1"/>
              <a:t>Sørensen</a:t>
            </a:r>
            <a:r>
              <a:rPr lang="en-GB" dirty="0"/>
              <a:t> HT, </a:t>
            </a:r>
            <a:r>
              <a:rPr lang="en-GB" dirty="0" err="1"/>
              <a:t>Vilstrup</a:t>
            </a:r>
            <a:r>
              <a:rPr lang="en-GB" dirty="0"/>
              <a:t> H. Clinical course of alcoholic liver cirrhosis: A Danish population based cohort study. </a:t>
            </a:r>
            <a:r>
              <a:rPr lang="it-IT" dirty="0"/>
              <a:t>Hepatology. 2010;51(5):1675-82.</a:t>
            </a:r>
            <a:endParaRPr lang="en-GB" dirty="0"/>
          </a:p>
          <a:p>
            <a:r>
              <a:rPr lang="it-IT" dirty="0"/>
              <a:t>2. Bustamante J, Rimola A, Ventura P, Navasa M, Cirera I, Reggiardo V, et al. </a:t>
            </a:r>
            <a:r>
              <a:rPr lang="en-GB" dirty="0"/>
              <a:t>Prognostic significance of HE in patients with cirrhosis. Journal of hepatology. 1999;30(5):890-5.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12115-2A29-4F86-A937-146B73B7761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604838" y="390525"/>
            <a:ext cx="5648325" cy="3178175"/>
          </a:xfrm>
        </p:spPr>
      </p:sp>
    </p:spTree>
    <p:extLst>
      <p:ext uri="{BB962C8B-B14F-4D97-AF65-F5344CB8AC3E}">
        <p14:creationId xmlns:p14="http://schemas.microsoft.com/office/powerpoint/2010/main" val="343911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CA4D8-D3B9-4556-8217-EF99B4F0F32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838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101704-8106-254E-A77A-41D41B43B1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2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806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0153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4615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DCA4D8-D3B9-4556-8217-EF99B4F0F32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390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452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724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/>
              <a:t>The proportion of patients experiencing a breakthrough episode of HE in the Rifaximin-α 550 mg bd group* vs. placebo group* was </a:t>
            </a:r>
            <a:r>
              <a:rPr lang="en-GB" b="1" dirty="0"/>
              <a:t>31/140 (22.1%) vs. 73/159 (45.9%).</a:t>
            </a:r>
            <a:r>
              <a:rPr lang="en-GB" b="1" baseline="30000" dirty="0"/>
              <a:t>2</a:t>
            </a:r>
            <a:endParaRPr lang="en-GB" baseline="30000" dirty="0">
              <a:solidFill>
                <a:schemeClr val="accent2"/>
              </a:solidFill>
            </a:endParaRPr>
          </a:p>
          <a:p>
            <a:endParaRPr lang="en-GB" dirty="0"/>
          </a:p>
          <a:p>
            <a:pPr defTabSz="910011">
              <a:defRPr/>
            </a:pPr>
            <a:r>
              <a:rPr lang="en-GB" dirty="0"/>
              <a:t>*91% of patients (n=273) received concomitant lactulose drug in the study.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AD51F-2F24-43E9-A140-E4B1DD3105C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343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921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DCA4D8-D3B9-4556-8217-EF99B4F0F32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358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01704-8106-254E-A77A-41D41B4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549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E06F0-32AA-2949-A89F-CEC3A479B93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37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Box and whisker plot of ammonia values showing mean with 95% CI in FMT and placebo groups</a:t>
            </a:r>
          </a:p>
          <a:p>
            <a:r>
              <a:rPr lang="en-US" dirty="0"/>
              <a:t>Why does the ammonia increase at D90? Possibly due to impact of bowel prep on placebo group?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E06F0-32AA-2949-A89F-CEC3A479B93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4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KCL-LOGO-U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8668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8668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1517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1517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ay1_Data/WORK%20ARCHIVE/%20K/KING'S/11143%20KCL%20POWERPOINT%20UPDATE/BUILD/IMAGES/_DSC8361-rs.jpg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ay1_Data/WORK%20ARCHIVE/%20K/KING'S/11143%20KCL%20POWERPOINT%20UPDATE/BUILD/IMAGES/_DSC8361-rs.jpg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KCL-LOGO-UK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8668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8668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1517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mac1/Desktop/_DSC1517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ay1_Data/WORK%20ARCHIVE/%20K/KING'S/11143%20KCL%20POWERPOINT%20UPDATE/BUILD/IMAGES/_DSC8361-rs.jpg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ay1_Data/WORK%20ARCHIVE/%20K/KING'S/11143%20KCL%20POWERPOINT%20UPDATE/BUILD/IMAGES/_DSC8361-rs.jpg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file://localhost/Users/mac1/Desktop/KCL-LOGO-UK-1.png" TargetMode="Externa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 Cover slide">
    <p:bg>
      <p:bgPr>
        <a:solidFill>
          <a:srgbClr val="D808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CL-LOGO-INTERNATIONAL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50" y="1397958"/>
            <a:ext cx="8132301" cy="40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8114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ottom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r="9016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2708276"/>
            <a:ext cx="11232000" cy="2709726"/>
          </a:xfrm>
        </p:spPr>
        <p:txBody>
          <a:bodyPr anchor="b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7" name="Rectangle 6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9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909378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-6022" r="9016" b="18999"/>
          <a:stretch>
            <a:fillRect/>
          </a:stretch>
        </p:blipFill>
        <p:spPr>
          <a:xfrm>
            <a:off x="-1" y="-413131"/>
            <a:ext cx="12192000" cy="596810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0"/>
            <a:ext cx="11232000" cy="1080000"/>
          </a:xfrm>
        </p:spPr>
        <p:txBody>
          <a:bodyPr anchor="t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4" y="5726296"/>
            <a:ext cx="8985955" cy="951707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0" name="Rectangle 1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166514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DSC1517.jpg" descr="/Users/mac1/Desktop/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9" t="488" r="1" b="79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8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10" name="Rectangle 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1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780139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_DSC1517.jpg" descr="/Users/mac1/Desktop/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9" t="487" r="1" b="25310"/>
          <a:stretch>
            <a:fillRect/>
          </a:stretch>
        </p:blipFill>
        <p:spPr>
          <a:xfrm>
            <a:off x="0" y="1"/>
            <a:ext cx="12192000" cy="555497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1"/>
            <a:ext cx="11232000" cy="1080000"/>
          </a:xfrm>
        </p:spPr>
        <p:txBody>
          <a:bodyPr anchor="t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3" y="5726296"/>
            <a:ext cx="9005759" cy="951707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21" name="Group 20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2" name="Rectangle 21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3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855171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4990" b="59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8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10" name="Rectangle 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1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332634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4990" b="23836"/>
          <a:stretch>
            <a:fillRect/>
          </a:stretch>
        </p:blipFill>
        <p:spPr>
          <a:xfrm>
            <a:off x="0" y="1"/>
            <a:ext cx="12192000" cy="555497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1"/>
            <a:ext cx="11232000" cy="1080000"/>
          </a:xfrm>
        </p:spPr>
        <p:txBody>
          <a:bodyPr anchor="b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4" y="5733722"/>
            <a:ext cx="8995856" cy="944280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20" name="Group 19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1" name="Rectangle 20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519703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1830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lime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9198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65464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sea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6124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xt and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latin typeface="Georgia"/>
                <a:cs typeface="Georgia"/>
              </a:defRPr>
            </a:lvl2pPr>
            <a:lvl3pPr marL="26987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3pPr>
            <a:lvl4pPr marL="53975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4pPr>
            <a:lvl5pPr marL="80962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2000" y="6498000"/>
            <a:ext cx="960000" cy="360000"/>
          </a:xfrm>
        </p:spPr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rgbClr val="C2B6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31048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1pPr>
            <a:lvl2pPr marL="53975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2pPr>
            <a:lvl3pPr marL="80962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3pPr>
            <a:lvl4pPr marL="107950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4pPr>
            <a:lvl5pPr marL="1341438" indent="-261938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2000" y="6498000"/>
            <a:ext cx="960000" cy="360000"/>
          </a:xfrm>
        </p:spPr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27089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 - text and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04128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 - bullets only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89756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1 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0" y="1088721"/>
            <a:ext cx="11232000" cy="46805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15919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 6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1" y="1088720"/>
            <a:ext cx="3600028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480001" y="3519000"/>
            <a:ext cx="3600028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/>
          </p:nvPr>
        </p:nvSpPr>
        <p:spPr>
          <a:xfrm>
            <a:off x="8111971" y="1088720"/>
            <a:ext cx="3603072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idx="15"/>
          </p:nvPr>
        </p:nvSpPr>
        <p:spPr>
          <a:xfrm>
            <a:off x="8111971" y="3519000"/>
            <a:ext cx="3603072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idx="16"/>
          </p:nvPr>
        </p:nvSpPr>
        <p:spPr>
          <a:xfrm>
            <a:off x="4295985" y="1088720"/>
            <a:ext cx="3603072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idx="17"/>
          </p:nvPr>
        </p:nvSpPr>
        <p:spPr>
          <a:xfrm>
            <a:off x="4295985" y="3519000"/>
            <a:ext cx="3603072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0218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 4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0" y="1088720"/>
            <a:ext cx="5496000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480000" y="3519000"/>
            <a:ext cx="5496000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/>
          </p:nvPr>
        </p:nvSpPr>
        <p:spPr>
          <a:xfrm>
            <a:off x="6216000" y="1088720"/>
            <a:ext cx="5499043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idx="15"/>
          </p:nvPr>
        </p:nvSpPr>
        <p:spPr>
          <a:xfrm>
            <a:off x="6216000" y="3519000"/>
            <a:ext cx="5499043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90502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bullets and image - alt 1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39901" y="1089025"/>
            <a:ext cx="5372100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73607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bullets and image - alt 2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0001" y="1089025"/>
            <a:ext cx="5372100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4910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- text/bullets and image - alt 1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335667" y="1089025"/>
            <a:ext cx="5376333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21199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- text/bullets and image - alt 2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00" y="1088356"/>
            <a:ext cx="5376333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14121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0140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1380-CAA0-D34C-9281-32BB12697E2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F1BA-09A4-9D4D-B6F2-EE056E87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11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B8EDA3-B15C-407F-B7C6-62D3D5B652DB}" type="datetimeFigureOut">
              <a:rPr lang="en-GB" smtClean="0"/>
              <a:t>17/11/2020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672BF-56ED-4D3D-9CFA-6BE3650D62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619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 Cover slide">
    <p:bg>
      <p:bgPr>
        <a:solidFill>
          <a:srgbClr val="D808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CL-LOGO-INTERNATIONAL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50" y="1397958"/>
            <a:ext cx="8132301" cy="40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210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ottom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r="9016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2708276"/>
            <a:ext cx="11232000" cy="2709726"/>
          </a:xfrm>
        </p:spPr>
        <p:txBody>
          <a:bodyPr anchor="b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7" name="Rectangle 6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9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91995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-6022" r="9016" b="18999"/>
          <a:stretch>
            <a:fillRect/>
          </a:stretch>
        </p:blipFill>
        <p:spPr>
          <a:xfrm>
            <a:off x="-1" y="-413131"/>
            <a:ext cx="12192000" cy="596810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0"/>
            <a:ext cx="11232000" cy="1080000"/>
          </a:xfrm>
        </p:spPr>
        <p:txBody>
          <a:bodyPr anchor="t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4" y="5726296"/>
            <a:ext cx="8985955" cy="951707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0" name="Rectangle 1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22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189842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DSC1517.jpg" descr="/Users/mac1/Desktop/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9" t="488" r="1" b="79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8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10" name="Rectangle 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1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079423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_DSC1517.jpg" descr="/Users/mac1/Desktop/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9" t="487" r="1" b="25310"/>
          <a:stretch>
            <a:fillRect/>
          </a:stretch>
        </p:blipFill>
        <p:spPr>
          <a:xfrm>
            <a:off x="0" y="1"/>
            <a:ext cx="12192000" cy="555497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1"/>
            <a:ext cx="11232000" cy="1080000"/>
          </a:xfrm>
        </p:spPr>
        <p:txBody>
          <a:bodyPr anchor="t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3" y="5726296"/>
            <a:ext cx="9005759" cy="951707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21" name="Group 20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2" name="Rectangle 21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23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663481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4990" b="597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346075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grpSp>
        <p:nvGrpSpPr>
          <p:cNvPr id="4" name="Group 8"/>
          <p:cNvGrpSpPr>
            <a:grpSpLocks noChangeAspect="1"/>
          </p:cNvGrpSpPr>
          <p:nvPr/>
        </p:nvGrpSpPr>
        <p:grpSpPr>
          <a:xfrm>
            <a:off x="9912000" y="-1"/>
            <a:ext cx="2280000" cy="1303022"/>
            <a:chOff x="7949775" y="0"/>
            <a:chExt cx="1194225" cy="910001"/>
          </a:xfrm>
        </p:grpSpPr>
        <p:sp>
          <p:nvSpPr>
            <p:cNvPr id="10" name="Rectangle 9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1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931302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join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_DSC1517.jpg"/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4990" b="23836"/>
          <a:stretch>
            <a:fillRect/>
          </a:stretch>
        </p:blipFill>
        <p:spPr>
          <a:xfrm>
            <a:off x="0" y="1"/>
            <a:ext cx="12192000" cy="555497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339725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80001"/>
            <a:ext cx="11232000" cy="1080000"/>
          </a:xfrm>
        </p:spPr>
        <p:txBody>
          <a:bodyPr anchor="b" anchorCtr="0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1440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0484" y="5733722"/>
            <a:ext cx="8995856" cy="944280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 dirty="0"/>
          </a:p>
        </p:txBody>
      </p:sp>
      <p:grpSp>
        <p:nvGrpSpPr>
          <p:cNvPr id="20" name="Group 19"/>
          <p:cNvGrpSpPr>
            <a:grpSpLocks noChangeAspect="1"/>
          </p:cNvGrpSpPr>
          <p:nvPr userDrawn="1"/>
        </p:nvGrpSpPr>
        <p:grpSpPr>
          <a:xfrm>
            <a:off x="9912000" y="5554978"/>
            <a:ext cx="2280000" cy="1303022"/>
            <a:chOff x="7949775" y="0"/>
            <a:chExt cx="1194225" cy="910001"/>
          </a:xfrm>
        </p:grpSpPr>
        <p:sp>
          <p:nvSpPr>
            <p:cNvPr id="21" name="Rectangle 20"/>
            <p:cNvSpPr/>
            <p:nvPr userDrawn="1"/>
          </p:nvSpPr>
          <p:spPr>
            <a:xfrm>
              <a:off x="7949775" y="1"/>
              <a:ext cx="1194225" cy="9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22" name="KCL-LOGO-UK-1.png" descr="/Users/mac1/Desktop/KCL-LOGO-UK-1.png"/>
            <p:cNvPicPr>
              <a:picLocks noChangeAspect="1"/>
            </p:cNvPicPr>
            <p:nvPr userDrawn="1"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9775" y="0"/>
              <a:ext cx="1194225" cy="91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75396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108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27638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lime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367683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te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50071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sea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4689281"/>
            <a:ext cx="11232000" cy="728721"/>
          </a:xfrm>
        </p:spPr>
        <p:txBody>
          <a:bodyPr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000" y="5598000"/>
            <a:ext cx="11232000" cy="8917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51558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xt and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latin typeface="Georgia"/>
                <a:cs typeface="Georgia"/>
              </a:defRPr>
            </a:lvl2pPr>
            <a:lvl3pPr marL="26987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3pPr>
            <a:lvl4pPr marL="53975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4pPr>
            <a:lvl5pPr marL="80962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2000" y="6498000"/>
            <a:ext cx="960000" cy="360000"/>
          </a:xfrm>
        </p:spPr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rgbClr val="C2B6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18657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1pPr>
            <a:lvl2pPr marL="53975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2pPr>
            <a:lvl3pPr marL="809625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3pPr>
            <a:lvl4pPr marL="1079500" indent="-269875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4pPr>
            <a:lvl5pPr marL="1341438" indent="-261938">
              <a:lnSpc>
                <a:spcPct val="120000"/>
              </a:lnSpc>
              <a:spcBef>
                <a:spcPts val="0"/>
              </a:spcBef>
              <a:defRPr sz="2000">
                <a:latin typeface="Georgia"/>
                <a:cs typeface="Georgi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2000" y="6498000"/>
            <a:ext cx="960000" cy="360000"/>
          </a:xfrm>
        </p:spPr>
        <p:txBody>
          <a:bodyPr/>
          <a:lstStyle>
            <a:lvl1pPr>
              <a:defRPr sz="1000"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63764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 - text and bullet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39319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 - bullets only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12794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1 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0" y="1088721"/>
            <a:ext cx="11232000" cy="46805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343397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 6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1" y="1088720"/>
            <a:ext cx="3600028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480001" y="3519000"/>
            <a:ext cx="3600028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/>
          </p:nvPr>
        </p:nvSpPr>
        <p:spPr>
          <a:xfrm>
            <a:off x="8111971" y="1088720"/>
            <a:ext cx="3603072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idx="15"/>
          </p:nvPr>
        </p:nvSpPr>
        <p:spPr>
          <a:xfrm>
            <a:off x="8111971" y="3519000"/>
            <a:ext cx="3603072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idx="16"/>
          </p:nvPr>
        </p:nvSpPr>
        <p:spPr>
          <a:xfrm>
            <a:off x="4295985" y="1088720"/>
            <a:ext cx="3603072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idx="17"/>
          </p:nvPr>
        </p:nvSpPr>
        <p:spPr>
          <a:xfrm>
            <a:off x="4295985" y="3519000"/>
            <a:ext cx="3603072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63932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x 4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0" y="1088720"/>
            <a:ext cx="5496000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480000" y="3519000"/>
            <a:ext cx="5496000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/>
          </p:nvPr>
        </p:nvSpPr>
        <p:spPr>
          <a:xfrm>
            <a:off x="6216000" y="1088720"/>
            <a:ext cx="5499043" cy="22502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idx="15"/>
          </p:nvPr>
        </p:nvSpPr>
        <p:spPr>
          <a:xfrm>
            <a:off x="6216000" y="3519000"/>
            <a:ext cx="5499043" cy="2254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83812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bullets and image - alt 1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39901" y="1089025"/>
            <a:ext cx="5372100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656400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bullets and image - alt 2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0001" y="1089025"/>
            <a:ext cx="5372100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47444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- text/bullets and image - alt 1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335667" y="1089025"/>
            <a:ext cx="5376333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49853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- text/bullets and image - alt 2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000" y="1088721"/>
            <a:ext cx="5376000" cy="486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2D50"/>
                </a:solidFill>
                <a:latin typeface="Impact"/>
                <a:cs typeface="Impact"/>
              </a:defRPr>
            </a:lvl1pPr>
            <a:lvl2pPr marL="0" indent="0">
              <a:buNone/>
              <a:defRPr sz="2000"/>
            </a:lvl2pPr>
            <a:lvl3pPr marL="269875" indent="-269875">
              <a:defRPr sz="2000"/>
            </a:lvl3pPr>
            <a:lvl4pPr marL="539750" indent="-269875">
              <a:defRPr sz="2000"/>
            </a:lvl4pPr>
            <a:lvl5pPr marL="809625" indent="-269875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A2D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>
              <a:solidFill>
                <a:srgbClr val="0A2D50"/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00" y="1088356"/>
            <a:ext cx="5376333" cy="4860925"/>
          </a:xfrm>
        </p:spPr>
        <p:txBody>
          <a:bodyPr/>
          <a:lstStyle/>
          <a:p>
            <a:r>
              <a:rPr lang="en-GB"/>
              <a:t>Drag picture to placeholder or click icon to add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519803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01" y="213800"/>
            <a:ext cx="10916001" cy="1143000"/>
          </a:xfrm>
          <a:prstGeom prst="rect">
            <a:avLst/>
          </a:prstGeom>
        </p:spPr>
        <p:txBody>
          <a:bodyPr anchor="b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00" y="1404425"/>
            <a:ext cx="10916000" cy="4929700"/>
          </a:xfrm>
          <a:prstGeom prst="rect">
            <a:avLst/>
          </a:prstGeom>
        </p:spPr>
        <p:txBody>
          <a:bodyPr/>
          <a:lstStyle>
            <a:lvl1pPr marL="363538" indent="-363538">
              <a:buFont typeface="Wingdings 2" pitchFamily="18" charset="2"/>
              <a:buChar char=""/>
              <a:defRPr sz="2800">
                <a:solidFill>
                  <a:srgbClr val="0D4775"/>
                </a:solidFill>
              </a:defRPr>
            </a:lvl1pPr>
            <a:lvl2pPr marL="628650" indent="-242888">
              <a:buFont typeface="Wingdings 2" pitchFamily="18" charset="2"/>
              <a:buChar char=""/>
              <a:defRPr sz="2400">
                <a:solidFill>
                  <a:srgbClr val="0D4775"/>
                </a:solidFill>
              </a:defRPr>
            </a:lvl2pPr>
            <a:lvl3pPr marL="990600" indent="-258763">
              <a:spcBef>
                <a:spcPts val="600"/>
              </a:spcBef>
              <a:buClr>
                <a:srgbClr val="F7941E"/>
              </a:buClr>
              <a:buSzPct val="60000"/>
              <a:buFont typeface="Arial" pitchFamily="34" charset="0"/>
              <a:buChar char="►"/>
              <a:defRPr sz="2000" i="0">
                <a:solidFill>
                  <a:srgbClr val="0D4775"/>
                </a:solidFill>
              </a:defRPr>
            </a:lvl3pPr>
            <a:lvl4pPr marL="1346200" indent="-322263">
              <a:buClr>
                <a:srgbClr val="F7941E"/>
              </a:buClr>
              <a:buFont typeface="Arial" pitchFamily="34" charset="0"/>
              <a:buChar char="–"/>
              <a:defRPr b="1">
                <a:solidFill>
                  <a:srgbClr val="0D4775"/>
                </a:solidFill>
              </a:defRPr>
            </a:lvl4pPr>
            <a:lvl5pPr marL="1619250" indent="-228600">
              <a:buClr>
                <a:srgbClr val="F7941E"/>
              </a:buClr>
              <a:buFont typeface="Arial" pitchFamily="34" charset="0"/>
              <a:buChar char="»"/>
              <a:defRPr sz="1800" b="1">
                <a:solidFill>
                  <a:srgbClr val="0D47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D7A62D7-957F-4132-80BF-DE1D83A2BDF2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42433" y="6334126"/>
            <a:ext cx="10814051" cy="403225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200" i="1">
                <a:solidFill>
                  <a:srgbClr val="FD4D5A"/>
                </a:solidFill>
              </a:defRPr>
            </a:lvl1pPr>
            <a:lvl2pPr marL="119062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  <a:lvl5pPr marL="1828800" indent="0" algn="r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53611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D4775"/>
                </a:solidFill>
                <a:latin typeface="Arial" charset="0"/>
              </a:rPr>
              <a:t>Date of preparation: October 2015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D4775"/>
                </a:solidFill>
                <a:latin typeface="Arial" charset="0"/>
              </a:rPr>
              <a:t>GL/XIF/0715/0121a(1)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03993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01" y="213800"/>
            <a:ext cx="10724365" cy="1143000"/>
          </a:xfrm>
          <a:prstGeom prst="rect">
            <a:avLst/>
          </a:prstGeom>
        </p:spPr>
        <p:txBody>
          <a:bodyPr anchor="b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2360611"/>
            <a:ext cx="5325036" cy="4034546"/>
          </a:xfrm>
          <a:prstGeom prst="rect">
            <a:avLst/>
          </a:prstGeom>
        </p:spPr>
        <p:txBody>
          <a:bodyPr/>
          <a:lstStyle>
            <a:lvl1pPr marL="363538" indent="-363538">
              <a:buFont typeface="Wingdings 2" pitchFamily="18" charset="2"/>
              <a:buChar char=""/>
              <a:defRPr sz="2400">
                <a:solidFill>
                  <a:srgbClr val="0D4775"/>
                </a:solidFill>
              </a:defRPr>
            </a:lvl1pPr>
            <a:lvl2pPr marL="628650" indent="-242888">
              <a:buFont typeface="Wingdings 2" pitchFamily="18" charset="2"/>
              <a:buChar char=""/>
              <a:defRPr sz="2000">
                <a:solidFill>
                  <a:srgbClr val="0D4775"/>
                </a:solidFill>
              </a:defRPr>
            </a:lvl2pPr>
            <a:lvl3pPr marL="998538" indent="-266700">
              <a:spcBef>
                <a:spcPts val="600"/>
              </a:spcBef>
              <a:buClr>
                <a:srgbClr val="F7941E"/>
              </a:buClr>
              <a:buSzPct val="60000"/>
              <a:buFont typeface="Arial" pitchFamily="34" charset="0"/>
              <a:buChar char="►"/>
              <a:tabLst>
                <a:tab pos="895350" algn="l"/>
              </a:tabLst>
              <a:defRPr sz="1800" i="0">
                <a:solidFill>
                  <a:srgbClr val="0D4775"/>
                </a:solidFill>
              </a:defRPr>
            </a:lvl3pPr>
            <a:lvl4pPr marL="1250950" indent="-322263">
              <a:buClr>
                <a:srgbClr val="F7941E"/>
              </a:buClr>
              <a:buFont typeface="Arial" pitchFamily="34" charset="0"/>
              <a:buChar char="–"/>
              <a:defRPr sz="1800" b="1">
                <a:solidFill>
                  <a:srgbClr val="0D4775"/>
                </a:solidFill>
              </a:defRPr>
            </a:lvl4pPr>
            <a:lvl5pPr marL="1524000" indent="-228600">
              <a:buClr>
                <a:srgbClr val="F7941E"/>
              </a:buClr>
              <a:buFont typeface="Arial" pitchFamily="34" charset="0"/>
              <a:buChar char="»"/>
              <a:defRPr sz="1600" b="1">
                <a:solidFill>
                  <a:srgbClr val="0D47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D7A62D7-957F-4132-80BF-DE1D83A2BDF2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4"/>
          </p:nvPr>
        </p:nvSpPr>
        <p:spPr>
          <a:xfrm>
            <a:off x="609600" y="1696477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D477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6095848" y="1696477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D477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42433" y="6334126"/>
            <a:ext cx="10814051" cy="403225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200" i="1">
                <a:solidFill>
                  <a:srgbClr val="FD4D5A"/>
                </a:solidFill>
              </a:defRPr>
            </a:lvl1pPr>
            <a:lvl2pPr marL="119062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  <a:lvl5pPr marL="1828800" indent="0" algn="r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  <p:sp>
        <p:nvSpPr>
          <p:cNvPr id="14" name="Content Placeholder 2"/>
          <p:cNvSpPr>
            <a:spLocks noGrp="1"/>
          </p:cNvSpPr>
          <p:nvPr>
            <p:ph idx="16"/>
          </p:nvPr>
        </p:nvSpPr>
        <p:spPr>
          <a:xfrm>
            <a:off x="6045201" y="2360611"/>
            <a:ext cx="5325036" cy="4034546"/>
          </a:xfrm>
          <a:prstGeom prst="rect">
            <a:avLst/>
          </a:prstGeom>
        </p:spPr>
        <p:txBody>
          <a:bodyPr/>
          <a:lstStyle>
            <a:lvl1pPr marL="363538" indent="-363538">
              <a:buFont typeface="Wingdings 2" pitchFamily="18" charset="2"/>
              <a:buChar char=""/>
              <a:defRPr sz="2400">
                <a:solidFill>
                  <a:srgbClr val="0D4775"/>
                </a:solidFill>
              </a:defRPr>
            </a:lvl1pPr>
            <a:lvl2pPr marL="628650" indent="-242888">
              <a:buFont typeface="Wingdings 2" pitchFamily="18" charset="2"/>
              <a:buChar char=""/>
              <a:defRPr sz="2000">
                <a:solidFill>
                  <a:srgbClr val="0D4775"/>
                </a:solidFill>
              </a:defRPr>
            </a:lvl2pPr>
            <a:lvl3pPr marL="998538" indent="-266700">
              <a:spcBef>
                <a:spcPts val="600"/>
              </a:spcBef>
              <a:buClr>
                <a:srgbClr val="F7941E"/>
              </a:buClr>
              <a:buSzPct val="60000"/>
              <a:buFont typeface="Arial" pitchFamily="34" charset="0"/>
              <a:buChar char="►"/>
              <a:tabLst>
                <a:tab pos="895350" algn="l"/>
              </a:tabLst>
              <a:defRPr sz="1800" i="0">
                <a:solidFill>
                  <a:srgbClr val="0D4775"/>
                </a:solidFill>
              </a:defRPr>
            </a:lvl3pPr>
            <a:lvl4pPr marL="1250950" indent="-322263">
              <a:buClr>
                <a:srgbClr val="F7941E"/>
              </a:buClr>
              <a:buFont typeface="Arial" pitchFamily="34" charset="0"/>
              <a:buChar char="–"/>
              <a:defRPr sz="1800" b="1">
                <a:solidFill>
                  <a:srgbClr val="0D4775"/>
                </a:solidFill>
              </a:defRPr>
            </a:lvl4pPr>
            <a:lvl5pPr marL="1524000" indent="-228600">
              <a:buClr>
                <a:srgbClr val="F7941E"/>
              </a:buClr>
              <a:buFont typeface="Arial" pitchFamily="34" charset="0"/>
              <a:buChar char="»"/>
              <a:defRPr sz="1600" b="1">
                <a:solidFill>
                  <a:srgbClr val="0D47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53611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D4775"/>
                </a:solidFill>
                <a:latin typeface="Arial" charset="0"/>
              </a:rPr>
              <a:t>Date of preparation: October 2015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D4775"/>
                </a:solidFill>
                <a:latin typeface="Arial" charset="0"/>
              </a:rPr>
              <a:t>GL/XIF/0715/0121a(1)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20820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606F7-DDF5-4F24-AB33-EC87B95CA39D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17/11/2020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17970-3DE8-4499-B8AF-DBF02E574A07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404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380A-AEDC-454D-AA97-61A49BC29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D5374-39DE-B84E-9B32-5A256C275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31BE8-2D82-3C43-BADB-296BEF248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83FDC-E61B-3241-9BB8-FAA0663B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47A5C-F5E2-4B44-866C-CBC33F67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394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8FC0-6B7B-A049-A66A-A9AE67BB2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74444-5DC4-BA42-9068-636C0D416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F28C9-5C29-3047-B815-D9B711DC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95C62-1A41-9748-9F3F-2F83A765B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C82F3-5994-2A42-847A-92ED7E07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825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9354-4BA0-7349-844A-DD9B4A8CE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49BDA-99A8-B14B-AF42-600E272FA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CC6E3-2E0D-B44B-AFDE-AECC46892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72A65-2096-C644-8710-284C51EF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CC9D5-7D64-B040-A8B1-9E6F03C7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194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DB8B-CB26-D14B-8417-104FE05E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D13CC-9120-4940-8EAD-693E319E4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D92866-B101-DA48-8938-24191C200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10201-9243-0D41-9025-F23D6391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96F1D-C6C6-6E4A-85BC-991012AB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8D569D-2AC7-5B4E-A1BA-8BC0FCA4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761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DC63-7B67-EA44-BD27-0F143D60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19755-6E2D-2644-B3E8-3EDEEC5FE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CAC8D-8011-B74A-8B57-9889C5800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DE21E8-328A-7943-898C-339C487E1D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E08A6-1FC8-6B4A-A9B7-7FC9998AC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1110D-CD66-5E4C-859E-1D0C7838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155D80-9435-F042-BEB0-E9F9F012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5C88B7-1EF6-5E4F-B0E5-8B0FA64C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5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9B76B-9280-9846-B42E-16A320675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A457C-AAEB-A149-98A0-9DA36374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A2A35-4D35-004D-8066-DCD3E1E50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6CCCE-6719-014E-B372-132755C79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666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3A05AF-69A6-3349-82CF-2A3017323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46371-159C-9A45-A94D-335B90E5E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6347A-3318-9D49-B68A-D01D1CD74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412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C58B-D59A-4444-A377-1E96FF9E6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93B09-30D7-1545-9400-167085D47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76651-DD5E-794A-8A7C-DFEEDF878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478F3F-924D-4F4E-B470-03AB8362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6BDB2-6894-F24A-963B-378F16A6C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47CEC-0711-4442-8DC7-1D00B09A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881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F647-9364-304E-8986-86E7FE98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FD8D4A-7115-1A45-BBF3-12EEB2854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796F5-F032-F84B-8BAF-EA5B430BE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97A29-871E-0E4A-9538-612563D64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E5385-2721-D540-89C7-662B11AD7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4C092-654B-9C43-A41A-AE27C1B4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414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0964-B9D4-E24F-A692-D1219078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5F193-DB51-6641-968B-70EC3CEA1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686B6-9B64-D948-9F71-F62699EC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9C815-2143-0A4B-B014-3D4C4312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1CD5-9007-5442-A022-1F033474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391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E0CF8D-F1EB-674F-BAA0-E8F9E3154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51196-8373-704D-94F5-45025A369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8C7EA-9075-5E42-917C-DDD6FFCF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C8D82-1D4D-DB4B-9B7B-7AC14288F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2E1B0-4774-2745-B10E-BE5B61F2B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629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04" y="213800"/>
            <a:ext cx="10916001" cy="1143000"/>
          </a:xfrm>
          <a:prstGeom prst="rect">
            <a:avLst/>
          </a:prstGeom>
        </p:spPr>
        <p:txBody>
          <a:bodyPr anchor="b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00" y="1404425"/>
            <a:ext cx="10916000" cy="4929700"/>
          </a:xfrm>
          <a:prstGeom prst="rect">
            <a:avLst/>
          </a:prstGeom>
        </p:spPr>
        <p:txBody>
          <a:bodyPr/>
          <a:lstStyle>
            <a:lvl1pPr marL="272648" indent="-272648">
              <a:buFont typeface="Wingdings 2" pitchFamily="18" charset="2"/>
              <a:buChar char=""/>
              <a:defRPr sz="2100">
                <a:solidFill>
                  <a:srgbClr val="0D4775"/>
                </a:solidFill>
              </a:defRPr>
            </a:lvl1pPr>
            <a:lvl2pPr marL="471476" indent="-182162">
              <a:buFont typeface="Wingdings 2" pitchFamily="18" charset="2"/>
              <a:buChar char=""/>
              <a:defRPr sz="1800">
                <a:solidFill>
                  <a:srgbClr val="0D4775"/>
                </a:solidFill>
              </a:defRPr>
            </a:lvl2pPr>
            <a:lvl3pPr marL="742931" indent="-194067">
              <a:spcBef>
                <a:spcPts val="450"/>
              </a:spcBef>
              <a:buClr>
                <a:srgbClr val="F7941E"/>
              </a:buClr>
              <a:buSzPct val="60000"/>
              <a:buFont typeface="Arial" pitchFamily="34" charset="0"/>
              <a:buChar char="►"/>
              <a:defRPr sz="1500" i="0">
                <a:solidFill>
                  <a:srgbClr val="0D4775"/>
                </a:solidFill>
              </a:defRPr>
            </a:lvl3pPr>
            <a:lvl4pPr marL="1009625" indent="-241691">
              <a:buClr>
                <a:srgbClr val="F7941E"/>
              </a:buClr>
              <a:buFont typeface="Arial" pitchFamily="34" charset="0"/>
              <a:buChar char="–"/>
              <a:defRPr b="1">
                <a:solidFill>
                  <a:srgbClr val="0D4775"/>
                </a:solidFill>
              </a:defRPr>
            </a:lvl4pPr>
            <a:lvl5pPr marL="1214408" indent="-171446">
              <a:buClr>
                <a:srgbClr val="F7941E"/>
              </a:buClr>
              <a:buFont typeface="Arial" pitchFamily="34" charset="0"/>
              <a:buChar char="»"/>
              <a:defRPr sz="1350" b="1">
                <a:solidFill>
                  <a:srgbClr val="0D47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D7A62D7-957F-4132-80BF-DE1D83A2BDF2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42433" y="6334130"/>
            <a:ext cx="10814051" cy="403225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900" i="1">
                <a:solidFill>
                  <a:srgbClr val="FD4D5A"/>
                </a:solidFill>
              </a:defRPr>
            </a:lvl1pPr>
            <a:lvl2pPr marL="89295" indent="0" algn="r">
              <a:buNone/>
              <a:defRPr sz="900"/>
            </a:lvl2pPr>
            <a:lvl3pPr marL="685783" indent="0" algn="r">
              <a:buNone/>
              <a:defRPr sz="900"/>
            </a:lvl3pPr>
            <a:lvl4pPr marL="1028675" indent="0" algn="r">
              <a:buNone/>
              <a:defRPr sz="900"/>
            </a:lvl4pPr>
            <a:lvl5pPr marL="1371566" indent="0" algn="r">
              <a:buNone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  <a:endParaRPr lang="en-CA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53611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0D4775"/>
                </a:solidFill>
                <a:latin typeface="Arial" charset="0"/>
              </a:rPr>
              <a:t>Date of preparation: October 2015</a:t>
            </a:r>
          </a:p>
          <a:p>
            <a:pPr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0D4775"/>
                </a:solidFill>
                <a:latin typeface="Arial" charset="0"/>
              </a:rPr>
              <a:t>GL/XIF/0715/0121a(1)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7723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63FFF21-25F0-431E-8354-87E89AA5BC1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5348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x1  with captio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00" y="1088721"/>
            <a:ext cx="11232000" cy="46805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5949280"/>
            <a:ext cx="11232000" cy="5487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6D31-4F81-C84C-9C9E-CC304FB2B6EB}" type="datetimeFigureOut">
              <a:rPr lang="en-US" smtClean="0"/>
              <a:pPr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D54F-FA85-F344-8424-FB00D2AE8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0000" y="909220"/>
            <a:ext cx="11232000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6760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80000"/>
            <a:ext cx="11232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1089220"/>
            <a:ext cx="11232000" cy="485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00" y="6498000"/>
            <a:ext cx="960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0000" y="6498000"/>
            <a:ext cx="931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2000" y="6498000"/>
            <a:ext cx="960000" cy="360000"/>
          </a:xfrm>
          <a:prstGeom prst="rect">
            <a:avLst/>
          </a:prstGeom>
        </p:spPr>
        <p:txBody>
          <a:bodyPr vert="horz" lIns="91440" tIns="0" rIns="0" bIns="0" rtlCol="0" anchor="t" anchorCtr="0"/>
          <a:lstStyle>
            <a:lvl1pPr algn="r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33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707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41" r:id="rId23"/>
    <p:sldLayoutId id="2147483742" r:id="rId24"/>
    <p:sldLayoutId id="2147483743" r:id="rId25"/>
  </p:sldLayoutIdLst>
  <p:transition>
    <p:fad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rgbClr val="0A2D50"/>
          </a:solidFill>
          <a:latin typeface="Impact"/>
          <a:ea typeface="+mj-ea"/>
          <a:cs typeface="Impact"/>
        </a:defRPr>
      </a:lvl1pPr>
    </p:titleStyle>
    <p:bodyStyle>
      <a:lvl1pPr marL="269875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1pPr>
      <a:lvl2pPr marL="539750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2pPr>
      <a:lvl3pPr marL="809625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3pPr>
      <a:lvl4pPr marL="1079500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4pPr>
      <a:lvl5pPr marL="1341438" indent="-261938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80000"/>
            <a:ext cx="11232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1089220"/>
            <a:ext cx="11232000" cy="485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00" y="6498000"/>
            <a:ext cx="960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fld id="{46D46D31-4F81-C84C-9C9E-CC304FB2B6EB}" type="datetimeFigureOut">
              <a:rPr lang="en-US" smtClean="0">
                <a:solidFill>
                  <a:srgbClr val="0A2D50"/>
                </a:solidFill>
              </a:rPr>
              <a:pPr/>
              <a:t>11/17/2020</a:t>
            </a:fld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0000" y="6498000"/>
            <a:ext cx="931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2000" y="6498000"/>
            <a:ext cx="960000" cy="360000"/>
          </a:xfrm>
          <a:prstGeom prst="rect">
            <a:avLst/>
          </a:prstGeom>
        </p:spPr>
        <p:txBody>
          <a:bodyPr vert="horz" lIns="91440" tIns="0" rIns="0" bIns="0" rtlCol="0" anchor="t" anchorCtr="0"/>
          <a:lstStyle>
            <a:lvl1pPr algn="r">
              <a:defRPr sz="100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fld id="{8A04D54F-FA85-F344-8424-FB00D2AE8D01}" type="slidenum">
              <a:rPr lang="en-US" smtClean="0">
                <a:solidFill>
                  <a:srgbClr val="0A2D50"/>
                </a:solidFill>
              </a:rPr>
              <a:pPr/>
              <a:t>‹#›</a:t>
            </a:fld>
            <a:endParaRPr lang="en-US" dirty="0">
              <a:solidFill>
                <a:srgbClr val="0A2D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1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40" r:id="rId25"/>
  </p:sldLayoutIdLst>
  <p:transition>
    <p:fad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rgbClr val="0A2D50"/>
          </a:solidFill>
          <a:latin typeface="Impact"/>
          <a:ea typeface="+mj-ea"/>
          <a:cs typeface="Impact"/>
        </a:defRPr>
      </a:lvl1pPr>
    </p:titleStyle>
    <p:bodyStyle>
      <a:lvl1pPr marL="269875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1pPr>
      <a:lvl2pPr marL="539750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2pPr>
      <a:lvl3pPr marL="809625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3pPr>
      <a:lvl4pPr marL="1079500" indent="-269875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4pPr>
      <a:lvl5pPr marL="1341438" indent="-261938" algn="l" defTabSz="457200" rtl="0" eaLnBrk="1" latinLnBrk="0" hangingPunct="1">
        <a:lnSpc>
          <a:spcPct val="120000"/>
        </a:lnSpc>
        <a:spcBef>
          <a:spcPts val="0"/>
        </a:spcBef>
        <a:buClr>
          <a:srgbClr val="0A2D50"/>
        </a:buClr>
        <a:buFont typeface="Arial"/>
        <a:buChar char="•"/>
        <a:defRPr sz="20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DE1FA-9B2B-1544-81A1-C8100DAAD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56879-5F7E-6444-B554-30505C38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AE02A-E805-9148-8E34-BD1F6FEA97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26E81-87A6-FB43-8218-8FDECA19B38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8928-E6FA-FA42-A5EE-20D516EF5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8390D-76FC-E948-8C40-021C023AB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AC8E9-1D28-354A-976D-4943E5B21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0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thryve/the-development-of-the-gut-microbiome-f060a6ba41b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0.gif"/><Relationship Id="rId5" Type="http://schemas.openxmlformats.org/officeDocument/2006/relationships/hyperlink" Target="https://www.google.co.uk/url?sa=i&amp;rct=j&amp;q=&amp;esrc=s&amp;source=images&amp;cd=&amp;ved=2ahUKEwjJxqL3xIvhAhV2RBUIHcrdA8UQjRx6BAgBEAU&amp;url=http%3A%2F%2Fwww.sciencemag.org%2Ftopic%2Fmicrobiome&amp;psig=AOvVaw1_444Y8ZA_CKJljsZZxCqT&amp;ust=1552993246128302" TargetMode="Externa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researchgate.net/figure/Gut-dysbiosis-are-associated-with-human-diseases-The-microbiota-in-the-mammal_fig1_272437478" TargetMode="External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6.jpeg"/><Relationship Id="rId4" Type="http://schemas.openxmlformats.org/officeDocument/2006/relationships/hyperlink" Target="http://www.bbc.com/future/story/20180808-gut-bacteria-that-could-cure-malnutrition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5.jpeg"/><Relationship Id="rId4" Type="http://schemas.openxmlformats.org/officeDocument/2006/relationships/image" Target="../media/image5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700" y="-1210583"/>
            <a:ext cx="9203813" cy="2709726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/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sz="6000" dirty="0">
                <a:solidFill>
                  <a:srgbClr val="FFFF00"/>
                </a:solidFill>
              </a:rPr>
              <a:t>Hepatic E</a:t>
            </a:r>
            <a:r>
              <a:rPr lang="en-GB" sz="6600" dirty="0" err="1">
                <a:solidFill>
                  <a:srgbClr val="FFFF00"/>
                </a:solidFill>
              </a:rPr>
              <a:t>ncephalopathy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4000" y="5752379"/>
            <a:ext cx="8424000" cy="891700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Debbie Shawcross</a:t>
            </a:r>
          </a:p>
          <a:p>
            <a:pPr algn="ctr"/>
            <a:r>
              <a:rPr lang="en-US" sz="2400" dirty="0"/>
              <a:t>Professor of Hepatology and Chronic Liver Failure</a:t>
            </a:r>
          </a:p>
        </p:txBody>
      </p:sp>
    </p:spTree>
    <p:extLst>
      <p:ext uri="{BB962C8B-B14F-4D97-AF65-F5344CB8AC3E}">
        <p14:creationId xmlns:p14="http://schemas.microsoft.com/office/powerpoint/2010/main" val="219058425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5785E7-2012-1340-95BA-BD719B0E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Disclosures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7E557EF9-C31A-40E2-9196-CF50207BCB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0814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Synopsis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9072" y="686884"/>
            <a:ext cx="8948928" cy="4856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GB" sz="2400" dirty="0">
              <a:latin typeface="Georgia" panose="02040502050405020303" pitchFamily="18" charset="0"/>
            </a:endParaRPr>
          </a:p>
          <a:p>
            <a:endParaRPr lang="en-GB" dirty="0"/>
          </a:p>
        </p:txBody>
      </p:sp>
      <p:sp>
        <p:nvSpPr>
          <p:cNvPr id="4" name="Rectangle 4">
            <a:hlinkClick r:id="rId3"/>
            <a:extLst>
              <a:ext uri="{FF2B5EF4-FFF2-40B4-BE49-F238E27FC236}">
                <a16:creationId xmlns:a16="http://schemas.microsoft.com/office/drawing/2014/main" id="{EDE2C25D-C47C-8B49-8D7C-83DD9D50A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2214" y="4555604"/>
            <a:ext cx="438912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panose="020B0604020202020204" pitchFamily="34" charset="0"/>
              </a:rPr>
              <a:t/>
            </a:r>
            <a:br>
              <a:rPr lang="en-US" altLang="en-US">
                <a:latin typeface="Arial" panose="020B0604020202020204" pitchFamily="34" charset="0"/>
              </a:rPr>
            </a:b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363226-4B4C-F740-BA58-3DED25FD0AEF}"/>
              </a:ext>
            </a:extLst>
          </p:cNvPr>
          <p:cNvSpPr txBox="1"/>
          <p:nvPr/>
        </p:nvSpPr>
        <p:spPr>
          <a:xfrm>
            <a:off x="480000" y="1173292"/>
            <a:ext cx="101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6633110-55C2-9145-8919-25148CE7A38A}"/>
              </a:ext>
            </a:extLst>
          </p:cNvPr>
          <p:cNvGrpSpPr/>
          <p:nvPr/>
        </p:nvGrpSpPr>
        <p:grpSpPr>
          <a:xfrm>
            <a:off x="6330911" y="1173292"/>
            <a:ext cx="5254083" cy="5326912"/>
            <a:chOff x="3468958" y="-361060"/>
            <a:chExt cx="5254083" cy="5326912"/>
          </a:xfrm>
        </p:grpSpPr>
        <p:pic>
          <p:nvPicPr>
            <p:cNvPr id="7" name="Picture 2" descr="/var/folders/c_/m6fkt0994131w9kqj04n836m0000gn/T/com.microsoft.Powerpoint/WebArchiveCopyPasteTempFiles/fight-back.jpg">
              <a:extLst>
                <a:ext uri="{FF2B5EF4-FFF2-40B4-BE49-F238E27FC236}">
                  <a16:creationId xmlns:a16="http://schemas.microsoft.com/office/drawing/2014/main" id="{4A528D1B-B9CC-754E-8151-736E548D77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958" y="-361060"/>
              <a:ext cx="5254083" cy="532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23E888-98CA-394C-8880-A29CFC2066F1}"/>
                </a:ext>
              </a:extLst>
            </p:cNvPr>
            <p:cNvSpPr txBox="1"/>
            <p:nvPr/>
          </p:nvSpPr>
          <p:spPr>
            <a:xfrm>
              <a:off x="6241060" y="962476"/>
              <a:ext cx="12099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</a:rPr>
                <a:t>HE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35A2236-D2E8-5B4D-868D-25B0D3AB09F3}"/>
              </a:ext>
            </a:extLst>
          </p:cNvPr>
          <p:cNvSpPr txBox="1"/>
          <p:nvPr/>
        </p:nvSpPr>
        <p:spPr>
          <a:xfrm>
            <a:off x="1" y="1650843"/>
            <a:ext cx="63309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prognosis of hepatic encephalopathy (HE) and indications for liver transplantation.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Early diagnosis of HE.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Pathogenesis and precipitating factors.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management principles underpinning the acute management of HE.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Specific therapies for HE and prevention of the recurrence of overt HE.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Targeting the gut microbiome in the treatment of HE.</a:t>
            </a:r>
          </a:p>
        </p:txBody>
      </p:sp>
    </p:spTree>
    <p:extLst>
      <p:ext uri="{BB962C8B-B14F-4D97-AF65-F5344CB8AC3E}">
        <p14:creationId xmlns:p14="http://schemas.microsoft.com/office/powerpoint/2010/main" val="179904321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-41522" y="6444857"/>
            <a:ext cx="8518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342900" indent="-342900">
              <a:spcBef>
                <a:spcPts val="288"/>
              </a:spcBef>
            </a:pPr>
            <a:r>
              <a:rPr lang="en-GB" sz="1200" b="1" i="1" dirty="0">
                <a:solidFill>
                  <a:srgbClr val="333C3E"/>
                </a:solidFill>
                <a:latin typeface="+mn-lt"/>
              </a:rPr>
              <a:t> </a:t>
            </a:r>
            <a:r>
              <a:rPr lang="en-GB" sz="1200" b="1" i="1" dirty="0" err="1">
                <a:solidFill>
                  <a:srgbClr val="333C3E"/>
                </a:solidFill>
                <a:latin typeface="+mn-lt"/>
              </a:rPr>
              <a:t>Jepsen</a:t>
            </a:r>
            <a:r>
              <a:rPr lang="en-GB" sz="1200" b="1" i="1" dirty="0">
                <a:solidFill>
                  <a:srgbClr val="333C3E"/>
                </a:solidFill>
                <a:latin typeface="+mn-lt"/>
              </a:rPr>
              <a:t> P, et al. Hepatology 2010 51:1675–82.</a:t>
            </a:r>
            <a:endParaRPr lang="en-US" sz="1200" i="1" dirty="0">
              <a:solidFill>
                <a:srgbClr val="000000"/>
              </a:solidFill>
              <a:latin typeface="+mn-lt"/>
              <a:cs typeface="Calibri"/>
            </a:endParaRPr>
          </a:p>
        </p:txBody>
      </p:sp>
      <p:grpSp>
        <p:nvGrpSpPr>
          <p:cNvPr id="2" name="Group 51"/>
          <p:cNvGrpSpPr/>
          <p:nvPr/>
        </p:nvGrpSpPr>
        <p:grpSpPr>
          <a:xfrm>
            <a:off x="2455463" y="1531424"/>
            <a:ext cx="4288801" cy="3163136"/>
            <a:chOff x="2430585" y="3149600"/>
            <a:chExt cx="2305538" cy="2305538"/>
          </a:xfrm>
        </p:grpSpPr>
        <p:cxnSp>
          <p:nvCxnSpPr>
            <p:cNvPr id="53" name="Straight Connector 52"/>
            <p:cNvCxnSpPr/>
            <p:nvPr/>
          </p:nvCxnSpPr>
          <p:spPr bwMode="auto">
            <a:xfrm>
              <a:off x="2430585" y="3149600"/>
              <a:ext cx="0" cy="2305538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Connector 53"/>
            <p:cNvCxnSpPr/>
            <p:nvPr/>
          </p:nvCxnSpPr>
          <p:spPr bwMode="auto">
            <a:xfrm rot="16200000">
              <a:off x="3583354" y="4302368"/>
              <a:ext cx="0" cy="2305538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68137" y="153015"/>
            <a:ext cx="11253848" cy="576064"/>
          </a:xfrm>
        </p:spPr>
        <p:txBody>
          <a:bodyPr>
            <a:noAutofit/>
          </a:bodyPr>
          <a:lstStyle/>
          <a:p>
            <a:pPr lvl="0" algn="ctr"/>
            <a:r>
              <a:rPr lang="en-GB" kern="0" dirty="0"/>
              <a:t>Mortality rates over 5 years for cirrhotic patients with/without HE</a:t>
            </a:r>
            <a:br>
              <a:rPr lang="en-GB" kern="0" dirty="0"/>
            </a:br>
            <a:endParaRPr lang="en-US" baseline="300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141188" y="4576072"/>
            <a:ext cx="1442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30804" y="3945037"/>
            <a:ext cx="2725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20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25996" y="3318029"/>
            <a:ext cx="2773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40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025996" y="2688336"/>
            <a:ext cx="2773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60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19584" y="2057300"/>
            <a:ext cx="2837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80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931646" y="1430292"/>
            <a:ext cx="3895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100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398550" y="4805491"/>
            <a:ext cx="144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0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271077" y="480549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1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113173" y="4805491"/>
            <a:ext cx="1282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2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967290" y="4805491"/>
            <a:ext cx="1282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3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817373" y="4805491"/>
            <a:ext cx="1330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4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676299" y="4805491"/>
            <a:ext cx="1234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cs typeface="Arial" pitchFamily="34" charset="0"/>
              </a:rPr>
              <a:t>5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046085" y="3480530"/>
            <a:ext cx="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574469" y="5023979"/>
            <a:ext cx="4050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Years after onset of complications</a:t>
            </a:r>
            <a:endParaRPr lang="en-US" sz="28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8678" name="Freeform 33"/>
          <p:cNvSpPr>
            <a:spLocks/>
          </p:cNvSpPr>
          <p:nvPr/>
        </p:nvSpPr>
        <p:spPr bwMode="auto">
          <a:xfrm>
            <a:off x="2493480" y="1991554"/>
            <a:ext cx="4226659" cy="2690629"/>
          </a:xfrm>
          <a:custGeom>
            <a:avLst/>
            <a:gdLst>
              <a:gd name="T0" fmla="*/ 49 w 11299"/>
              <a:gd name="T1" fmla="*/ 7972 h 8707"/>
              <a:gd name="T2" fmla="*/ 48 w 11299"/>
              <a:gd name="T3" fmla="*/ 6766 h 8707"/>
              <a:gd name="T4" fmla="*/ 34 w 11299"/>
              <a:gd name="T5" fmla="*/ 6135 h 8707"/>
              <a:gd name="T6" fmla="*/ 9 w 11299"/>
              <a:gd name="T7" fmla="*/ 5540 h 8707"/>
              <a:gd name="T8" fmla="*/ 30 w 11299"/>
              <a:gd name="T9" fmla="*/ 4615 h 8707"/>
              <a:gd name="T10" fmla="*/ 177 w 11299"/>
              <a:gd name="T11" fmla="*/ 4235 h 8707"/>
              <a:gd name="T12" fmla="*/ 225 w 11299"/>
              <a:gd name="T13" fmla="*/ 4120 h 8707"/>
              <a:gd name="T14" fmla="*/ 421 w 11299"/>
              <a:gd name="T15" fmla="*/ 3939 h 8707"/>
              <a:gd name="T16" fmla="*/ 422 w 11299"/>
              <a:gd name="T17" fmla="*/ 3722 h 8707"/>
              <a:gd name="T18" fmla="*/ 776 w 11299"/>
              <a:gd name="T19" fmla="*/ 3439 h 8707"/>
              <a:gd name="T20" fmla="*/ 939 w 11299"/>
              <a:gd name="T21" fmla="*/ 3171 h 8707"/>
              <a:gd name="T22" fmla="*/ 1208 w 11299"/>
              <a:gd name="T23" fmla="*/ 2945 h 8707"/>
              <a:gd name="T24" fmla="*/ 1544 w 11299"/>
              <a:gd name="T25" fmla="*/ 2738 h 8707"/>
              <a:gd name="T26" fmla="*/ 1740 w 11299"/>
              <a:gd name="T27" fmla="*/ 2724 h 8707"/>
              <a:gd name="T28" fmla="*/ 2035 w 11299"/>
              <a:gd name="T29" fmla="*/ 2419 h 8707"/>
              <a:gd name="T30" fmla="*/ 2642 w 11299"/>
              <a:gd name="T31" fmla="*/ 2177 h 8707"/>
              <a:gd name="T32" fmla="*/ 3366 w 11299"/>
              <a:gd name="T33" fmla="*/ 1936 h 8707"/>
              <a:gd name="T34" fmla="*/ 3616 w 11299"/>
              <a:gd name="T35" fmla="*/ 1689 h 8707"/>
              <a:gd name="T36" fmla="*/ 4392 w 11299"/>
              <a:gd name="T37" fmla="*/ 1433 h 8707"/>
              <a:gd name="T38" fmla="*/ 4765 w 11299"/>
              <a:gd name="T39" fmla="*/ 1183 h 8707"/>
              <a:gd name="T40" fmla="*/ 5184 w 11299"/>
              <a:gd name="T41" fmla="*/ 995 h 8707"/>
              <a:gd name="T42" fmla="*/ 5680 w 11299"/>
              <a:gd name="T43" fmla="*/ 750 h 8707"/>
              <a:gd name="T44" fmla="*/ 6389 w 11299"/>
              <a:gd name="T45" fmla="*/ 609 h 8707"/>
              <a:gd name="T46" fmla="*/ 6840 w 11299"/>
              <a:gd name="T47" fmla="*/ 551 h 8707"/>
              <a:gd name="T48" fmla="*/ 7505 w 11299"/>
              <a:gd name="T49" fmla="*/ 574 h 8707"/>
              <a:gd name="T50" fmla="*/ 7580 w 11299"/>
              <a:gd name="T51" fmla="*/ 532 h 8707"/>
              <a:gd name="T52" fmla="*/ 7750 w 11299"/>
              <a:gd name="T53" fmla="*/ 348 h 8707"/>
              <a:gd name="T54" fmla="*/ 8765 w 11299"/>
              <a:gd name="T55" fmla="*/ 333 h 8707"/>
              <a:gd name="T56" fmla="*/ 9105 w 11299"/>
              <a:gd name="T57" fmla="*/ 132 h 8707"/>
              <a:gd name="T58" fmla="*/ 10242 w 11299"/>
              <a:gd name="T59" fmla="*/ 56 h 8707"/>
              <a:gd name="T60" fmla="*/ 11052 w 11299"/>
              <a:gd name="T61" fmla="*/ 44 h 8707"/>
              <a:gd name="T62" fmla="*/ 10777 w 11299"/>
              <a:gd name="T63" fmla="*/ 101 h 8707"/>
              <a:gd name="T64" fmla="*/ 9359 w 11299"/>
              <a:gd name="T65" fmla="*/ 156 h 8707"/>
              <a:gd name="T66" fmla="*/ 9011 w 11299"/>
              <a:gd name="T67" fmla="*/ 297 h 8707"/>
              <a:gd name="T68" fmla="*/ 7926 w 11299"/>
              <a:gd name="T69" fmla="*/ 411 h 8707"/>
              <a:gd name="T70" fmla="*/ 7714 w 11299"/>
              <a:gd name="T71" fmla="*/ 445 h 8707"/>
              <a:gd name="T72" fmla="*/ 7550 w 11299"/>
              <a:gd name="T73" fmla="*/ 556 h 8707"/>
              <a:gd name="T74" fmla="*/ 7517 w 11299"/>
              <a:gd name="T75" fmla="*/ 588 h 8707"/>
              <a:gd name="T76" fmla="*/ 6670 w 11299"/>
              <a:gd name="T77" fmla="*/ 628 h 8707"/>
              <a:gd name="T78" fmla="*/ 5954 w 11299"/>
              <a:gd name="T79" fmla="*/ 700 h 8707"/>
              <a:gd name="T80" fmla="*/ 5576 w 11299"/>
              <a:gd name="T81" fmla="*/ 919 h 8707"/>
              <a:gd name="T82" fmla="*/ 5014 w 11299"/>
              <a:gd name="T83" fmla="*/ 1154 h 8707"/>
              <a:gd name="T84" fmla="*/ 4702 w 11299"/>
              <a:gd name="T85" fmla="*/ 1372 h 8707"/>
              <a:gd name="T86" fmla="*/ 4119 w 11299"/>
              <a:gd name="T87" fmla="*/ 1634 h 8707"/>
              <a:gd name="T88" fmla="*/ 3594 w 11299"/>
              <a:gd name="T89" fmla="*/ 1829 h 8707"/>
              <a:gd name="T90" fmla="*/ 3034 w 11299"/>
              <a:gd name="T91" fmla="*/ 2175 h 8707"/>
              <a:gd name="T92" fmla="*/ 2326 w 11299"/>
              <a:gd name="T93" fmla="*/ 2271 h 8707"/>
              <a:gd name="T94" fmla="*/ 1957 w 11299"/>
              <a:gd name="T95" fmla="*/ 2601 h 8707"/>
              <a:gd name="T96" fmla="*/ 1747 w 11299"/>
              <a:gd name="T97" fmla="*/ 2743 h 8707"/>
              <a:gd name="T98" fmla="*/ 1363 w 11299"/>
              <a:gd name="T99" fmla="*/ 2962 h 8707"/>
              <a:gd name="T100" fmla="*/ 1106 w 11299"/>
              <a:gd name="T101" fmla="*/ 3146 h 8707"/>
              <a:gd name="T102" fmla="*/ 955 w 11299"/>
              <a:gd name="T103" fmla="*/ 3352 h 8707"/>
              <a:gd name="T104" fmla="*/ 685 w 11299"/>
              <a:gd name="T105" fmla="*/ 3618 h 8707"/>
              <a:gd name="T106" fmla="*/ 412 w 11299"/>
              <a:gd name="T107" fmla="*/ 3922 h 8707"/>
              <a:gd name="T108" fmla="*/ 412 w 11299"/>
              <a:gd name="T109" fmla="*/ 3975 h 8707"/>
              <a:gd name="T110" fmla="*/ 272 w 11299"/>
              <a:gd name="T111" fmla="*/ 4286 h 8707"/>
              <a:gd name="T112" fmla="*/ 197 w 11299"/>
              <a:gd name="T113" fmla="*/ 4417 h 8707"/>
              <a:gd name="T114" fmla="*/ 106 w 11299"/>
              <a:gd name="T115" fmla="*/ 4979 h 8707"/>
              <a:gd name="T116" fmla="*/ 146 w 11299"/>
              <a:gd name="T117" fmla="*/ 5928 h 8707"/>
              <a:gd name="T118" fmla="*/ 134 w 11299"/>
              <a:gd name="T119" fmla="*/ 6594 h 8707"/>
              <a:gd name="T120" fmla="*/ 153 w 11299"/>
              <a:gd name="T121" fmla="*/ 7305 h 8707"/>
              <a:gd name="T122" fmla="*/ 178 w 11299"/>
              <a:gd name="T123" fmla="*/ 8349 h 87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99" h="8707">
                <a:moveTo>
                  <a:pt x="19" y="8675"/>
                </a:moveTo>
                <a:lnTo>
                  <a:pt x="33" y="8634"/>
                </a:lnTo>
                <a:lnTo>
                  <a:pt x="44" y="8599"/>
                </a:lnTo>
                <a:lnTo>
                  <a:pt x="55" y="8568"/>
                </a:lnTo>
                <a:lnTo>
                  <a:pt x="63" y="8542"/>
                </a:lnTo>
                <a:lnTo>
                  <a:pt x="70" y="8518"/>
                </a:lnTo>
                <a:lnTo>
                  <a:pt x="76" y="8498"/>
                </a:lnTo>
                <a:lnTo>
                  <a:pt x="80" y="8482"/>
                </a:lnTo>
                <a:lnTo>
                  <a:pt x="83" y="8467"/>
                </a:lnTo>
                <a:lnTo>
                  <a:pt x="86" y="8442"/>
                </a:lnTo>
                <a:lnTo>
                  <a:pt x="86" y="8421"/>
                </a:lnTo>
                <a:lnTo>
                  <a:pt x="85" y="8410"/>
                </a:lnTo>
                <a:lnTo>
                  <a:pt x="84" y="8396"/>
                </a:lnTo>
                <a:lnTo>
                  <a:pt x="82" y="8381"/>
                </a:lnTo>
                <a:lnTo>
                  <a:pt x="79" y="8362"/>
                </a:lnTo>
                <a:lnTo>
                  <a:pt x="76" y="8340"/>
                </a:lnTo>
                <a:lnTo>
                  <a:pt x="73" y="8315"/>
                </a:lnTo>
                <a:lnTo>
                  <a:pt x="69" y="8286"/>
                </a:lnTo>
                <a:lnTo>
                  <a:pt x="66" y="8252"/>
                </a:lnTo>
                <a:lnTo>
                  <a:pt x="62" y="8214"/>
                </a:lnTo>
                <a:lnTo>
                  <a:pt x="59" y="8171"/>
                </a:lnTo>
                <a:lnTo>
                  <a:pt x="57" y="8147"/>
                </a:lnTo>
                <a:lnTo>
                  <a:pt x="55" y="8122"/>
                </a:lnTo>
                <a:lnTo>
                  <a:pt x="54" y="8095"/>
                </a:lnTo>
                <a:lnTo>
                  <a:pt x="52" y="8067"/>
                </a:lnTo>
                <a:lnTo>
                  <a:pt x="51" y="8037"/>
                </a:lnTo>
                <a:lnTo>
                  <a:pt x="50" y="8005"/>
                </a:lnTo>
                <a:lnTo>
                  <a:pt x="49" y="7972"/>
                </a:lnTo>
                <a:lnTo>
                  <a:pt x="47" y="7937"/>
                </a:lnTo>
                <a:lnTo>
                  <a:pt x="46" y="7900"/>
                </a:lnTo>
                <a:lnTo>
                  <a:pt x="46" y="7860"/>
                </a:lnTo>
                <a:lnTo>
                  <a:pt x="45" y="7819"/>
                </a:lnTo>
                <a:lnTo>
                  <a:pt x="45" y="7776"/>
                </a:lnTo>
                <a:lnTo>
                  <a:pt x="44" y="7730"/>
                </a:lnTo>
                <a:lnTo>
                  <a:pt x="44" y="7682"/>
                </a:lnTo>
                <a:lnTo>
                  <a:pt x="45" y="7632"/>
                </a:lnTo>
                <a:lnTo>
                  <a:pt x="45" y="7580"/>
                </a:lnTo>
                <a:lnTo>
                  <a:pt x="45" y="7525"/>
                </a:lnTo>
                <a:lnTo>
                  <a:pt x="46" y="7468"/>
                </a:lnTo>
                <a:lnTo>
                  <a:pt x="47" y="7408"/>
                </a:lnTo>
                <a:lnTo>
                  <a:pt x="49" y="7346"/>
                </a:lnTo>
                <a:lnTo>
                  <a:pt x="50" y="7320"/>
                </a:lnTo>
                <a:lnTo>
                  <a:pt x="53" y="7294"/>
                </a:lnTo>
                <a:lnTo>
                  <a:pt x="62" y="7242"/>
                </a:lnTo>
                <a:lnTo>
                  <a:pt x="73" y="7191"/>
                </a:lnTo>
                <a:lnTo>
                  <a:pt x="82" y="7145"/>
                </a:lnTo>
                <a:lnTo>
                  <a:pt x="90" y="7091"/>
                </a:lnTo>
                <a:lnTo>
                  <a:pt x="97" y="7036"/>
                </a:lnTo>
                <a:lnTo>
                  <a:pt x="98" y="7053"/>
                </a:lnTo>
                <a:lnTo>
                  <a:pt x="81" y="6973"/>
                </a:lnTo>
                <a:lnTo>
                  <a:pt x="72" y="6933"/>
                </a:lnTo>
                <a:lnTo>
                  <a:pt x="65" y="6891"/>
                </a:lnTo>
                <a:lnTo>
                  <a:pt x="60" y="6854"/>
                </a:lnTo>
                <a:lnTo>
                  <a:pt x="56" y="6821"/>
                </a:lnTo>
                <a:lnTo>
                  <a:pt x="52" y="6792"/>
                </a:lnTo>
                <a:lnTo>
                  <a:pt x="48" y="6766"/>
                </a:lnTo>
                <a:lnTo>
                  <a:pt x="46" y="6742"/>
                </a:lnTo>
                <a:lnTo>
                  <a:pt x="43" y="6722"/>
                </a:lnTo>
                <a:lnTo>
                  <a:pt x="41" y="6704"/>
                </a:lnTo>
                <a:lnTo>
                  <a:pt x="40" y="6688"/>
                </a:lnTo>
                <a:lnTo>
                  <a:pt x="38" y="6675"/>
                </a:lnTo>
                <a:lnTo>
                  <a:pt x="37" y="6663"/>
                </a:lnTo>
                <a:lnTo>
                  <a:pt x="37" y="6654"/>
                </a:lnTo>
                <a:lnTo>
                  <a:pt x="36" y="6644"/>
                </a:lnTo>
                <a:lnTo>
                  <a:pt x="36" y="6632"/>
                </a:lnTo>
                <a:lnTo>
                  <a:pt x="36" y="6623"/>
                </a:lnTo>
                <a:lnTo>
                  <a:pt x="36" y="6616"/>
                </a:lnTo>
                <a:lnTo>
                  <a:pt x="37" y="6611"/>
                </a:lnTo>
                <a:lnTo>
                  <a:pt x="36" y="6614"/>
                </a:lnTo>
                <a:lnTo>
                  <a:pt x="37" y="6621"/>
                </a:lnTo>
                <a:lnTo>
                  <a:pt x="36" y="6615"/>
                </a:lnTo>
                <a:lnTo>
                  <a:pt x="34" y="6605"/>
                </a:lnTo>
                <a:lnTo>
                  <a:pt x="33" y="6601"/>
                </a:lnTo>
                <a:lnTo>
                  <a:pt x="31" y="6593"/>
                </a:lnTo>
                <a:lnTo>
                  <a:pt x="28" y="6582"/>
                </a:lnTo>
                <a:lnTo>
                  <a:pt x="26" y="6573"/>
                </a:lnTo>
                <a:lnTo>
                  <a:pt x="22" y="6558"/>
                </a:lnTo>
                <a:lnTo>
                  <a:pt x="18" y="6543"/>
                </a:lnTo>
                <a:cubicBezTo>
                  <a:pt x="17" y="6539"/>
                  <a:pt x="17" y="6534"/>
                  <a:pt x="17" y="6529"/>
                </a:cubicBezTo>
                <a:lnTo>
                  <a:pt x="20" y="6433"/>
                </a:lnTo>
                <a:lnTo>
                  <a:pt x="23" y="6337"/>
                </a:lnTo>
                <a:lnTo>
                  <a:pt x="27" y="6241"/>
                </a:lnTo>
                <a:lnTo>
                  <a:pt x="33" y="6144"/>
                </a:lnTo>
                <a:cubicBezTo>
                  <a:pt x="33" y="6141"/>
                  <a:pt x="33" y="6138"/>
                  <a:pt x="34" y="6135"/>
                </a:cubicBezTo>
                <a:lnTo>
                  <a:pt x="37" y="6123"/>
                </a:lnTo>
                <a:cubicBezTo>
                  <a:pt x="38" y="6119"/>
                  <a:pt x="39" y="6116"/>
                  <a:pt x="40" y="6113"/>
                </a:cubicBezTo>
                <a:lnTo>
                  <a:pt x="46" y="6102"/>
                </a:lnTo>
                <a:lnTo>
                  <a:pt x="51" y="6091"/>
                </a:lnTo>
                <a:lnTo>
                  <a:pt x="47" y="6102"/>
                </a:lnTo>
                <a:lnTo>
                  <a:pt x="50" y="6090"/>
                </a:lnTo>
                <a:lnTo>
                  <a:pt x="49" y="6099"/>
                </a:lnTo>
                <a:lnTo>
                  <a:pt x="49" y="6066"/>
                </a:lnTo>
                <a:lnTo>
                  <a:pt x="49" y="6037"/>
                </a:lnTo>
                <a:lnTo>
                  <a:pt x="49" y="6012"/>
                </a:lnTo>
                <a:lnTo>
                  <a:pt x="49" y="5991"/>
                </a:lnTo>
                <a:lnTo>
                  <a:pt x="48" y="5974"/>
                </a:lnTo>
                <a:lnTo>
                  <a:pt x="48" y="5959"/>
                </a:lnTo>
                <a:lnTo>
                  <a:pt x="47" y="5947"/>
                </a:lnTo>
                <a:lnTo>
                  <a:pt x="46" y="5936"/>
                </a:lnTo>
                <a:lnTo>
                  <a:pt x="43" y="5918"/>
                </a:lnTo>
                <a:lnTo>
                  <a:pt x="38" y="5901"/>
                </a:lnTo>
                <a:lnTo>
                  <a:pt x="35" y="5890"/>
                </a:lnTo>
                <a:lnTo>
                  <a:pt x="31" y="5877"/>
                </a:lnTo>
                <a:lnTo>
                  <a:pt x="26" y="5862"/>
                </a:lnTo>
                <a:lnTo>
                  <a:pt x="19" y="5843"/>
                </a:lnTo>
                <a:cubicBezTo>
                  <a:pt x="18" y="5838"/>
                  <a:pt x="17" y="5833"/>
                  <a:pt x="17" y="5828"/>
                </a:cubicBezTo>
                <a:lnTo>
                  <a:pt x="15" y="5771"/>
                </a:lnTo>
                <a:lnTo>
                  <a:pt x="14" y="5718"/>
                </a:lnTo>
                <a:lnTo>
                  <a:pt x="13" y="5668"/>
                </a:lnTo>
                <a:lnTo>
                  <a:pt x="11" y="5622"/>
                </a:lnTo>
                <a:lnTo>
                  <a:pt x="10" y="5579"/>
                </a:lnTo>
                <a:lnTo>
                  <a:pt x="9" y="5540"/>
                </a:lnTo>
                <a:lnTo>
                  <a:pt x="8" y="5503"/>
                </a:lnTo>
                <a:lnTo>
                  <a:pt x="7" y="5468"/>
                </a:lnTo>
                <a:lnTo>
                  <a:pt x="6" y="5436"/>
                </a:lnTo>
                <a:lnTo>
                  <a:pt x="4" y="5405"/>
                </a:lnTo>
                <a:lnTo>
                  <a:pt x="3" y="5376"/>
                </a:lnTo>
                <a:lnTo>
                  <a:pt x="3" y="5349"/>
                </a:lnTo>
                <a:lnTo>
                  <a:pt x="1" y="5299"/>
                </a:lnTo>
                <a:lnTo>
                  <a:pt x="0" y="5252"/>
                </a:lnTo>
                <a:lnTo>
                  <a:pt x="0" y="5207"/>
                </a:lnTo>
                <a:lnTo>
                  <a:pt x="0" y="5161"/>
                </a:lnTo>
                <a:lnTo>
                  <a:pt x="1" y="5114"/>
                </a:lnTo>
                <a:lnTo>
                  <a:pt x="2" y="5062"/>
                </a:lnTo>
                <a:lnTo>
                  <a:pt x="4" y="5035"/>
                </a:lnTo>
                <a:lnTo>
                  <a:pt x="5" y="5005"/>
                </a:lnTo>
                <a:lnTo>
                  <a:pt x="6" y="4975"/>
                </a:lnTo>
                <a:lnTo>
                  <a:pt x="8" y="4941"/>
                </a:lnTo>
                <a:lnTo>
                  <a:pt x="10" y="4906"/>
                </a:lnTo>
                <a:lnTo>
                  <a:pt x="12" y="4868"/>
                </a:lnTo>
                <a:lnTo>
                  <a:pt x="14" y="4827"/>
                </a:lnTo>
                <a:lnTo>
                  <a:pt x="17" y="4784"/>
                </a:lnTo>
                <a:lnTo>
                  <a:pt x="17" y="4775"/>
                </a:lnTo>
                <a:lnTo>
                  <a:pt x="18" y="4764"/>
                </a:lnTo>
                <a:lnTo>
                  <a:pt x="19" y="4751"/>
                </a:lnTo>
                <a:lnTo>
                  <a:pt x="20" y="4735"/>
                </a:lnTo>
                <a:lnTo>
                  <a:pt x="21" y="4718"/>
                </a:lnTo>
                <a:lnTo>
                  <a:pt x="22" y="4698"/>
                </a:lnTo>
                <a:lnTo>
                  <a:pt x="26" y="4658"/>
                </a:lnTo>
                <a:lnTo>
                  <a:pt x="30" y="4615"/>
                </a:lnTo>
                <a:lnTo>
                  <a:pt x="35" y="4573"/>
                </a:lnTo>
                <a:lnTo>
                  <a:pt x="39" y="4553"/>
                </a:lnTo>
                <a:lnTo>
                  <a:pt x="42" y="4534"/>
                </a:lnTo>
                <a:lnTo>
                  <a:pt x="46" y="4517"/>
                </a:lnTo>
                <a:lnTo>
                  <a:pt x="51" y="4501"/>
                </a:lnTo>
                <a:lnTo>
                  <a:pt x="59" y="4479"/>
                </a:lnTo>
                <a:lnTo>
                  <a:pt x="70" y="4459"/>
                </a:lnTo>
                <a:lnTo>
                  <a:pt x="80" y="4442"/>
                </a:lnTo>
                <a:lnTo>
                  <a:pt x="86" y="4429"/>
                </a:lnTo>
                <a:lnTo>
                  <a:pt x="88" y="4422"/>
                </a:lnTo>
                <a:lnTo>
                  <a:pt x="90" y="4413"/>
                </a:lnTo>
                <a:lnTo>
                  <a:pt x="94" y="4400"/>
                </a:lnTo>
                <a:lnTo>
                  <a:pt x="100" y="4384"/>
                </a:lnTo>
                <a:cubicBezTo>
                  <a:pt x="101" y="4381"/>
                  <a:pt x="103" y="4379"/>
                  <a:pt x="104" y="4377"/>
                </a:cubicBezTo>
                <a:lnTo>
                  <a:pt x="112" y="4364"/>
                </a:lnTo>
                <a:lnTo>
                  <a:pt x="122" y="4349"/>
                </a:lnTo>
                <a:lnTo>
                  <a:pt x="131" y="4337"/>
                </a:lnTo>
                <a:lnTo>
                  <a:pt x="136" y="4329"/>
                </a:lnTo>
                <a:lnTo>
                  <a:pt x="132" y="4337"/>
                </a:lnTo>
                <a:lnTo>
                  <a:pt x="137" y="4325"/>
                </a:lnTo>
                <a:lnTo>
                  <a:pt x="139" y="4317"/>
                </a:lnTo>
                <a:lnTo>
                  <a:pt x="142" y="4305"/>
                </a:lnTo>
                <a:lnTo>
                  <a:pt x="148" y="4289"/>
                </a:lnTo>
                <a:lnTo>
                  <a:pt x="157" y="4271"/>
                </a:lnTo>
                <a:lnTo>
                  <a:pt x="162" y="4260"/>
                </a:lnTo>
                <a:lnTo>
                  <a:pt x="169" y="4249"/>
                </a:lnTo>
                <a:lnTo>
                  <a:pt x="173" y="4242"/>
                </a:lnTo>
                <a:lnTo>
                  <a:pt x="177" y="4235"/>
                </a:lnTo>
                <a:lnTo>
                  <a:pt x="181" y="4229"/>
                </a:lnTo>
                <a:cubicBezTo>
                  <a:pt x="183" y="4227"/>
                  <a:pt x="184" y="4225"/>
                  <a:pt x="186" y="4223"/>
                </a:cubicBezTo>
                <a:lnTo>
                  <a:pt x="190" y="4219"/>
                </a:lnTo>
                <a:cubicBezTo>
                  <a:pt x="207" y="4203"/>
                  <a:pt x="233" y="4200"/>
                  <a:pt x="253" y="4213"/>
                </a:cubicBezTo>
                <a:lnTo>
                  <a:pt x="254" y="4214"/>
                </a:lnTo>
                <a:cubicBezTo>
                  <a:pt x="268" y="4223"/>
                  <a:pt x="277" y="4239"/>
                  <a:pt x="277" y="4256"/>
                </a:cubicBezTo>
                <a:lnTo>
                  <a:pt x="277" y="4259"/>
                </a:lnTo>
                <a:cubicBezTo>
                  <a:pt x="277" y="4262"/>
                  <a:pt x="276" y="4265"/>
                  <a:pt x="276" y="4268"/>
                </a:cubicBezTo>
                <a:lnTo>
                  <a:pt x="275" y="4274"/>
                </a:lnTo>
                <a:lnTo>
                  <a:pt x="272" y="4284"/>
                </a:lnTo>
                <a:lnTo>
                  <a:pt x="271" y="4288"/>
                </a:lnTo>
                <a:lnTo>
                  <a:pt x="269" y="4295"/>
                </a:lnTo>
                <a:cubicBezTo>
                  <a:pt x="260" y="4320"/>
                  <a:pt x="232" y="4333"/>
                  <a:pt x="207" y="4324"/>
                </a:cubicBezTo>
                <a:cubicBezTo>
                  <a:pt x="181" y="4316"/>
                  <a:pt x="167" y="4289"/>
                  <a:pt x="174" y="4263"/>
                </a:cubicBezTo>
                <a:lnTo>
                  <a:pt x="175" y="4261"/>
                </a:lnTo>
                <a:lnTo>
                  <a:pt x="175" y="4259"/>
                </a:lnTo>
                <a:lnTo>
                  <a:pt x="177" y="4254"/>
                </a:lnTo>
                <a:lnTo>
                  <a:pt x="179" y="4248"/>
                </a:lnTo>
                <a:lnTo>
                  <a:pt x="181" y="4241"/>
                </a:lnTo>
                <a:lnTo>
                  <a:pt x="184" y="4230"/>
                </a:lnTo>
                <a:lnTo>
                  <a:pt x="188" y="4219"/>
                </a:lnTo>
                <a:lnTo>
                  <a:pt x="192" y="4204"/>
                </a:lnTo>
                <a:lnTo>
                  <a:pt x="198" y="4188"/>
                </a:lnTo>
                <a:lnTo>
                  <a:pt x="204" y="4169"/>
                </a:lnTo>
                <a:lnTo>
                  <a:pt x="211" y="4147"/>
                </a:lnTo>
                <a:cubicBezTo>
                  <a:pt x="212" y="4145"/>
                  <a:pt x="213" y="4142"/>
                  <a:pt x="214" y="4140"/>
                </a:cubicBezTo>
                <a:lnTo>
                  <a:pt x="221" y="4127"/>
                </a:lnTo>
                <a:cubicBezTo>
                  <a:pt x="222" y="4125"/>
                  <a:pt x="224" y="4122"/>
                  <a:pt x="225" y="4120"/>
                </a:cubicBezTo>
                <a:lnTo>
                  <a:pt x="234" y="4108"/>
                </a:lnTo>
                <a:lnTo>
                  <a:pt x="244" y="4096"/>
                </a:lnTo>
                <a:lnTo>
                  <a:pt x="248" y="4088"/>
                </a:lnTo>
                <a:lnTo>
                  <a:pt x="244" y="4097"/>
                </a:lnTo>
                <a:lnTo>
                  <a:pt x="249" y="4085"/>
                </a:lnTo>
                <a:lnTo>
                  <a:pt x="251" y="4077"/>
                </a:lnTo>
                <a:lnTo>
                  <a:pt x="254" y="4065"/>
                </a:lnTo>
                <a:lnTo>
                  <a:pt x="260" y="4049"/>
                </a:lnTo>
                <a:cubicBezTo>
                  <a:pt x="261" y="4046"/>
                  <a:pt x="262" y="4043"/>
                  <a:pt x="264" y="4041"/>
                </a:cubicBezTo>
                <a:lnTo>
                  <a:pt x="272" y="4028"/>
                </a:lnTo>
                <a:lnTo>
                  <a:pt x="284" y="4012"/>
                </a:lnTo>
                <a:lnTo>
                  <a:pt x="292" y="4001"/>
                </a:lnTo>
                <a:lnTo>
                  <a:pt x="295" y="3994"/>
                </a:lnTo>
                <a:lnTo>
                  <a:pt x="304" y="3974"/>
                </a:lnTo>
                <a:lnTo>
                  <a:pt x="313" y="3953"/>
                </a:lnTo>
                <a:lnTo>
                  <a:pt x="321" y="3935"/>
                </a:lnTo>
                <a:lnTo>
                  <a:pt x="327" y="3920"/>
                </a:lnTo>
                <a:lnTo>
                  <a:pt x="332" y="3909"/>
                </a:lnTo>
                <a:lnTo>
                  <a:pt x="335" y="3901"/>
                </a:lnTo>
                <a:lnTo>
                  <a:pt x="338" y="3894"/>
                </a:lnTo>
                <a:lnTo>
                  <a:pt x="339" y="3890"/>
                </a:lnTo>
                <a:lnTo>
                  <a:pt x="338" y="3892"/>
                </a:lnTo>
                <a:lnTo>
                  <a:pt x="337" y="3904"/>
                </a:lnTo>
                <a:lnTo>
                  <a:pt x="337" y="3902"/>
                </a:lnTo>
                <a:lnTo>
                  <a:pt x="409" y="3947"/>
                </a:lnTo>
                <a:lnTo>
                  <a:pt x="407" y="3948"/>
                </a:lnTo>
                <a:lnTo>
                  <a:pt x="425" y="3934"/>
                </a:lnTo>
                <a:lnTo>
                  <a:pt x="421" y="3939"/>
                </a:lnTo>
                <a:lnTo>
                  <a:pt x="417" y="3945"/>
                </a:lnTo>
                <a:lnTo>
                  <a:pt x="410" y="3954"/>
                </a:lnTo>
                <a:lnTo>
                  <a:pt x="404" y="3961"/>
                </a:lnTo>
                <a:cubicBezTo>
                  <a:pt x="402" y="3964"/>
                  <a:pt x="399" y="3967"/>
                  <a:pt x="396" y="3969"/>
                </a:cubicBezTo>
                <a:lnTo>
                  <a:pt x="392" y="3973"/>
                </a:lnTo>
                <a:cubicBezTo>
                  <a:pt x="386" y="3978"/>
                  <a:pt x="378" y="3981"/>
                  <a:pt x="371" y="3983"/>
                </a:cubicBezTo>
                <a:lnTo>
                  <a:pt x="369" y="3983"/>
                </a:lnTo>
                <a:cubicBezTo>
                  <a:pt x="347" y="3987"/>
                  <a:pt x="325" y="3976"/>
                  <a:pt x="315" y="3956"/>
                </a:cubicBezTo>
                <a:lnTo>
                  <a:pt x="314" y="3955"/>
                </a:lnTo>
                <a:cubicBezTo>
                  <a:pt x="311" y="3948"/>
                  <a:pt x="309" y="3940"/>
                  <a:pt x="309" y="3932"/>
                </a:cubicBezTo>
                <a:lnTo>
                  <a:pt x="309" y="3929"/>
                </a:lnTo>
                <a:cubicBezTo>
                  <a:pt x="309" y="3927"/>
                  <a:pt x="309" y="3925"/>
                  <a:pt x="309" y="3922"/>
                </a:cubicBezTo>
                <a:lnTo>
                  <a:pt x="310" y="3917"/>
                </a:lnTo>
                <a:lnTo>
                  <a:pt x="313" y="3905"/>
                </a:lnTo>
                <a:lnTo>
                  <a:pt x="316" y="3894"/>
                </a:lnTo>
                <a:lnTo>
                  <a:pt x="320" y="3881"/>
                </a:lnTo>
                <a:lnTo>
                  <a:pt x="325" y="3865"/>
                </a:lnTo>
                <a:lnTo>
                  <a:pt x="332" y="3847"/>
                </a:lnTo>
                <a:lnTo>
                  <a:pt x="340" y="3825"/>
                </a:lnTo>
                <a:lnTo>
                  <a:pt x="348" y="3808"/>
                </a:lnTo>
                <a:lnTo>
                  <a:pt x="359" y="3789"/>
                </a:lnTo>
                <a:lnTo>
                  <a:pt x="372" y="3773"/>
                </a:lnTo>
                <a:lnTo>
                  <a:pt x="385" y="3758"/>
                </a:lnTo>
                <a:lnTo>
                  <a:pt x="410" y="3732"/>
                </a:lnTo>
                <a:lnTo>
                  <a:pt x="422" y="3721"/>
                </a:lnTo>
                <a:lnTo>
                  <a:pt x="432" y="3711"/>
                </a:lnTo>
                <a:lnTo>
                  <a:pt x="418" y="3734"/>
                </a:lnTo>
                <a:lnTo>
                  <a:pt x="422" y="3722"/>
                </a:lnTo>
                <a:lnTo>
                  <a:pt x="423" y="3712"/>
                </a:lnTo>
                <a:lnTo>
                  <a:pt x="428" y="3695"/>
                </a:lnTo>
                <a:cubicBezTo>
                  <a:pt x="429" y="3690"/>
                  <a:pt x="431" y="3686"/>
                  <a:pt x="434" y="3681"/>
                </a:cubicBezTo>
                <a:lnTo>
                  <a:pt x="441" y="3671"/>
                </a:lnTo>
                <a:cubicBezTo>
                  <a:pt x="443" y="3668"/>
                  <a:pt x="446" y="3665"/>
                  <a:pt x="448" y="3662"/>
                </a:cubicBezTo>
                <a:lnTo>
                  <a:pt x="468" y="3644"/>
                </a:lnTo>
                <a:lnTo>
                  <a:pt x="488" y="3627"/>
                </a:lnTo>
                <a:lnTo>
                  <a:pt x="508" y="3613"/>
                </a:lnTo>
                <a:lnTo>
                  <a:pt x="529" y="3602"/>
                </a:lnTo>
                <a:lnTo>
                  <a:pt x="549" y="3593"/>
                </a:lnTo>
                <a:lnTo>
                  <a:pt x="569" y="3585"/>
                </a:lnTo>
                <a:lnTo>
                  <a:pt x="590" y="3578"/>
                </a:lnTo>
                <a:lnTo>
                  <a:pt x="611" y="3571"/>
                </a:lnTo>
                <a:lnTo>
                  <a:pt x="583" y="3594"/>
                </a:lnTo>
                <a:lnTo>
                  <a:pt x="598" y="3569"/>
                </a:lnTo>
                <a:lnTo>
                  <a:pt x="608" y="3554"/>
                </a:lnTo>
                <a:lnTo>
                  <a:pt x="621" y="3538"/>
                </a:lnTo>
                <a:cubicBezTo>
                  <a:pt x="623" y="3536"/>
                  <a:pt x="625" y="3534"/>
                  <a:pt x="626" y="3533"/>
                </a:cubicBezTo>
                <a:lnTo>
                  <a:pt x="649" y="3513"/>
                </a:lnTo>
                <a:lnTo>
                  <a:pt x="669" y="3497"/>
                </a:lnTo>
                <a:lnTo>
                  <a:pt x="689" y="3484"/>
                </a:lnTo>
                <a:lnTo>
                  <a:pt x="707" y="3473"/>
                </a:lnTo>
                <a:lnTo>
                  <a:pt x="725" y="3465"/>
                </a:lnTo>
                <a:lnTo>
                  <a:pt x="745" y="3457"/>
                </a:lnTo>
                <a:lnTo>
                  <a:pt x="764" y="3451"/>
                </a:lnTo>
                <a:lnTo>
                  <a:pt x="787" y="3443"/>
                </a:lnTo>
                <a:lnTo>
                  <a:pt x="760" y="3464"/>
                </a:lnTo>
                <a:lnTo>
                  <a:pt x="776" y="3439"/>
                </a:lnTo>
                <a:lnTo>
                  <a:pt x="794" y="3414"/>
                </a:lnTo>
                <a:cubicBezTo>
                  <a:pt x="795" y="3412"/>
                  <a:pt x="797" y="3410"/>
                  <a:pt x="799" y="3408"/>
                </a:cubicBezTo>
                <a:lnTo>
                  <a:pt x="810" y="3396"/>
                </a:lnTo>
                <a:lnTo>
                  <a:pt x="827" y="3381"/>
                </a:lnTo>
                <a:lnTo>
                  <a:pt x="838" y="3371"/>
                </a:lnTo>
                <a:lnTo>
                  <a:pt x="844" y="3363"/>
                </a:lnTo>
                <a:lnTo>
                  <a:pt x="838" y="3373"/>
                </a:lnTo>
                <a:lnTo>
                  <a:pt x="843" y="3362"/>
                </a:lnTo>
                <a:lnTo>
                  <a:pt x="840" y="3371"/>
                </a:lnTo>
                <a:lnTo>
                  <a:pt x="843" y="3358"/>
                </a:lnTo>
                <a:lnTo>
                  <a:pt x="846" y="3347"/>
                </a:lnTo>
                <a:lnTo>
                  <a:pt x="852" y="3330"/>
                </a:lnTo>
                <a:cubicBezTo>
                  <a:pt x="853" y="3327"/>
                  <a:pt x="854" y="3323"/>
                  <a:pt x="856" y="3321"/>
                </a:cubicBezTo>
                <a:lnTo>
                  <a:pt x="864" y="3308"/>
                </a:lnTo>
                <a:lnTo>
                  <a:pt x="874" y="3293"/>
                </a:lnTo>
                <a:lnTo>
                  <a:pt x="883" y="3281"/>
                </a:lnTo>
                <a:lnTo>
                  <a:pt x="888" y="3273"/>
                </a:lnTo>
                <a:lnTo>
                  <a:pt x="884" y="3281"/>
                </a:lnTo>
                <a:lnTo>
                  <a:pt x="889" y="3269"/>
                </a:lnTo>
                <a:lnTo>
                  <a:pt x="891" y="3261"/>
                </a:lnTo>
                <a:lnTo>
                  <a:pt x="894" y="3249"/>
                </a:lnTo>
                <a:lnTo>
                  <a:pt x="900" y="3233"/>
                </a:lnTo>
                <a:lnTo>
                  <a:pt x="909" y="3215"/>
                </a:lnTo>
                <a:lnTo>
                  <a:pt x="915" y="3203"/>
                </a:lnTo>
                <a:lnTo>
                  <a:pt x="921" y="3194"/>
                </a:lnTo>
                <a:lnTo>
                  <a:pt x="927" y="3185"/>
                </a:lnTo>
                <a:cubicBezTo>
                  <a:pt x="928" y="3183"/>
                  <a:pt x="930" y="3181"/>
                  <a:pt x="931" y="3180"/>
                </a:cubicBezTo>
                <a:lnTo>
                  <a:pt x="939" y="3171"/>
                </a:lnTo>
                <a:cubicBezTo>
                  <a:pt x="942" y="3168"/>
                  <a:pt x="945" y="3166"/>
                  <a:pt x="948" y="3163"/>
                </a:cubicBezTo>
                <a:lnTo>
                  <a:pt x="956" y="3158"/>
                </a:lnTo>
                <a:lnTo>
                  <a:pt x="969" y="3150"/>
                </a:lnTo>
                <a:lnTo>
                  <a:pt x="979" y="3144"/>
                </a:lnTo>
                <a:lnTo>
                  <a:pt x="983" y="3141"/>
                </a:lnTo>
                <a:lnTo>
                  <a:pt x="990" y="3136"/>
                </a:lnTo>
                <a:lnTo>
                  <a:pt x="998" y="3129"/>
                </a:lnTo>
                <a:lnTo>
                  <a:pt x="1008" y="3119"/>
                </a:lnTo>
                <a:lnTo>
                  <a:pt x="1013" y="3112"/>
                </a:lnTo>
                <a:lnTo>
                  <a:pt x="1008" y="3119"/>
                </a:lnTo>
                <a:lnTo>
                  <a:pt x="1015" y="3107"/>
                </a:lnTo>
                <a:lnTo>
                  <a:pt x="1023" y="3093"/>
                </a:lnTo>
                <a:cubicBezTo>
                  <a:pt x="1024" y="3091"/>
                  <a:pt x="1025" y="3089"/>
                  <a:pt x="1026" y="3087"/>
                </a:cubicBezTo>
                <a:lnTo>
                  <a:pt x="1035" y="3076"/>
                </a:lnTo>
                <a:cubicBezTo>
                  <a:pt x="1038" y="3073"/>
                  <a:pt x="1040" y="3070"/>
                  <a:pt x="1043" y="3068"/>
                </a:cubicBezTo>
                <a:lnTo>
                  <a:pt x="1055" y="3059"/>
                </a:lnTo>
                <a:lnTo>
                  <a:pt x="1073" y="3047"/>
                </a:lnTo>
                <a:lnTo>
                  <a:pt x="1086" y="3040"/>
                </a:lnTo>
                <a:lnTo>
                  <a:pt x="1094" y="3034"/>
                </a:lnTo>
                <a:lnTo>
                  <a:pt x="1101" y="3026"/>
                </a:lnTo>
                <a:lnTo>
                  <a:pt x="1110" y="3017"/>
                </a:lnTo>
                <a:lnTo>
                  <a:pt x="1122" y="3004"/>
                </a:lnTo>
                <a:lnTo>
                  <a:pt x="1136" y="2990"/>
                </a:lnTo>
                <a:lnTo>
                  <a:pt x="1153" y="2976"/>
                </a:lnTo>
                <a:lnTo>
                  <a:pt x="1167" y="2966"/>
                </a:lnTo>
                <a:lnTo>
                  <a:pt x="1180" y="2958"/>
                </a:lnTo>
                <a:lnTo>
                  <a:pt x="1194" y="2951"/>
                </a:lnTo>
                <a:lnTo>
                  <a:pt x="1208" y="2945"/>
                </a:lnTo>
                <a:lnTo>
                  <a:pt x="1222" y="2941"/>
                </a:lnTo>
                <a:lnTo>
                  <a:pt x="1235" y="2936"/>
                </a:lnTo>
                <a:lnTo>
                  <a:pt x="1251" y="2931"/>
                </a:lnTo>
                <a:lnTo>
                  <a:pt x="1224" y="2953"/>
                </a:lnTo>
                <a:lnTo>
                  <a:pt x="1231" y="2940"/>
                </a:lnTo>
                <a:lnTo>
                  <a:pt x="1237" y="2930"/>
                </a:lnTo>
                <a:lnTo>
                  <a:pt x="1247" y="2914"/>
                </a:lnTo>
                <a:cubicBezTo>
                  <a:pt x="1248" y="2911"/>
                  <a:pt x="1250" y="2909"/>
                  <a:pt x="1253" y="2907"/>
                </a:cubicBezTo>
                <a:lnTo>
                  <a:pt x="1262" y="2896"/>
                </a:lnTo>
                <a:cubicBezTo>
                  <a:pt x="1266" y="2892"/>
                  <a:pt x="1271" y="2889"/>
                  <a:pt x="1276" y="2886"/>
                </a:cubicBezTo>
                <a:lnTo>
                  <a:pt x="1287" y="2881"/>
                </a:lnTo>
                <a:cubicBezTo>
                  <a:pt x="1290" y="2879"/>
                  <a:pt x="1293" y="2878"/>
                  <a:pt x="1297" y="2877"/>
                </a:cubicBezTo>
                <a:lnTo>
                  <a:pt x="1309" y="2873"/>
                </a:lnTo>
                <a:lnTo>
                  <a:pt x="1324" y="2870"/>
                </a:lnTo>
                <a:lnTo>
                  <a:pt x="1330" y="2868"/>
                </a:lnTo>
                <a:lnTo>
                  <a:pt x="1322" y="2871"/>
                </a:lnTo>
                <a:lnTo>
                  <a:pt x="1347" y="2857"/>
                </a:lnTo>
                <a:lnTo>
                  <a:pt x="1364" y="2843"/>
                </a:lnTo>
                <a:lnTo>
                  <a:pt x="1375" y="2833"/>
                </a:lnTo>
                <a:lnTo>
                  <a:pt x="1384" y="2824"/>
                </a:lnTo>
                <a:lnTo>
                  <a:pt x="1403" y="2803"/>
                </a:lnTo>
                <a:lnTo>
                  <a:pt x="1414" y="2793"/>
                </a:lnTo>
                <a:lnTo>
                  <a:pt x="1429" y="2780"/>
                </a:lnTo>
                <a:lnTo>
                  <a:pt x="1448" y="2768"/>
                </a:lnTo>
                <a:lnTo>
                  <a:pt x="1469" y="2758"/>
                </a:lnTo>
                <a:lnTo>
                  <a:pt x="1489" y="2750"/>
                </a:lnTo>
                <a:lnTo>
                  <a:pt x="1511" y="2745"/>
                </a:lnTo>
                <a:lnTo>
                  <a:pt x="1544" y="2738"/>
                </a:lnTo>
                <a:lnTo>
                  <a:pt x="1523" y="2748"/>
                </a:lnTo>
                <a:lnTo>
                  <a:pt x="1554" y="2722"/>
                </a:lnTo>
                <a:lnTo>
                  <a:pt x="1571" y="2709"/>
                </a:lnTo>
                <a:lnTo>
                  <a:pt x="1593" y="2696"/>
                </a:lnTo>
                <a:cubicBezTo>
                  <a:pt x="1596" y="2694"/>
                  <a:pt x="1600" y="2692"/>
                  <a:pt x="1604" y="2691"/>
                </a:cubicBezTo>
                <a:lnTo>
                  <a:pt x="1619" y="2686"/>
                </a:lnTo>
                <a:cubicBezTo>
                  <a:pt x="1622" y="2685"/>
                  <a:pt x="1624" y="2685"/>
                  <a:pt x="1627" y="2684"/>
                </a:cubicBezTo>
                <a:lnTo>
                  <a:pt x="1643" y="2682"/>
                </a:lnTo>
                <a:lnTo>
                  <a:pt x="1659" y="2679"/>
                </a:lnTo>
                <a:lnTo>
                  <a:pt x="1650" y="2682"/>
                </a:lnTo>
                <a:lnTo>
                  <a:pt x="1665" y="2676"/>
                </a:lnTo>
                <a:lnTo>
                  <a:pt x="1657" y="2680"/>
                </a:lnTo>
                <a:lnTo>
                  <a:pt x="1672" y="2671"/>
                </a:lnTo>
                <a:lnTo>
                  <a:pt x="1684" y="2664"/>
                </a:lnTo>
                <a:lnTo>
                  <a:pt x="1694" y="2658"/>
                </a:lnTo>
                <a:lnTo>
                  <a:pt x="1702" y="2653"/>
                </a:lnTo>
                <a:lnTo>
                  <a:pt x="1706" y="2649"/>
                </a:lnTo>
                <a:lnTo>
                  <a:pt x="1711" y="2646"/>
                </a:lnTo>
                <a:lnTo>
                  <a:pt x="1713" y="2643"/>
                </a:lnTo>
                <a:lnTo>
                  <a:pt x="1702" y="2658"/>
                </a:lnTo>
                <a:lnTo>
                  <a:pt x="1704" y="2654"/>
                </a:lnTo>
                <a:lnTo>
                  <a:pt x="1714" y="2711"/>
                </a:lnTo>
                <a:lnTo>
                  <a:pt x="1712" y="2709"/>
                </a:lnTo>
                <a:lnTo>
                  <a:pt x="1741" y="2723"/>
                </a:lnTo>
                <a:lnTo>
                  <a:pt x="1737" y="2723"/>
                </a:lnTo>
                <a:lnTo>
                  <a:pt x="1747" y="2723"/>
                </a:lnTo>
                <a:lnTo>
                  <a:pt x="1742" y="2723"/>
                </a:lnTo>
                <a:lnTo>
                  <a:pt x="1740" y="2724"/>
                </a:lnTo>
                <a:lnTo>
                  <a:pt x="1739" y="2724"/>
                </a:lnTo>
                <a:lnTo>
                  <a:pt x="1737" y="2725"/>
                </a:lnTo>
                <a:cubicBezTo>
                  <a:pt x="1715" y="2731"/>
                  <a:pt x="1692" y="2721"/>
                  <a:pt x="1681" y="2702"/>
                </a:cubicBezTo>
                <a:cubicBezTo>
                  <a:pt x="1669" y="2682"/>
                  <a:pt x="1673" y="2657"/>
                  <a:pt x="1689" y="2641"/>
                </a:cubicBezTo>
                <a:lnTo>
                  <a:pt x="1689" y="2641"/>
                </a:lnTo>
                <a:cubicBezTo>
                  <a:pt x="1695" y="2635"/>
                  <a:pt x="1703" y="2630"/>
                  <a:pt x="1711" y="2628"/>
                </a:cubicBezTo>
                <a:lnTo>
                  <a:pt x="1715" y="2627"/>
                </a:lnTo>
                <a:lnTo>
                  <a:pt x="1718" y="2626"/>
                </a:lnTo>
                <a:lnTo>
                  <a:pt x="1724" y="2624"/>
                </a:lnTo>
                <a:lnTo>
                  <a:pt x="1729" y="2622"/>
                </a:lnTo>
                <a:lnTo>
                  <a:pt x="1740" y="2619"/>
                </a:lnTo>
                <a:lnTo>
                  <a:pt x="1750" y="2616"/>
                </a:lnTo>
                <a:lnTo>
                  <a:pt x="1763" y="2611"/>
                </a:lnTo>
                <a:lnTo>
                  <a:pt x="1751" y="2617"/>
                </a:lnTo>
                <a:lnTo>
                  <a:pt x="1895" y="2521"/>
                </a:lnTo>
                <a:lnTo>
                  <a:pt x="1911" y="2512"/>
                </a:lnTo>
                <a:cubicBezTo>
                  <a:pt x="1914" y="2511"/>
                  <a:pt x="1916" y="2510"/>
                  <a:pt x="1919" y="2509"/>
                </a:cubicBezTo>
                <a:lnTo>
                  <a:pt x="1931" y="2505"/>
                </a:lnTo>
                <a:lnTo>
                  <a:pt x="1958" y="2498"/>
                </a:lnTo>
                <a:lnTo>
                  <a:pt x="1935" y="2511"/>
                </a:lnTo>
                <a:lnTo>
                  <a:pt x="1947" y="2500"/>
                </a:lnTo>
                <a:lnTo>
                  <a:pt x="1956" y="2490"/>
                </a:lnTo>
                <a:lnTo>
                  <a:pt x="1972" y="2474"/>
                </a:lnTo>
                <a:lnTo>
                  <a:pt x="1986" y="2460"/>
                </a:lnTo>
                <a:lnTo>
                  <a:pt x="1997" y="2449"/>
                </a:lnTo>
                <a:lnTo>
                  <a:pt x="2011" y="2437"/>
                </a:lnTo>
                <a:lnTo>
                  <a:pt x="2026" y="2425"/>
                </a:lnTo>
                <a:lnTo>
                  <a:pt x="2035" y="2419"/>
                </a:lnTo>
                <a:lnTo>
                  <a:pt x="2046" y="2411"/>
                </a:lnTo>
                <a:lnTo>
                  <a:pt x="2057" y="2403"/>
                </a:lnTo>
                <a:lnTo>
                  <a:pt x="2070" y="2394"/>
                </a:lnTo>
                <a:lnTo>
                  <a:pt x="2096" y="2377"/>
                </a:lnTo>
                <a:lnTo>
                  <a:pt x="2123" y="2361"/>
                </a:lnTo>
                <a:lnTo>
                  <a:pt x="2146" y="2347"/>
                </a:lnTo>
                <a:lnTo>
                  <a:pt x="2163" y="2332"/>
                </a:lnTo>
                <a:lnTo>
                  <a:pt x="2185" y="2311"/>
                </a:lnTo>
                <a:lnTo>
                  <a:pt x="2197" y="2300"/>
                </a:lnTo>
                <a:lnTo>
                  <a:pt x="2205" y="2290"/>
                </a:lnTo>
                <a:lnTo>
                  <a:pt x="2201" y="2296"/>
                </a:lnTo>
                <a:lnTo>
                  <a:pt x="2209" y="2283"/>
                </a:lnTo>
                <a:lnTo>
                  <a:pt x="2213" y="2274"/>
                </a:lnTo>
                <a:lnTo>
                  <a:pt x="2224" y="2248"/>
                </a:lnTo>
                <a:lnTo>
                  <a:pt x="2232" y="2232"/>
                </a:lnTo>
                <a:lnTo>
                  <a:pt x="2243" y="2215"/>
                </a:lnTo>
                <a:cubicBezTo>
                  <a:pt x="2245" y="2212"/>
                  <a:pt x="2247" y="2209"/>
                  <a:pt x="2250" y="2207"/>
                </a:cubicBezTo>
                <a:lnTo>
                  <a:pt x="2260" y="2197"/>
                </a:lnTo>
                <a:cubicBezTo>
                  <a:pt x="2263" y="2194"/>
                  <a:pt x="2267" y="2191"/>
                  <a:pt x="2271" y="2189"/>
                </a:cubicBezTo>
                <a:lnTo>
                  <a:pt x="2283" y="2183"/>
                </a:lnTo>
                <a:cubicBezTo>
                  <a:pt x="2286" y="2181"/>
                  <a:pt x="2288" y="2180"/>
                  <a:pt x="2291" y="2179"/>
                </a:cubicBezTo>
                <a:lnTo>
                  <a:pt x="2339" y="2163"/>
                </a:lnTo>
                <a:cubicBezTo>
                  <a:pt x="2345" y="2161"/>
                  <a:pt x="2352" y="2160"/>
                  <a:pt x="2358" y="2161"/>
                </a:cubicBezTo>
                <a:lnTo>
                  <a:pt x="2430" y="2166"/>
                </a:lnTo>
                <a:lnTo>
                  <a:pt x="2503" y="2172"/>
                </a:lnTo>
                <a:lnTo>
                  <a:pt x="2574" y="2177"/>
                </a:lnTo>
                <a:lnTo>
                  <a:pt x="2608" y="2177"/>
                </a:lnTo>
                <a:lnTo>
                  <a:pt x="2642" y="2177"/>
                </a:lnTo>
                <a:lnTo>
                  <a:pt x="2660" y="2174"/>
                </a:lnTo>
                <a:lnTo>
                  <a:pt x="2675" y="2170"/>
                </a:lnTo>
                <a:lnTo>
                  <a:pt x="2689" y="2164"/>
                </a:lnTo>
                <a:lnTo>
                  <a:pt x="2704" y="2157"/>
                </a:lnTo>
                <a:lnTo>
                  <a:pt x="2739" y="2137"/>
                </a:lnTo>
                <a:lnTo>
                  <a:pt x="2760" y="2127"/>
                </a:lnTo>
                <a:lnTo>
                  <a:pt x="2783" y="2117"/>
                </a:lnTo>
                <a:lnTo>
                  <a:pt x="2811" y="2108"/>
                </a:lnTo>
                <a:lnTo>
                  <a:pt x="2842" y="2100"/>
                </a:lnTo>
                <a:lnTo>
                  <a:pt x="2873" y="2095"/>
                </a:lnTo>
                <a:lnTo>
                  <a:pt x="2903" y="2091"/>
                </a:lnTo>
                <a:lnTo>
                  <a:pt x="2933" y="2088"/>
                </a:lnTo>
                <a:lnTo>
                  <a:pt x="2961" y="2085"/>
                </a:lnTo>
                <a:lnTo>
                  <a:pt x="2985" y="2083"/>
                </a:lnTo>
                <a:lnTo>
                  <a:pt x="3006" y="2081"/>
                </a:lnTo>
                <a:lnTo>
                  <a:pt x="2987" y="2087"/>
                </a:lnTo>
                <a:lnTo>
                  <a:pt x="3019" y="2070"/>
                </a:lnTo>
                <a:lnTo>
                  <a:pt x="3036" y="2061"/>
                </a:lnTo>
                <a:lnTo>
                  <a:pt x="3055" y="2053"/>
                </a:lnTo>
                <a:lnTo>
                  <a:pt x="3076" y="2046"/>
                </a:lnTo>
                <a:lnTo>
                  <a:pt x="3096" y="2042"/>
                </a:lnTo>
                <a:lnTo>
                  <a:pt x="3112" y="2038"/>
                </a:lnTo>
                <a:lnTo>
                  <a:pt x="3126" y="2034"/>
                </a:lnTo>
                <a:lnTo>
                  <a:pt x="3186" y="2013"/>
                </a:lnTo>
                <a:lnTo>
                  <a:pt x="3248" y="1988"/>
                </a:lnTo>
                <a:lnTo>
                  <a:pt x="3305" y="1966"/>
                </a:lnTo>
                <a:lnTo>
                  <a:pt x="3358" y="1941"/>
                </a:lnTo>
                <a:lnTo>
                  <a:pt x="3366" y="1936"/>
                </a:lnTo>
                <a:lnTo>
                  <a:pt x="3374" y="1930"/>
                </a:lnTo>
                <a:lnTo>
                  <a:pt x="3384" y="1923"/>
                </a:lnTo>
                <a:lnTo>
                  <a:pt x="3400" y="1912"/>
                </a:lnTo>
                <a:lnTo>
                  <a:pt x="3421" y="1901"/>
                </a:lnTo>
                <a:lnTo>
                  <a:pt x="3437" y="1892"/>
                </a:lnTo>
                <a:lnTo>
                  <a:pt x="3450" y="1885"/>
                </a:lnTo>
                <a:lnTo>
                  <a:pt x="3464" y="1880"/>
                </a:lnTo>
                <a:lnTo>
                  <a:pt x="3477" y="1875"/>
                </a:lnTo>
                <a:lnTo>
                  <a:pt x="3491" y="1870"/>
                </a:lnTo>
                <a:lnTo>
                  <a:pt x="3505" y="1865"/>
                </a:lnTo>
                <a:lnTo>
                  <a:pt x="3523" y="1859"/>
                </a:lnTo>
                <a:lnTo>
                  <a:pt x="3489" y="1903"/>
                </a:lnTo>
                <a:lnTo>
                  <a:pt x="3491" y="1874"/>
                </a:lnTo>
                <a:lnTo>
                  <a:pt x="3491" y="1848"/>
                </a:lnTo>
                <a:lnTo>
                  <a:pt x="3492" y="1831"/>
                </a:lnTo>
                <a:lnTo>
                  <a:pt x="3495" y="1812"/>
                </a:lnTo>
                <a:lnTo>
                  <a:pt x="3501" y="1793"/>
                </a:lnTo>
                <a:cubicBezTo>
                  <a:pt x="3501" y="1790"/>
                  <a:pt x="3502" y="1787"/>
                  <a:pt x="3504" y="1785"/>
                </a:cubicBezTo>
                <a:lnTo>
                  <a:pt x="3510" y="1772"/>
                </a:lnTo>
                <a:cubicBezTo>
                  <a:pt x="3511" y="1770"/>
                  <a:pt x="3513" y="1768"/>
                  <a:pt x="3514" y="1766"/>
                </a:cubicBezTo>
                <a:lnTo>
                  <a:pt x="3522" y="1754"/>
                </a:lnTo>
                <a:lnTo>
                  <a:pt x="3534" y="1741"/>
                </a:lnTo>
                <a:cubicBezTo>
                  <a:pt x="3535" y="1739"/>
                  <a:pt x="3537" y="1737"/>
                  <a:pt x="3539" y="1735"/>
                </a:cubicBezTo>
                <a:lnTo>
                  <a:pt x="3558" y="1719"/>
                </a:lnTo>
                <a:cubicBezTo>
                  <a:pt x="3561" y="1717"/>
                  <a:pt x="3563" y="1715"/>
                  <a:pt x="3566" y="1713"/>
                </a:cubicBezTo>
                <a:lnTo>
                  <a:pt x="3587" y="1701"/>
                </a:lnTo>
                <a:cubicBezTo>
                  <a:pt x="3589" y="1700"/>
                  <a:pt x="3591" y="1699"/>
                  <a:pt x="3594" y="1698"/>
                </a:cubicBezTo>
                <a:lnTo>
                  <a:pt x="3616" y="1689"/>
                </a:lnTo>
                <a:lnTo>
                  <a:pt x="3645" y="1681"/>
                </a:lnTo>
                <a:lnTo>
                  <a:pt x="3672" y="1675"/>
                </a:lnTo>
                <a:lnTo>
                  <a:pt x="3721" y="1666"/>
                </a:lnTo>
                <a:lnTo>
                  <a:pt x="3752" y="1659"/>
                </a:lnTo>
                <a:lnTo>
                  <a:pt x="3782" y="1650"/>
                </a:lnTo>
                <a:lnTo>
                  <a:pt x="3923" y="1603"/>
                </a:lnTo>
                <a:lnTo>
                  <a:pt x="3971" y="1587"/>
                </a:lnTo>
                <a:lnTo>
                  <a:pt x="3957" y="1594"/>
                </a:lnTo>
                <a:lnTo>
                  <a:pt x="3981" y="1577"/>
                </a:lnTo>
                <a:lnTo>
                  <a:pt x="3994" y="1568"/>
                </a:lnTo>
                <a:lnTo>
                  <a:pt x="4011" y="1559"/>
                </a:lnTo>
                <a:lnTo>
                  <a:pt x="4023" y="1554"/>
                </a:lnTo>
                <a:lnTo>
                  <a:pt x="4032" y="1551"/>
                </a:lnTo>
                <a:lnTo>
                  <a:pt x="4053" y="1546"/>
                </a:lnTo>
                <a:lnTo>
                  <a:pt x="4075" y="1541"/>
                </a:lnTo>
                <a:lnTo>
                  <a:pt x="4098" y="1536"/>
                </a:lnTo>
                <a:lnTo>
                  <a:pt x="4121" y="1531"/>
                </a:lnTo>
                <a:lnTo>
                  <a:pt x="4142" y="1528"/>
                </a:lnTo>
                <a:lnTo>
                  <a:pt x="4157" y="1524"/>
                </a:lnTo>
                <a:lnTo>
                  <a:pt x="4164" y="1523"/>
                </a:lnTo>
                <a:lnTo>
                  <a:pt x="4166" y="1522"/>
                </a:lnTo>
                <a:lnTo>
                  <a:pt x="4212" y="1508"/>
                </a:lnTo>
                <a:lnTo>
                  <a:pt x="4258" y="1492"/>
                </a:lnTo>
                <a:lnTo>
                  <a:pt x="4307" y="1475"/>
                </a:lnTo>
                <a:lnTo>
                  <a:pt x="4355" y="1459"/>
                </a:lnTo>
                <a:lnTo>
                  <a:pt x="4342" y="1466"/>
                </a:lnTo>
                <a:lnTo>
                  <a:pt x="4366" y="1449"/>
                </a:lnTo>
                <a:lnTo>
                  <a:pt x="4392" y="1433"/>
                </a:lnTo>
                <a:lnTo>
                  <a:pt x="4429" y="1414"/>
                </a:lnTo>
                <a:lnTo>
                  <a:pt x="4446" y="1406"/>
                </a:lnTo>
                <a:lnTo>
                  <a:pt x="4459" y="1399"/>
                </a:lnTo>
                <a:lnTo>
                  <a:pt x="4470" y="1390"/>
                </a:lnTo>
                <a:lnTo>
                  <a:pt x="4484" y="1379"/>
                </a:lnTo>
                <a:lnTo>
                  <a:pt x="4498" y="1367"/>
                </a:lnTo>
                <a:lnTo>
                  <a:pt x="4519" y="1353"/>
                </a:lnTo>
                <a:cubicBezTo>
                  <a:pt x="4521" y="1352"/>
                  <a:pt x="4524" y="1350"/>
                  <a:pt x="4526" y="1349"/>
                </a:cubicBezTo>
                <a:lnTo>
                  <a:pt x="4537" y="1344"/>
                </a:lnTo>
                <a:cubicBezTo>
                  <a:pt x="4540" y="1343"/>
                  <a:pt x="4542" y="1342"/>
                  <a:pt x="4544" y="1341"/>
                </a:cubicBezTo>
                <a:lnTo>
                  <a:pt x="4557" y="1338"/>
                </a:lnTo>
                <a:lnTo>
                  <a:pt x="4570" y="1334"/>
                </a:lnTo>
                <a:lnTo>
                  <a:pt x="4579" y="1331"/>
                </a:lnTo>
                <a:lnTo>
                  <a:pt x="4605" y="1318"/>
                </a:lnTo>
                <a:lnTo>
                  <a:pt x="4636" y="1302"/>
                </a:lnTo>
                <a:lnTo>
                  <a:pt x="4616" y="1321"/>
                </a:lnTo>
                <a:lnTo>
                  <a:pt x="4631" y="1296"/>
                </a:lnTo>
                <a:lnTo>
                  <a:pt x="4639" y="1283"/>
                </a:lnTo>
                <a:lnTo>
                  <a:pt x="4652" y="1267"/>
                </a:lnTo>
                <a:cubicBezTo>
                  <a:pt x="4654" y="1265"/>
                  <a:pt x="4656" y="1263"/>
                  <a:pt x="4657" y="1261"/>
                </a:cubicBezTo>
                <a:lnTo>
                  <a:pt x="4660" y="1259"/>
                </a:lnTo>
                <a:lnTo>
                  <a:pt x="4665" y="1255"/>
                </a:lnTo>
                <a:lnTo>
                  <a:pt x="4678" y="1245"/>
                </a:lnTo>
                <a:lnTo>
                  <a:pt x="4695" y="1232"/>
                </a:lnTo>
                <a:lnTo>
                  <a:pt x="4713" y="1219"/>
                </a:lnTo>
                <a:lnTo>
                  <a:pt x="4732" y="1206"/>
                </a:lnTo>
                <a:lnTo>
                  <a:pt x="4750" y="1193"/>
                </a:lnTo>
                <a:lnTo>
                  <a:pt x="4765" y="1183"/>
                </a:lnTo>
                <a:lnTo>
                  <a:pt x="4772" y="1179"/>
                </a:lnTo>
                <a:lnTo>
                  <a:pt x="4779" y="1175"/>
                </a:lnTo>
                <a:lnTo>
                  <a:pt x="4795" y="1168"/>
                </a:lnTo>
                <a:lnTo>
                  <a:pt x="4812" y="1162"/>
                </a:lnTo>
                <a:lnTo>
                  <a:pt x="4836" y="1155"/>
                </a:lnTo>
                <a:lnTo>
                  <a:pt x="4815" y="1168"/>
                </a:lnTo>
                <a:lnTo>
                  <a:pt x="4828" y="1155"/>
                </a:lnTo>
                <a:lnTo>
                  <a:pt x="4839" y="1144"/>
                </a:lnTo>
                <a:lnTo>
                  <a:pt x="4860" y="1122"/>
                </a:lnTo>
                <a:lnTo>
                  <a:pt x="4874" y="1111"/>
                </a:lnTo>
                <a:lnTo>
                  <a:pt x="4888" y="1100"/>
                </a:lnTo>
                <a:lnTo>
                  <a:pt x="4904" y="1089"/>
                </a:lnTo>
                <a:lnTo>
                  <a:pt x="4923" y="1079"/>
                </a:lnTo>
                <a:lnTo>
                  <a:pt x="4941" y="1071"/>
                </a:lnTo>
                <a:lnTo>
                  <a:pt x="4958" y="1064"/>
                </a:lnTo>
                <a:lnTo>
                  <a:pt x="4990" y="1057"/>
                </a:lnTo>
                <a:lnTo>
                  <a:pt x="5019" y="1051"/>
                </a:lnTo>
                <a:lnTo>
                  <a:pt x="5031" y="1047"/>
                </a:lnTo>
                <a:lnTo>
                  <a:pt x="5043" y="1043"/>
                </a:lnTo>
                <a:lnTo>
                  <a:pt x="5054" y="1038"/>
                </a:lnTo>
                <a:lnTo>
                  <a:pt x="5066" y="1031"/>
                </a:lnTo>
                <a:lnTo>
                  <a:pt x="5082" y="1022"/>
                </a:lnTo>
                <a:lnTo>
                  <a:pt x="5103" y="1013"/>
                </a:lnTo>
                <a:lnTo>
                  <a:pt x="5117" y="1008"/>
                </a:lnTo>
                <a:lnTo>
                  <a:pt x="5128" y="1006"/>
                </a:lnTo>
                <a:lnTo>
                  <a:pt x="5141" y="1003"/>
                </a:lnTo>
                <a:lnTo>
                  <a:pt x="5154" y="1000"/>
                </a:lnTo>
                <a:lnTo>
                  <a:pt x="5184" y="995"/>
                </a:lnTo>
                <a:lnTo>
                  <a:pt x="5215" y="990"/>
                </a:lnTo>
                <a:lnTo>
                  <a:pt x="5245" y="986"/>
                </a:lnTo>
                <a:lnTo>
                  <a:pt x="5272" y="982"/>
                </a:lnTo>
                <a:lnTo>
                  <a:pt x="5284" y="980"/>
                </a:lnTo>
                <a:lnTo>
                  <a:pt x="5295" y="979"/>
                </a:lnTo>
                <a:lnTo>
                  <a:pt x="5301" y="978"/>
                </a:lnTo>
                <a:lnTo>
                  <a:pt x="5309" y="977"/>
                </a:lnTo>
                <a:lnTo>
                  <a:pt x="5290" y="983"/>
                </a:lnTo>
                <a:lnTo>
                  <a:pt x="5330" y="960"/>
                </a:lnTo>
                <a:lnTo>
                  <a:pt x="5368" y="936"/>
                </a:lnTo>
                <a:lnTo>
                  <a:pt x="5394" y="918"/>
                </a:lnTo>
                <a:lnTo>
                  <a:pt x="5421" y="898"/>
                </a:lnTo>
                <a:lnTo>
                  <a:pt x="5449" y="878"/>
                </a:lnTo>
                <a:lnTo>
                  <a:pt x="5479" y="857"/>
                </a:lnTo>
                <a:lnTo>
                  <a:pt x="5506" y="842"/>
                </a:lnTo>
                <a:lnTo>
                  <a:pt x="5533" y="829"/>
                </a:lnTo>
                <a:lnTo>
                  <a:pt x="5558" y="817"/>
                </a:lnTo>
                <a:lnTo>
                  <a:pt x="5580" y="806"/>
                </a:lnTo>
                <a:lnTo>
                  <a:pt x="5601" y="794"/>
                </a:lnTo>
                <a:lnTo>
                  <a:pt x="5619" y="784"/>
                </a:lnTo>
                <a:lnTo>
                  <a:pt x="5631" y="777"/>
                </a:lnTo>
                <a:lnTo>
                  <a:pt x="5640" y="771"/>
                </a:lnTo>
                <a:lnTo>
                  <a:pt x="5645" y="768"/>
                </a:lnTo>
                <a:lnTo>
                  <a:pt x="5648" y="766"/>
                </a:lnTo>
                <a:lnTo>
                  <a:pt x="5657" y="760"/>
                </a:lnTo>
                <a:lnTo>
                  <a:pt x="5664" y="756"/>
                </a:lnTo>
                <a:lnTo>
                  <a:pt x="5673" y="752"/>
                </a:lnTo>
                <a:lnTo>
                  <a:pt x="5680" y="750"/>
                </a:lnTo>
                <a:lnTo>
                  <a:pt x="5690" y="747"/>
                </a:lnTo>
                <a:lnTo>
                  <a:pt x="5701" y="743"/>
                </a:lnTo>
                <a:lnTo>
                  <a:pt x="5717" y="738"/>
                </a:lnTo>
                <a:lnTo>
                  <a:pt x="5737" y="732"/>
                </a:lnTo>
                <a:lnTo>
                  <a:pt x="5749" y="728"/>
                </a:lnTo>
                <a:lnTo>
                  <a:pt x="5763" y="723"/>
                </a:lnTo>
                <a:lnTo>
                  <a:pt x="5746" y="733"/>
                </a:lnTo>
                <a:lnTo>
                  <a:pt x="5757" y="724"/>
                </a:lnTo>
                <a:lnTo>
                  <a:pt x="5772" y="711"/>
                </a:lnTo>
                <a:lnTo>
                  <a:pt x="5790" y="695"/>
                </a:lnTo>
                <a:lnTo>
                  <a:pt x="5811" y="677"/>
                </a:lnTo>
                <a:lnTo>
                  <a:pt x="5833" y="660"/>
                </a:lnTo>
                <a:lnTo>
                  <a:pt x="5855" y="643"/>
                </a:lnTo>
                <a:lnTo>
                  <a:pt x="5877" y="628"/>
                </a:lnTo>
                <a:lnTo>
                  <a:pt x="5898" y="615"/>
                </a:lnTo>
                <a:lnTo>
                  <a:pt x="5915" y="608"/>
                </a:lnTo>
                <a:lnTo>
                  <a:pt x="5932" y="602"/>
                </a:lnTo>
                <a:lnTo>
                  <a:pt x="5956" y="595"/>
                </a:lnTo>
                <a:cubicBezTo>
                  <a:pt x="5962" y="593"/>
                  <a:pt x="5968" y="592"/>
                  <a:pt x="5974" y="593"/>
                </a:cubicBezTo>
                <a:lnTo>
                  <a:pt x="6050" y="598"/>
                </a:lnTo>
                <a:lnTo>
                  <a:pt x="6126" y="603"/>
                </a:lnTo>
                <a:lnTo>
                  <a:pt x="6202" y="607"/>
                </a:lnTo>
                <a:lnTo>
                  <a:pt x="6276" y="609"/>
                </a:lnTo>
                <a:lnTo>
                  <a:pt x="6298" y="609"/>
                </a:lnTo>
                <a:lnTo>
                  <a:pt x="6319" y="609"/>
                </a:lnTo>
                <a:lnTo>
                  <a:pt x="6339" y="609"/>
                </a:lnTo>
                <a:lnTo>
                  <a:pt x="6357" y="609"/>
                </a:lnTo>
                <a:lnTo>
                  <a:pt x="6389" y="609"/>
                </a:lnTo>
                <a:lnTo>
                  <a:pt x="6416" y="610"/>
                </a:lnTo>
                <a:lnTo>
                  <a:pt x="6440" y="610"/>
                </a:lnTo>
                <a:lnTo>
                  <a:pt x="6458" y="610"/>
                </a:lnTo>
                <a:lnTo>
                  <a:pt x="6474" y="610"/>
                </a:lnTo>
                <a:lnTo>
                  <a:pt x="6487" y="609"/>
                </a:lnTo>
                <a:lnTo>
                  <a:pt x="6508" y="606"/>
                </a:lnTo>
                <a:lnTo>
                  <a:pt x="6527" y="601"/>
                </a:lnTo>
                <a:lnTo>
                  <a:pt x="6538" y="598"/>
                </a:lnTo>
                <a:lnTo>
                  <a:pt x="6554" y="593"/>
                </a:lnTo>
                <a:lnTo>
                  <a:pt x="6573" y="587"/>
                </a:lnTo>
                <a:lnTo>
                  <a:pt x="6595" y="579"/>
                </a:lnTo>
                <a:lnTo>
                  <a:pt x="6572" y="595"/>
                </a:lnTo>
                <a:lnTo>
                  <a:pt x="6583" y="582"/>
                </a:lnTo>
                <a:lnTo>
                  <a:pt x="6592" y="569"/>
                </a:lnTo>
                <a:lnTo>
                  <a:pt x="6607" y="552"/>
                </a:lnTo>
                <a:cubicBezTo>
                  <a:pt x="6610" y="548"/>
                  <a:pt x="6614" y="545"/>
                  <a:pt x="6618" y="543"/>
                </a:cubicBezTo>
                <a:lnTo>
                  <a:pt x="6625" y="538"/>
                </a:lnTo>
                <a:cubicBezTo>
                  <a:pt x="6628" y="536"/>
                  <a:pt x="6632" y="535"/>
                  <a:pt x="6636" y="534"/>
                </a:cubicBezTo>
                <a:lnTo>
                  <a:pt x="6643" y="531"/>
                </a:lnTo>
                <a:cubicBezTo>
                  <a:pt x="6647" y="530"/>
                  <a:pt x="6650" y="529"/>
                  <a:pt x="6653" y="529"/>
                </a:cubicBezTo>
                <a:lnTo>
                  <a:pt x="6662" y="528"/>
                </a:lnTo>
                <a:lnTo>
                  <a:pt x="6678" y="528"/>
                </a:lnTo>
                <a:lnTo>
                  <a:pt x="6692" y="528"/>
                </a:lnTo>
                <a:lnTo>
                  <a:pt x="6707" y="529"/>
                </a:lnTo>
                <a:lnTo>
                  <a:pt x="6740" y="533"/>
                </a:lnTo>
                <a:lnTo>
                  <a:pt x="6774" y="539"/>
                </a:lnTo>
                <a:lnTo>
                  <a:pt x="6808" y="545"/>
                </a:lnTo>
                <a:lnTo>
                  <a:pt x="6840" y="551"/>
                </a:lnTo>
                <a:lnTo>
                  <a:pt x="6869" y="557"/>
                </a:lnTo>
                <a:lnTo>
                  <a:pt x="6882" y="559"/>
                </a:lnTo>
                <a:lnTo>
                  <a:pt x="6893" y="562"/>
                </a:lnTo>
                <a:lnTo>
                  <a:pt x="6881" y="561"/>
                </a:lnTo>
                <a:lnTo>
                  <a:pt x="7113" y="554"/>
                </a:lnTo>
                <a:lnTo>
                  <a:pt x="7229" y="550"/>
                </a:lnTo>
                <a:lnTo>
                  <a:pt x="7344" y="545"/>
                </a:lnTo>
                <a:lnTo>
                  <a:pt x="7364" y="543"/>
                </a:lnTo>
                <a:lnTo>
                  <a:pt x="7382" y="541"/>
                </a:lnTo>
                <a:lnTo>
                  <a:pt x="7397" y="537"/>
                </a:lnTo>
                <a:lnTo>
                  <a:pt x="7389" y="540"/>
                </a:lnTo>
                <a:lnTo>
                  <a:pt x="7408" y="532"/>
                </a:lnTo>
                <a:lnTo>
                  <a:pt x="7425" y="524"/>
                </a:lnTo>
                <a:lnTo>
                  <a:pt x="7442" y="515"/>
                </a:lnTo>
                <a:lnTo>
                  <a:pt x="7456" y="507"/>
                </a:lnTo>
                <a:lnTo>
                  <a:pt x="7466" y="501"/>
                </a:lnTo>
                <a:lnTo>
                  <a:pt x="7474" y="496"/>
                </a:lnTo>
                <a:lnTo>
                  <a:pt x="7479" y="493"/>
                </a:lnTo>
                <a:lnTo>
                  <a:pt x="7480" y="492"/>
                </a:lnTo>
                <a:lnTo>
                  <a:pt x="7477" y="494"/>
                </a:lnTo>
                <a:lnTo>
                  <a:pt x="7467" y="510"/>
                </a:lnTo>
                <a:lnTo>
                  <a:pt x="7468" y="508"/>
                </a:lnTo>
                <a:lnTo>
                  <a:pt x="7472" y="551"/>
                </a:lnTo>
                <a:lnTo>
                  <a:pt x="7471" y="550"/>
                </a:lnTo>
                <a:lnTo>
                  <a:pt x="7507" y="574"/>
                </a:lnTo>
                <a:lnTo>
                  <a:pt x="7502" y="573"/>
                </a:lnTo>
                <a:lnTo>
                  <a:pt x="7514" y="573"/>
                </a:lnTo>
                <a:lnTo>
                  <a:pt x="7505" y="574"/>
                </a:lnTo>
                <a:lnTo>
                  <a:pt x="7499" y="576"/>
                </a:lnTo>
                <a:lnTo>
                  <a:pt x="7489" y="579"/>
                </a:lnTo>
                <a:lnTo>
                  <a:pt x="7480" y="581"/>
                </a:lnTo>
                <a:lnTo>
                  <a:pt x="7472" y="583"/>
                </a:lnTo>
                <a:lnTo>
                  <a:pt x="7474" y="583"/>
                </a:lnTo>
                <a:lnTo>
                  <a:pt x="7468" y="585"/>
                </a:lnTo>
                <a:cubicBezTo>
                  <a:pt x="7442" y="591"/>
                  <a:pt x="7415" y="576"/>
                  <a:pt x="7407" y="550"/>
                </a:cubicBezTo>
                <a:cubicBezTo>
                  <a:pt x="7400" y="525"/>
                  <a:pt x="7414" y="498"/>
                  <a:pt x="7440" y="489"/>
                </a:cubicBezTo>
                <a:lnTo>
                  <a:pt x="7440" y="489"/>
                </a:lnTo>
                <a:lnTo>
                  <a:pt x="7444" y="488"/>
                </a:lnTo>
                <a:lnTo>
                  <a:pt x="7450" y="486"/>
                </a:lnTo>
                <a:lnTo>
                  <a:pt x="7454" y="485"/>
                </a:lnTo>
                <a:lnTo>
                  <a:pt x="7463" y="482"/>
                </a:lnTo>
                <a:lnTo>
                  <a:pt x="7476" y="478"/>
                </a:lnTo>
                <a:lnTo>
                  <a:pt x="7490" y="473"/>
                </a:lnTo>
                <a:lnTo>
                  <a:pt x="7507" y="467"/>
                </a:lnTo>
                <a:lnTo>
                  <a:pt x="7495" y="473"/>
                </a:lnTo>
                <a:lnTo>
                  <a:pt x="7514" y="461"/>
                </a:lnTo>
                <a:lnTo>
                  <a:pt x="7527" y="452"/>
                </a:lnTo>
                <a:lnTo>
                  <a:pt x="7535" y="446"/>
                </a:lnTo>
                <a:lnTo>
                  <a:pt x="7541" y="443"/>
                </a:lnTo>
                <a:lnTo>
                  <a:pt x="7545" y="440"/>
                </a:lnTo>
                <a:lnTo>
                  <a:pt x="7536" y="447"/>
                </a:lnTo>
                <a:lnTo>
                  <a:pt x="7536" y="447"/>
                </a:lnTo>
                <a:lnTo>
                  <a:pt x="7598" y="525"/>
                </a:lnTo>
                <a:lnTo>
                  <a:pt x="7596" y="526"/>
                </a:lnTo>
                <a:cubicBezTo>
                  <a:pt x="7591" y="529"/>
                  <a:pt x="7586" y="531"/>
                  <a:pt x="7581" y="532"/>
                </a:cubicBezTo>
                <a:lnTo>
                  <a:pt x="7580" y="532"/>
                </a:lnTo>
                <a:cubicBezTo>
                  <a:pt x="7565" y="536"/>
                  <a:pt x="7550" y="533"/>
                  <a:pt x="7537" y="523"/>
                </a:cubicBezTo>
                <a:cubicBezTo>
                  <a:pt x="7525" y="514"/>
                  <a:pt x="7518" y="499"/>
                  <a:pt x="7518" y="484"/>
                </a:cubicBezTo>
                <a:lnTo>
                  <a:pt x="7518" y="484"/>
                </a:lnTo>
                <a:cubicBezTo>
                  <a:pt x="7518" y="470"/>
                  <a:pt x="7523" y="458"/>
                  <a:pt x="7533" y="448"/>
                </a:cubicBezTo>
                <a:lnTo>
                  <a:pt x="7535" y="447"/>
                </a:lnTo>
                <a:cubicBezTo>
                  <a:pt x="7536" y="445"/>
                  <a:pt x="7538" y="443"/>
                  <a:pt x="7540" y="442"/>
                </a:cubicBezTo>
                <a:lnTo>
                  <a:pt x="7545" y="438"/>
                </a:lnTo>
                <a:lnTo>
                  <a:pt x="7552" y="433"/>
                </a:lnTo>
                <a:lnTo>
                  <a:pt x="7565" y="423"/>
                </a:lnTo>
                <a:lnTo>
                  <a:pt x="7582" y="411"/>
                </a:lnTo>
                <a:lnTo>
                  <a:pt x="7593" y="403"/>
                </a:lnTo>
                <a:lnTo>
                  <a:pt x="7606" y="394"/>
                </a:lnTo>
                <a:lnTo>
                  <a:pt x="7628" y="377"/>
                </a:lnTo>
                <a:lnTo>
                  <a:pt x="7642" y="368"/>
                </a:lnTo>
                <a:lnTo>
                  <a:pt x="7660" y="358"/>
                </a:lnTo>
                <a:cubicBezTo>
                  <a:pt x="7662" y="357"/>
                  <a:pt x="7664" y="356"/>
                  <a:pt x="7667" y="355"/>
                </a:cubicBezTo>
                <a:lnTo>
                  <a:pt x="7682" y="350"/>
                </a:lnTo>
                <a:lnTo>
                  <a:pt x="7703" y="345"/>
                </a:lnTo>
                <a:lnTo>
                  <a:pt x="7721" y="341"/>
                </a:lnTo>
                <a:lnTo>
                  <a:pt x="7735" y="338"/>
                </a:lnTo>
                <a:lnTo>
                  <a:pt x="7742" y="336"/>
                </a:lnTo>
                <a:lnTo>
                  <a:pt x="7751" y="333"/>
                </a:lnTo>
                <a:lnTo>
                  <a:pt x="7764" y="329"/>
                </a:lnTo>
                <a:lnTo>
                  <a:pt x="7772" y="327"/>
                </a:lnTo>
                <a:lnTo>
                  <a:pt x="7774" y="326"/>
                </a:lnTo>
                <a:lnTo>
                  <a:pt x="7770" y="328"/>
                </a:lnTo>
                <a:lnTo>
                  <a:pt x="7750" y="349"/>
                </a:lnTo>
                <a:lnTo>
                  <a:pt x="7750" y="348"/>
                </a:lnTo>
                <a:lnTo>
                  <a:pt x="7795" y="421"/>
                </a:lnTo>
                <a:lnTo>
                  <a:pt x="7793" y="421"/>
                </a:lnTo>
                <a:lnTo>
                  <a:pt x="7792" y="421"/>
                </a:lnTo>
                <a:cubicBezTo>
                  <a:pt x="7768" y="421"/>
                  <a:pt x="7747" y="403"/>
                  <a:pt x="7743" y="379"/>
                </a:cubicBezTo>
                <a:cubicBezTo>
                  <a:pt x="7739" y="355"/>
                  <a:pt x="7753" y="331"/>
                  <a:pt x="7776" y="323"/>
                </a:cubicBezTo>
                <a:lnTo>
                  <a:pt x="7777" y="323"/>
                </a:lnTo>
                <a:cubicBezTo>
                  <a:pt x="7780" y="322"/>
                  <a:pt x="7783" y="321"/>
                  <a:pt x="7785" y="321"/>
                </a:cubicBezTo>
                <a:lnTo>
                  <a:pt x="7789" y="321"/>
                </a:lnTo>
                <a:lnTo>
                  <a:pt x="7792" y="320"/>
                </a:lnTo>
                <a:lnTo>
                  <a:pt x="7804" y="318"/>
                </a:lnTo>
                <a:lnTo>
                  <a:pt x="7817" y="315"/>
                </a:lnTo>
                <a:lnTo>
                  <a:pt x="7828" y="313"/>
                </a:lnTo>
                <a:lnTo>
                  <a:pt x="7838" y="311"/>
                </a:lnTo>
                <a:lnTo>
                  <a:pt x="7850" y="308"/>
                </a:lnTo>
                <a:lnTo>
                  <a:pt x="7865" y="306"/>
                </a:lnTo>
                <a:cubicBezTo>
                  <a:pt x="7870" y="305"/>
                  <a:pt x="7876" y="304"/>
                  <a:pt x="7881" y="305"/>
                </a:cubicBezTo>
                <a:lnTo>
                  <a:pt x="7938" y="312"/>
                </a:lnTo>
                <a:lnTo>
                  <a:pt x="7994" y="319"/>
                </a:lnTo>
                <a:lnTo>
                  <a:pt x="8050" y="327"/>
                </a:lnTo>
                <a:lnTo>
                  <a:pt x="8108" y="338"/>
                </a:lnTo>
                <a:lnTo>
                  <a:pt x="8142" y="346"/>
                </a:lnTo>
                <a:lnTo>
                  <a:pt x="8175" y="354"/>
                </a:lnTo>
                <a:lnTo>
                  <a:pt x="8161" y="353"/>
                </a:lnTo>
                <a:lnTo>
                  <a:pt x="8737" y="337"/>
                </a:lnTo>
                <a:lnTo>
                  <a:pt x="8741" y="336"/>
                </a:lnTo>
                <a:lnTo>
                  <a:pt x="8747" y="336"/>
                </a:lnTo>
                <a:lnTo>
                  <a:pt x="8754" y="334"/>
                </a:lnTo>
                <a:lnTo>
                  <a:pt x="8765" y="333"/>
                </a:lnTo>
                <a:lnTo>
                  <a:pt x="8790" y="328"/>
                </a:lnTo>
                <a:lnTo>
                  <a:pt x="8816" y="323"/>
                </a:lnTo>
                <a:lnTo>
                  <a:pt x="8843" y="318"/>
                </a:lnTo>
                <a:lnTo>
                  <a:pt x="8868" y="313"/>
                </a:lnTo>
                <a:lnTo>
                  <a:pt x="8880" y="311"/>
                </a:lnTo>
                <a:lnTo>
                  <a:pt x="8888" y="309"/>
                </a:lnTo>
                <a:lnTo>
                  <a:pt x="8898" y="307"/>
                </a:lnTo>
                <a:lnTo>
                  <a:pt x="8906" y="306"/>
                </a:lnTo>
                <a:lnTo>
                  <a:pt x="8873" y="327"/>
                </a:lnTo>
                <a:lnTo>
                  <a:pt x="8887" y="305"/>
                </a:lnTo>
                <a:lnTo>
                  <a:pt x="8899" y="287"/>
                </a:lnTo>
                <a:lnTo>
                  <a:pt x="8908" y="273"/>
                </a:lnTo>
                <a:lnTo>
                  <a:pt x="8915" y="261"/>
                </a:lnTo>
                <a:lnTo>
                  <a:pt x="8922" y="251"/>
                </a:lnTo>
                <a:lnTo>
                  <a:pt x="8928" y="242"/>
                </a:lnTo>
                <a:lnTo>
                  <a:pt x="8940" y="227"/>
                </a:lnTo>
                <a:cubicBezTo>
                  <a:pt x="8942" y="224"/>
                  <a:pt x="8944" y="222"/>
                  <a:pt x="8947" y="220"/>
                </a:cubicBezTo>
                <a:lnTo>
                  <a:pt x="8959" y="210"/>
                </a:lnTo>
                <a:lnTo>
                  <a:pt x="8970" y="202"/>
                </a:lnTo>
                <a:lnTo>
                  <a:pt x="8981" y="195"/>
                </a:lnTo>
                <a:lnTo>
                  <a:pt x="8993" y="188"/>
                </a:lnTo>
                <a:lnTo>
                  <a:pt x="9008" y="178"/>
                </a:lnTo>
                <a:lnTo>
                  <a:pt x="9026" y="167"/>
                </a:lnTo>
                <a:lnTo>
                  <a:pt x="9047" y="153"/>
                </a:lnTo>
                <a:lnTo>
                  <a:pt x="9064" y="144"/>
                </a:lnTo>
                <a:cubicBezTo>
                  <a:pt x="9066" y="143"/>
                  <a:pt x="9069" y="141"/>
                  <a:pt x="9073" y="140"/>
                </a:cubicBezTo>
                <a:lnTo>
                  <a:pt x="9086" y="136"/>
                </a:lnTo>
                <a:lnTo>
                  <a:pt x="9105" y="132"/>
                </a:lnTo>
                <a:lnTo>
                  <a:pt x="9125" y="131"/>
                </a:lnTo>
                <a:lnTo>
                  <a:pt x="9158" y="130"/>
                </a:lnTo>
                <a:lnTo>
                  <a:pt x="9184" y="129"/>
                </a:lnTo>
                <a:lnTo>
                  <a:pt x="9171" y="131"/>
                </a:lnTo>
                <a:lnTo>
                  <a:pt x="9190" y="125"/>
                </a:lnTo>
                <a:lnTo>
                  <a:pt x="9208" y="119"/>
                </a:lnTo>
                <a:lnTo>
                  <a:pt x="9221" y="115"/>
                </a:lnTo>
                <a:lnTo>
                  <a:pt x="9232" y="112"/>
                </a:lnTo>
                <a:lnTo>
                  <a:pt x="9242" y="109"/>
                </a:lnTo>
                <a:lnTo>
                  <a:pt x="9249" y="107"/>
                </a:lnTo>
                <a:lnTo>
                  <a:pt x="9256" y="104"/>
                </a:lnTo>
                <a:lnTo>
                  <a:pt x="9261" y="102"/>
                </a:lnTo>
                <a:lnTo>
                  <a:pt x="9265" y="98"/>
                </a:lnTo>
                <a:lnTo>
                  <a:pt x="9271" y="95"/>
                </a:lnTo>
                <a:lnTo>
                  <a:pt x="9279" y="89"/>
                </a:lnTo>
                <a:lnTo>
                  <a:pt x="9290" y="82"/>
                </a:lnTo>
                <a:lnTo>
                  <a:pt x="9303" y="73"/>
                </a:lnTo>
                <a:cubicBezTo>
                  <a:pt x="9312" y="67"/>
                  <a:pt x="9323" y="64"/>
                  <a:pt x="9334" y="65"/>
                </a:cubicBezTo>
                <a:lnTo>
                  <a:pt x="9406" y="70"/>
                </a:lnTo>
                <a:lnTo>
                  <a:pt x="9478" y="75"/>
                </a:lnTo>
                <a:lnTo>
                  <a:pt x="9550" y="79"/>
                </a:lnTo>
                <a:lnTo>
                  <a:pt x="9620" y="81"/>
                </a:lnTo>
                <a:lnTo>
                  <a:pt x="9677" y="79"/>
                </a:lnTo>
                <a:lnTo>
                  <a:pt x="9735" y="74"/>
                </a:lnTo>
                <a:lnTo>
                  <a:pt x="9794" y="68"/>
                </a:lnTo>
                <a:lnTo>
                  <a:pt x="9856" y="65"/>
                </a:lnTo>
                <a:lnTo>
                  <a:pt x="10049" y="59"/>
                </a:lnTo>
                <a:lnTo>
                  <a:pt x="10242" y="56"/>
                </a:lnTo>
                <a:lnTo>
                  <a:pt x="10626" y="49"/>
                </a:lnTo>
                <a:lnTo>
                  <a:pt x="10617" y="50"/>
                </a:lnTo>
                <a:lnTo>
                  <a:pt x="10649" y="43"/>
                </a:lnTo>
                <a:lnTo>
                  <a:pt x="10664" y="40"/>
                </a:lnTo>
                <a:lnTo>
                  <a:pt x="10674" y="36"/>
                </a:lnTo>
                <a:lnTo>
                  <a:pt x="10663" y="41"/>
                </a:lnTo>
                <a:lnTo>
                  <a:pt x="10676" y="33"/>
                </a:lnTo>
                <a:lnTo>
                  <a:pt x="10669" y="38"/>
                </a:lnTo>
                <a:lnTo>
                  <a:pt x="10681" y="28"/>
                </a:lnTo>
                <a:lnTo>
                  <a:pt x="10694" y="16"/>
                </a:lnTo>
                <a:cubicBezTo>
                  <a:pt x="10697" y="14"/>
                  <a:pt x="10701" y="12"/>
                  <a:pt x="10704" y="10"/>
                </a:cubicBezTo>
                <a:lnTo>
                  <a:pt x="10710" y="7"/>
                </a:lnTo>
                <a:cubicBezTo>
                  <a:pt x="10714" y="5"/>
                  <a:pt x="10717" y="4"/>
                  <a:pt x="10721" y="3"/>
                </a:cubicBezTo>
                <a:lnTo>
                  <a:pt x="10728" y="2"/>
                </a:lnTo>
                <a:cubicBezTo>
                  <a:pt x="10731" y="1"/>
                  <a:pt x="10734" y="1"/>
                  <a:pt x="10737" y="1"/>
                </a:cubicBezTo>
                <a:lnTo>
                  <a:pt x="10757" y="0"/>
                </a:lnTo>
                <a:lnTo>
                  <a:pt x="10781" y="1"/>
                </a:lnTo>
                <a:lnTo>
                  <a:pt x="10824" y="6"/>
                </a:lnTo>
                <a:lnTo>
                  <a:pt x="10866" y="12"/>
                </a:lnTo>
                <a:lnTo>
                  <a:pt x="10905" y="17"/>
                </a:lnTo>
                <a:cubicBezTo>
                  <a:pt x="10909" y="18"/>
                  <a:pt x="10913" y="19"/>
                  <a:pt x="10917" y="20"/>
                </a:cubicBezTo>
                <a:lnTo>
                  <a:pt x="10941" y="29"/>
                </a:lnTo>
                <a:lnTo>
                  <a:pt x="10951" y="33"/>
                </a:lnTo>
                <a:lnTo>
                  <a:pt x="10957" y="34"/>
                </a:lnTo>
                <a:lnTo>
                  <a:pt x="10981" y="37"/>
                </a:lnTo>
                <a:lnTo>
                  <a:pt x="11006" y="39"/>
                </a:lnTo>
                <a:lnTo>
                  <a:pt x="11030" y="42"/>
                </a:lnTo>
                <a:lnTo>
                  <a:pt x="11052" y="44"/>
                </a:lnTo>
                <a:lnTo>
                  <a:pt x="11093" y="47"/>
                </a:lnTo>
                <a:lnTo>
                  <a:pt x="11129" y="48"/>
                </a:lnTo>
                <a:lnTo>
                  <a:pt x="11166" y="49"/>
                </a:lnTo>
                <a:lnTo>
                  <a:pt x="11204" y="49"/>
                </a:lnTo>
                <a:lnTo>
                  <a:pt x="11226" y="49"/>
                </a:lnTo>
                <a:lnTo>
                  <a:pt x="11248" y="49"/>
                </a:lnTo>
                <a:lnTo>
                  <a:pt x="11272" y="49"/>
                </a:lnTo>
                <a:lnTo>
                  <a:pt x="11299" y="49"/>
                </a:lnTo>
                <a:lnTo>
                  <a:pt x="11299" y="149"/>
                </a:lnTo>
                <a:lnTo>
                  <a:pt x="11272" y="149"/>
                </a:lnTo>
                <a:lnTo>
                  <a:pt x="11249" y="149"/>
                </a:lnTo>
                <a:lnTo>
                  <a:pt x="11226" y="149"/>
                </a:lnTo>
                <a:lnTo>
                  <a:pt x="11204" y="149"/>
                </a:lnTo>
                <a:lnTo>
                  <a:pt x="11164" y="149"/>
                </a:lnTo>
                <a:lnTo>
                  <a:pt x="11125" y="148"/>
                </a:lnTo>
                <a:lnTo>
                  <a:pt x="11085" y="146"/>
                </a:lnTo>
                <a:lnTo>
                  <a:pt x="11043" y="143"/>
                </a:lnTo>
                <a:lnTo>
                  <a:pt x="11020" y="141"/>
                </a:lnTo>
                <a:lnTo>
                  <a:pt x="10996" y="139"/>
                </a:lnTo>
                <a:lnTo>
                  <a:pt x="10969" y="136"/>
                </a:lnTo>
                <a:lnTo>
                  <a:pt x="10937" y="132"/>
                </a:lnTo>
                <a:lnTo>
                  <a:pt x="10918" y="127"/>
                </a:lnTo>
                <a:lnTo>
                  <a:pt x="10904" y="123"/>
                </a:lnTo>
                <a:lnTo>
                  <a:pt x="10881" y="113"/>
                </a:lnTo>
                <a:lnTo>
                  <a:pt x="10892" y="116"/>
                </a:lnTo>
                <a:lnTo>
                  <a:pt x="10851" y="111"/>
                </a:lnTo>
                <a:lnTo>
                  <a:pt x="10813" y="105"/>
                </a:lnTo>
                <a:lnTo>
                  <a:pt x="10777" y="101"/>
                </a:lnTo>
                <a:lnTo>
                  <a:pt x="10761" y="100"/>
                </a:lnTo>
                <a:lnTo>
                  <a:pt x="10741" y="101"/>
                </a:lnTo>
                <a:lnTo>
                  <a:pt x="10750" y="100"/>
                </a:lnTo>
                <a:lnTo>
                  <a:pt x="10743" y="101"/>
                </a:lnTo>
                <a:lnTo>
                  <a:pt x="10754" y="97"/>
                </a:lnTo>
                <a:lnTo>
                  <a:pt x="10747" y="100"/>
                </a:lnTo>
                <a:lnTo>
                  <a:pt x="10757" y="94"/>
                </a:lnTo>
                <a:lnTo>
                  <a:pt x="10748" y="101"/>
                </a:lnTo>
                <a:lnTo>
                  <a:pt x="10737" y="112"/>
                </a:lnTo>
                <a:cubicBezTo>
                  <a:pt x="10735" y="113"/>
                  <a:pt x="10733" y="115"/>
                  <a:pt x="10730" y="117"/>
                </a:cubicBezTo>
                <a:lnTo>
                  <a:pt x="10718" y="125"/>
                </a:lnTo>
                <a:cubicBezTo>
                  <a:pt x="10715" y="127"/>
                  <a:pt x="10711" y="129"/>
                  <a:pt x="10707" y="130"/>
                </a:cubicBezTo>
                <a:lnTo>
                  <a:pt x="10687" y="137"/>
                </a:lnTo>
                <a:lnTo>
                  <a:pt x="10669" y="141"/>
                </a:lnTo>
                <a:lnTo>
                  <a:pt x="10637" y="148"/>
                </a:lnTo>
                <a:cubicBezTo>
                  <a:pt x="10634" y="148"/>
                  <a:pt x="10631" y="149"/>
                  <a:pt x="10628" y="149"/>
                </a:cubicBezTo>
                <a:lnTo>
                  <a:pt x="10244" y="156"/>
                </a:lnTo>
                <a:lnTo>
                  <a:pt x="10052" y="159"/>
                </a:lnTo>
                <a:lnTo>
                  <a:pt x="9862" y="165"/>
                </a:lnTo>
                <a:lnTo>
                  <a:pt x="9803" y="168"/>
                </a:lnTo>
                <a:lnTo>
                  <a:pt x="9743" y="174"/>
                </a:lnTo>
                <a:lnTo>
                  <a:pt x="9681" y="178"/>
                </a:lnTo>
                <a:lnTo>
                  <a:pt x="9617" y="181"/>
                </a:lnTo>
                <a:lnTo>
                  <a:pt x="9544" y="179"/>
                </a:lnTo>
                <a:lnTo>
                  <a:pt x="9471" y="175"/>
                </a:lnTo>
                <a:lnTo>
                  <a:pt x="9399" y="169"/>
                </a:lnTo>
                <a:lnTo>
                  <a:pt x="9327" y="165"/>
                </a:lnTo>
                <a:lnTo>
                  <a:pt x="9359" y="156"/>
                </a:lnTo>
                <a:lnTo>
                  <a:pt x="9346" y="165"/>
                </a:lnTo>
                <a:lnTo>
                  <a:pt x="9335" y="172"/>
                </a:lnTo>
                <a:lnTo>
                  <a:pt x="9327" y="178"/>
                </a:lnTo>
                <a:lnTo>
                  <a:pt x="9319" y="183"/>
                </a:lnTo>
                <a:lnTo>
                  <a:pt x="9303" y="192"/>
                </a:lnTo>
                <a:lnTo>
                  <a:pt x="9290" y="199"/>
                </a:lnTo>
                <a:lnTo>
                  <a:pt x="9276" y="203"/>
                </a:lnTo>
                <a:lnTo>
                  <a:pt x="9269" y="205"/>
                </a:lnTo>
                <a:lnTo>
                  <a:pt x="9261" y="208"/>
                </a:lnTo>
                <a:lnTo>
                  <a:pt x="9251" y="211"/>
                </a:lnTo>
                <a:lnTo>
                  <a:pt x="9237" y="215"/>
                </a:lnTo>
                <a:lnTo>
                  <a:pt x="9222" y="220"/>
                </a:lnTo>
                <a:lnTo>
                  <a:pt x="9203" y="226"/>
                </a:lnTo>
                <a:cubicBezTo>
                  <a:pt x="9198" y="228"/>
                  <a:pt x="9194" y="228"/>
                  <a:pt x="9190" y="229"/>
                </a:cubicBezTo>
                <a:lnTo>
                  <a:pt x="9158" y="230"/>
                </a:lnTo>
                <a:lnTo>
                  <a:pt x="9132" y="231"/>
                </a:lnTo>
                <a:lnTo>
                  <a:pt x="9123" y="231"/>
                </a:lnTo>
                <a:lnTo>
                  <a:pt x="9115" y="232"/>
                </a:lnTo>
                <a:lnTo>
                  <a:pt x="9101" y="236"/>
                </a:lnTo>
                <a:lnTo>
                  <a:pt x="9110" y="232"/>
                </a:lnTo>
                <a:lnTo>
                  <a:pt x="9102" y="236"/>
                </a:lnTo>
                <a:lnTo>
                  <a:pt x="9080" y="251"/>
                </a:lnTo>
                <a:lnTo>
                  <a:pt x="9061" y="263"/>
                </a:lnTo>
                <a:lnTo>
                  <a:pt x="9046" y="273"/>
                </a:lnTo>
                <a:lnTo>
                  <a:pt x="9034" y="280"/>
                </a:lnTo>
                <a:lnTo>
                  <a:pt x="9026" y="285"/>
                </a:lnTo>
                <a:lnTo>
                  <a:pt x="9022" y="287"/>
                </a:lnTo>
                <a:lnTo>
                  <a:pt x="9011" y="297"/>
                </a:lnTo>
                <a:lnTo>
                  <a:pt x="9017" y="291"/>
                </a:lnTo>
                <a:lnTo>
                  <a:pt x="9011" y="298"/>
                </a:lnTo>
                <a:lnTo>
                  <a:pt x="9006" y="305"/>
                </a:lnTo>
                <a:lnTo>
                  <a:pt x="9000" y="314"/>
                </a:lnTo>
                <a:lnTo>
                  <a:pt x="8993" y="326"/>
                </a:lnTo>
                <a:lnTo>
                  <a:pt x="8983" y="342"/>
                </a:lnTo>
                <a:lnTo>
                  <a:pt x="8971" y="360"/>
                </a:lnTo>
                <a:lnTo>
                  <a:pt x="8956" y="382"/>
                </a:lnTo>
                <a:cubicBezTo>
                  <a:pt x="8949" y="394"/>
                  <a:pt x="8937" y="401"/>
                  <a:pt x="8924" y="404"/>
                </a:cubicBezTo>
                <a:lnTo>
                  <a:pt x="8918" y="405"/>
                </a:lnTo>
                <a:lnTo>
                  <a:pt x="8910" y="406"/>
                </a:lnTo>
                <a:lnTo>
                  <a:pt x="8899" y="409"/>
                </a:lnTo>
                <a:lnTo>
                  <a:pt x="8887" y="411"/>
                </a:lnTo>
                <a:lnTo>
                  <a:pt x="8862" y="416"/>
                </a:lnTo>
                <a:lnTo>
                  <a:pt x="8835" y="422"/>
                </a:lnTo>
                <a:lnTo>
                  <a:pt x="8806" y="427"/>
                </a:lnTo>
                <a:lnTo>
                  <a:pt x="8781" y="431"/>
                </a:lnTo>
                <a:lnTo>
                  <a:pt x="8770" y="433"/>
                </a:lnTo>
                <a:lnTo>
                  <a:pt x="8759" y="435"/>
                </a:lnTo>
                <a:lnTo>
                  <a:pt x="8749" y="436"/>
                </a:lnTo>
                <a:lnTo>
                  <a:pt x="8740" y="437"/>
                </a:lnTo>
                <a:lnTo>
                  <a:pt x="8164" y="453"/>
                </a:lnTo>
                <a:cubicBezTo>
                  <a:pt x="8159" y="453"/>
                  <a:pt x="8155" y="452"/>
                  <a:pt x="8150" y="451"/>
                </a:cubicBezTo>
                <a:lnTo>
                  <a:pt x="8119" y="443"/>
                </a:lnTo>
                <a:lnTo>
                  <a:pt x="8090" y="436"/>
                </a:lnTo>
                <a:lnTo>
                  <a:pt x="8035" y="426"/>
                </a:lnTo>
                <a:lnTo>
                  <a:pt x="7981" y="418"/>
                </a:lnTo>
                <a:lnTo>
                  <a:pt x="7926" y="411"/>
                </a:lnTo>
                <a:lnTo>
                  <a:pt x="7869" y="404"/>
                </a:lnTo>
                <a:lnTo>
                  <a:pt x="7884" y="404"/>
                </a:lnTo>
                <a:lnTo>
                  <a:pt x="7870" y="406"/>
                </a:lnTo>
                <a:lnTo>
                  <a:pt x="7858" y="409"/>
                </a:lnTo>
                <a:lnTo>
                  <a:pt x="7846" y="411"/>
                </a:lnTo>
                <a:lnTo>
                  <a:pt x="7837" y="413"/>
                </a:lnTo>
                <a:lnTo>
                  <a:pt x="7821" y="416"/>
                </a:lnTo>
                <a:lnTo>
                  <a:pt x="7812" y="418"/>
                </a:lnTo>
                <a:lnTo>
                  <a:pt x="7804" y="419"/>
                </a:lnTo>
                <a:lnTo>
                  <a:pt x="7801" y="420"/>
                </a:lnTo>
                <a:lnTo>
                  <a:pt x="7809" y="418"/>
                </a:lnTo>
                <a:lnTo>
                  <a:pt x="7808" y="418"/>
                </a:lnTo>
                <a:lnTo>
                  <a:pt x="7792" y="321"/>
                </a:lnTo>
                <a:lnTo>
                  <a:pt x="7793" y="321"/>
                </a:lnTo>
                <a:lnTo>
                  <a:pt x="7795" y="321"/>
                </a:lnTo>
                <a:cubicBezTo>
                  <a:pt x="7812" y="321"/>
                  <a:pt x="7828" y="330"/>
                  <a:pt x="7837" y="344"/>
                </a:cubicBezTo>
                <a:cubicBezTo>
                  <a:pt x="7846" y="359"/>
                  <a:pt x="7847" y="378"/>
                  <a:pt x="7839" y="393"/>
                </a:cubicBezTo>
                <a:lnTo>
                  <a:pt x="7839" y="394"/>
                </a:lnTo>
                <a:cubicBezTo>
                  <a:pt x="7835" y="403"/>
                  <a:pt x="7828" y="410"/>
                  <a:pt x="7819" y="415"/>
                </a:cubicBezTo>
                <a:lnTo>
                  <a:pt x="7811" y="419"/>
                </a:lnTo>
                <a:lnTo>
                  <a:pt x="7802" y="422"/>
                </a:lnTo>
                <a:lnTo>
                  <a:pt x="7793" y="425"/>
                </a:lnTo>
                <a:lnTo>
                  <a:pt x="7779" y="429"/>
                </a:lnTo>
                <a:lnTo>
                  <a:pt x="7771" y="432"/>
                </a:lnTo>
                <a:lnTo>
                  <a:pt x="7758" y="435"/>
                </a:lnTo>
                <a:lnTo>
                  <a:pt x="7741" y="439"/>
                </a:lnTo>
                <a:lnTo>
                  <a:pt x="7726" y="442"/>
                </a:lnTo>
                <a:lnTo>
                  <a:pt x="7714" y="445"/>
                </a:lnTo>
                <a:lnTo>
                  <a:pt x="7699" y="450"/>
                </a:lnTo>
                <a:lnTo>
                  <a:pt x="7705" y="447"/>
                </a:lnTo>
                <a:lnTo>
                  <a:pt x="7698" y="451"/>
                </a:lnTo>
                <a:lnTo>
                  <a:pt x="7688" y="457"/>
                </a:lnTo>
                <a:lnTo>
                  <a:pt x="7664" y="475"/>
                </a:lnTo>
                <a:lnTo>
                  <a:pt x="7652" y="484"/>
                </a:lnTo>
                <a:lnTo>
                  <a:pt x="7641" y="492"/>
                </a:lnTo>
                <a:lnTo>
                  <a:pt x="7624" y="504"/>
                </a:lnTo>
                <a:lnTo>
                  <a:pt x="7613" y="512"/>
                </a:lnTo>
                <a:lnTo>
                  <a:pt x="7604" y="519"/>
                </a:lnTo>
                <a:lnTo>
                  <a:pt x="7600" y="522"/>
                </a:lnTo>
                <a:lnTo>
                  <a:pt x="7605" y="517"/>
                </a:lnTo>
                <a:lnTo>
                  <a:pt x="7604" y="519"/>
                </a:lnTo>
                <a:lnTo>
                  <a:pt x="7618" y="484"/>
                </a:lnTo>
                <a:lnTo>
                  <a:pt x="7618" y="484"/>
                </a:lnTo>
                <a:lnTo>
                  <a:pt x="7556" y="435"/>
                </a:lnTo>
                <a:lnTo>
                  <a:pt x="7557" y="435"/>
                </a:lnTo>
                <a:lnTo>
                  <a:pt x="7543" y="441"/>
                </a:lnTo>
                <a:lnTo>
                  <a:pt x="7545" y="440"/>
                </a:lnTo>
                <a:cubicBezTo>
                  <a:pt x="7566" y="427"/>
                  <a:pt x="7594" y="431"/>
                  <a:pt x="7610" y="451"/>
                </a:cubicBezTo>
                <a:cubicBezTo>
                  <a:pt x="7626" y="471"/>
                  <a:pt x="7625" y="500"/>
                  <a:pt x="7607" y="518"/>
                </a:cubicBezTo>
                <a:lnTo>
                  <a:pt x="7606" y="518"/>
                </a:lnTo>
                <a:cubicBezTo>
                  <a:pt x="7603" y="521"/>
                  <a:pt x="7600" y="523"/>
                  <a:pt x="7597" y="526"/>
                </a:cubicBezTo>
                <a:lnTo>
                  <a:pt x="7596" y="526"/>
                </a:lnTo>
                <a:lnTo>
                  <a:pt x="7591" y="529"/>
                </a:lnTo>
                <a:lnTo>
                  <a:pt x="7582" y="535"/>
                </a:lnTo>
                <a:lnTo>
                  <a:pt x="7569" y="544"/>
                </a:lnTo>
                <a:lnTo>
                  <a:pt x="7550" y="556"/>
                </a:lnTo>
                <a:cubicBezTo>
                  <a:pt x="7547" y="559"/>
                  <a:pt x="7543" y="561"/>
                  <a:pt x="7538" y="562"/>
                </a:cubicBezTo>
                <a:lnTo>
                  <a:pt x="7521" y="568"/>
                </a:lnTo>
                <a:lnTo>
                  <a:pt x="7506" y="573"/>
                </a:lnTo>
                <a:lnTo>
                  <a:pt x="7495" y="576"/>
                </a:lnTo>
                <a:lnTo>
                  <a:pt x="7486" y="579"/>
                </a:lnTo>
                <a:lnTo>
                  <a:pt x="7477" y="582"/>
                </a:lnTo>
                <a:lnTo>
                  <a:pt x="7473" y="583"/>
                </a:lnTo>
                <a:lnTo>
                  <a:pt x="7472" y="584"/>
                </a:lnTo>
                <a:lnTo>
                  <a:pt x="7471" y="584"/>
                </a:lnTo>
                <a:lnTo>
                  <a:pt x="7443" y="488"/>
                </a:lnTo>
                <a:lnTo>
                  <a:pt x="7439" y="489"/>
                </a:lnTo>
                <a:lnTo>
                  <a:pt x="7445" y="487"/>
                </a:lnTo>
                <a:lnTo>
                  <a:pt x="7452" y="485"/>
                </a:lnTo>
                <a:lnTo>
                  <a:pt x="7464" y="482"/>
                </a:lnTo>
                <a:lnTo>
                  <a:pt x="7477" y="478"/>
                </a:lnTo>
                <a:lnTo>
                  <a:pt x="7494" y="475"/>
                </a:lnTo>
                <a:lnTo>
                  <a:pt x="7503" y="474"/>
                </a:lnTo>
                <a:cubicBezTo>
                  <a:pt x="7507" y="474"/>
                  <a:pt x="7511" y="474"/>
                  <a:pt x="7515" y="474"/>
                </a:cubicBezTo>
                <a:lnTo>
                  <a:pt x="7521" y="475"/>
                </a:lnTo>
                <a:cubicBezTo>
                  <a:pt x="7536" y="477"/>
                  <a:pt x="7549" y="486"/>
                  <a:pt x="7557" y="499"/>
                </a:cubicBezTo>
                <a:lnTo>
                  <a:pt x="7558" y="500"/>
                </a:lnTo>
                <a:cubicBezTo>
                  <a:pt x="7566" y="513"/>
                  <a:pt x="7567" y="529"/>
                  <a:pt x="7562" y="543"/>
                </a:cubicBezTo>
                <a:lnTo>
                  <a:pt x="7561" y="545"/>
                </a:lnTo>
                <a:cubicBezTo>
                  <a:pt x="7559" y="551"/>
                  <a:pt x="7555" y="557"/>
                  <a:pt x="7551" y="561"/>
                </a:cubicBezTo>
                <a:lnTo>
                  <a:pt x="7544" y="569"/>
                </a:lnTo>
                <a:lnTo>
                  <a:pt x="7535" y="576"/>
                </a:lnTo>
                <a:lnTo>
                  <a:pt x="7527" y="581"/>
                </a:lnTo>
                <a:lnTo>
                  <a:pt x="7517" y="588"/>
                </a:lnTo>
                <a:lnTo>
                  <a:pt x="7503" y="595"/>
                </a:lnTo>
                <a:lnTo>
                  <a:pt x="7488" y="603"/>
                </a:lnTo>
                <a:lnTo>
                  <a:pt x="7470" y="613"/>
                </a:lnTo>
                <a:lnTo>
                  <a:pt x="7445" y="625"/>
                </a:lnTo>
                <a:lnTo>
                  <a:pt x="7426" y="633"/>
                </a:lnTo>
                <a:cubicBezTo>
                  <a:pt x="7424" y="634"/>
                  <a:pt x="7421" y="634"/>
                  <a:pt x="7419" y="635"/>
                </a:cubicBezTo>
                <a:lnTo>
                  <a:pt x="7394" y="640"/>
                </a:lnTo>
                <a:lnTo>
                  <a:pt x="7371" y="643"/>
                </a:lnTo>
                <a:lnTo>
                  <a:pt x="7349" y="645"/>
                </a:lnTo>
                <a:lnTo>
                  <a:pt x="7232" y="650"/>
                </a:lnTo>
                <a:lnTo>
                  <a:pt x="7116" y="654"/>
                </a:lnTo>
                <a:lnTo>
                  <a:pt x="6884" y="661"/>
                </a:lnTo>
                <a:cubicBezTo>
                  <a:pt x="6880" y="661"/>
                  <a:pt x="6876" y="660"/>
                  <a:pt x="6873" y="660"/>
                </a:cubicBezTo>
                <a:lnTo>
                  <a:pt x="6862" y="657"/>
                </a:lnTo>
                <a:lnTo>
                  <a:pt x="6849" y="655"/>
                </a:lnTo>
                <a:lnTo>
                  <a:pt x="6821" y="649"/>
                </a:lnTo>
                <a:lnTo>
                  <a:pt x="6790" y="643"/>
                </a:lnTo>
                <a:lnTo>
                  <a:pt x="6758" y="637"/>
                </a:lnTo>
                <a:lnTo>
                  <a:pt x="6727" y="633"/>
                </a:lnTo>
                <a:lnTo>
                  <a:pt x="6700" y="629"/>
                </a:lnTo>
                <a:lnTo>
                  <a:pt x="6688" y="628"/>
                </a:lnTo>
                <a:lnTo>
                  <a:pt x="6678" y="628"/>
                </a:lnTo>
                <a:lnTo>
                  <a:pt x="6673" y="627"/>
                </a:lnTo>
                <a:lnTo>
                  <a:pt x="6664" y="628"/>
                </a:lnTo>
                <a:lnTo>
                  <a:pt x="6674" y="626"/>
                </a:lnTo>
                <a:lnTo>
                  <a:pt x="6666" y="629"/>
                </a:lnTo>
                <a:lnTo>
                  <a:pt x="6677" y="624"/>
                </a:lnTo>
                <a:lnTo>
                  <a:pt x="6670" y="628"/>
                </a:lnTo>
                <a:lnTo>
                  <a:pt x="6681" y="619"/>
                </a:lnTo>
                <a:lnTo>
                  <a:pt x="6673" y="628"/>
                </a:lnTo>
                <a:lnTo>
                  <a:pt x="6661" y="644"/>
                </a:lnTo>
                <a:lnTo>
                  <a:pt x="6650" y="658"/>
                </a:lnTo>
                <a:cubicBezTo>
                  <a:pt x="6644" y="665"/>
                  <a:pt x="6636" y="671"/>
                  <a:pt x="6627" y="674"/>
                </a:cubicBezTo>
                <a:lnTo>
                  <a:pt x="6604" y="682"/>
                </a:lnTo>
                <a:lnTo>
                  <a:pt x="6585" y="688"/>
                </a:lnTo>
                <a:lnTo>
                  <a:pt x="6567" y="694"/>
                </a:lnTo>
                <a:lnTo>
                  <a:pt x="6551" y="699"/>
                </a:lnTo>
                <a:lnTo>
                  <a:pt x="6520" y="706"/>
                </a:lnTo>
                <a:lnTo>
                  <a:pt x="6492" y="709"/>
                </a:lnTo>
                <a:lnTo>
                  <a:pt x="6475" y="710"/>
                </a:lnTo>
                <a:lnTo>
                  <a:pt x="6458" y="710"/>
                </a:lnTo>
                <a:lnTo>
                  <a:pt x="6438" y="710"/>
                </a:lnTo>
                <a:lnTo>
                  <a:pt x="6416" y="710"/>
                </a:lnTo>
                <a:lnTo>
                  <a:pt x="6389" y="709"/>
                </a:lnTo>
                <a:lnTo>
                  <a:pt x="6356" y="709"/>
                </a:lnTo>
                <a:lnTo>
                  <a:pt x="6338" y="709"/>
                </a:lnTo>
                <a:lnTo>
                  <a:pt x="6319" y="709"/>
                </a:lnTo>
                <a:lnTo>
                  <a:pt x="6298" y="709"/>
                </a:lnTo>
                <a:lnTo>
                  <a:pt x="6274" y="709"/>
                </a:lnTo>
                <a:lnTo>
                  <a:pt x="6196" y="707"/>
                </a:lnTo>
                <a:lnTo>
                  <a:pt x="6119" y="703"/>
                </a:lnTo>
                <a:lnTo>
                  <a:pt x="6044" y="697"/>
                </a:lnTo>
                <a:lnTo>
                  <a:pt x="5968" y="693"/>
                </a:lnTo>
                <a:lnTo>
                  <a:pt x="5985" y="691"/>
                </a:lnTo>
                <a:lnTo>
                  <a:pt x="5961" y="698"/>
                </a:lnTo>
                <a:lnTo>
                  <a:pt x="5954" y="700"/>
                </a:lnTo>
                <a:lnTo>
                  <a:pt x="5948" y="702"/>
                </a:lnTo>
                <a:lnTo>
                  <a:pt x="5934" y="710"/>
                </a:lnTo>
                <a:lnTo>
                  <a:pt x="5916" y="722"/>
                </a:lnTo>
                <a:lnTo>
                  <a:pt x="5896" y="738"/>
                </a:lnTo>
                <a:lnTo>
                  <a:pt x="5875" y="754"/>
                </a:lnTo>
                <a:lnTo>
                  <a:pt x="5855" y="771"/>
                </a:lnTo>
                <a:lnTo>
                  <a:pt x="5837" y="787"/>
                </a:lnTo>
                <a:lnTo>
                  <a:pt x="5822" y="800"/>
                </a:lnTo>
                <a:lnTo>
                  <a:pt x="5811" y="809"/>
                </a:lnTo>
                <a:cubicBezTo>
                  <a:pt x="5806" y="813"/>
                  <a:pt x="5801" y="816"/>
                  <a:pt x="5794" y="818"/>
                </a:cubicBezTo>
                <a:lnTo>
                  <a:pt x="5781" y="823"/>
                </a:lnTo>
                <a:lnTo>
                  <a:pt x="5768" y="827"/>
                </a:lnTo>
                <a:lnTo>
                  <a:pt x="5747" y="834"/>
                </a:lnTo>
                <a:lnTo>
                  <a:pt x="5732" y="839"/>
                </a:lnTo>
                <a:lnTo>
                  <a:pt x="5719" y="843"/>
                </a:lnTo>
                <a:lnTo>
                  <a:pt x="5713" y="844"/>
                </a:lnTo>
                <a:lnTo>
                  <a:pt x="5708" y="846"/>
                </a:lnTo>
                <a:lnTo>
                  <a:pt x="5709" y="845"/>
                </a:lnTo>
                <a:lnTo>
                  <a:pt x="5711" y="844"/>
                </a:lnTo>
                <a:lnTo>
                  <a:pt x="5707" y="847"/>
                </a:lnTo>
                <a:lnTo>
                  <a:pt x="5701" y="851"/>
                </a:lnTo>
                <a:lnTo>
                  <a:pt x="5692" y="857"/>
                </a:lnTo>
                <a:lnTo>
                  <a:pt x="5682" y="863"/>
                </a:lnTo>
                <a:lnTo>
                  <a:pt x="5668" y="872"/>
                </a:lnTo>
                <a:lnTo>
                  <a:pt x="5650" y="882"/>
                </a:lnTo>
                <a:lnTo>
                  <a:pt x="5625" y="895"/>
                </a:lnTo>
                <a:lnTo>
                  <a:pt x="5600" y="908"/>
                </a:lnTo>
                <a:lnTo>
                  <a:pt x="5576" y="919"/>
                </a:lnTo>
                <a:lnTo>
                  <a:pt x="5554" y="929"/>
                </a:lnTo>
                <a:lnTo>
                  <a:pt x="5534" y="940"/>
                </a:lnTo>
                <a:lnTo>
                  <a:pt x="5508" y="958"/>
                </a:lnTo>
                <a:lnTo>
                  <a:pt x="5480" y="978"/>
                </a:lnTo>
                <a:lnTo>
                  <a:pt x="5452" y="1000"/>
                </a:lnTo>
                <a:lnTo>
                  <a:pt x="5421" y="1021"/>
                </a:lnTo>
                <a:lnTo>
                  <a:pt x="5380" y="1046"/>
                </a:lnTo>
                <a:lnTo>
                  <a:pt x="5340" y="1070"/>
                </a:lnTo>
                <a:cubicBezTo>
                  <a:pt x="5334" y="1073"/>
                  <a:pt x="5328" y="1075"/>
                  <a:pt x="5321" y="1076"/>
                </a:cubicBezTo>
                <a:lnTo>
                  <a:pt x="5316" y="1077"/>
                </a:lnTo>
                <a:lnTo>
                  <a:pt x="5307" y="1078"/>
                </a:lnTo>
                <a:lnTo>
                  <a:pt x="5297" y="1080"/>
                </a:lnTo>
                <a:lnTo>
                  <a:pt x="5286" y="1081"/>
                </a:lnTo>
                <a:lnTo>
                  <a:pt x="5260" y="1085"/>
                </a:lnTo>
                <a:lnTo>
                  <a:pt x="5230" y="1089"/>
                </a:lnTo>
                <a:lnTo>
                  <a:pt x="5201" y="1094"/>
                </a:lnTo>
                <a:lnTo>
                  <a:pt x="5174" y="1098"/>
                </a:lnTo>
                <a:lnTo>
                  <a:pt x="5162" y="1101"/>
                </a:lnTo>
                <a:lnTo>
                  <a:pt x="5151" y="1103"/>
                </a:lnTo>
                <a:lnTo>
                  <a:pt x="5144" y="1104"/>
                </a:lnTo>
                <a:lnTo>
                  <a:pt x="5142" y="1105"/>
                </a:lnTo>
                <a:lnTo>
                  <a:pt x="5131" y="1109"/>
                </a:lnTo>
                <a:lnTo>
                  <a:pt x="5115" y="1118"/>
                </a:lnTo>
                <a:lnTo>
                  <a:pt x="5096" y="1129"/>
                </a:lnTo>
                <a:lnTo>
                  <a:pt x="5075" y="1138"/>
                </a:lnTo>
                <a:lnTo>
                  <a:pt x="5056" y="1144"/>
                </a:lnTo>
                <a:lnTo>
                  <a:pt x="5040" y="1148"/>
                </a:lnTo>
                <a:lnTo>
                  <a:pt x="5014" y="1154"/>
                </a:lnTo>
                <a:lnTo>
                  <a:pt x="4991" y="1159"/>
                </a:lnTo>
                <a:lnTo>
                  <a:pt x="4981" y="1162"/>
                </a:lnTo>
                <a:lnTo>
                  <a:pt x="4970" y="1167"/>
                </a:lnTo>
                <a:lnTo>
                  <a:pt x="4959" y="1173"/>
                </a:lnTo>
                <a:lnTo>
                  <a:pt x="4948" y="1180"/>
                </a:lnTo>
                <a:lnTo>
                  <a:pt x="4939" y="1186"/>
                </a:lnTo>
                <a:lnTo>
                  <a:pt x="4931" y="1193"/>
                </a:lnTo>
                <a:lnTo>
                  <a:pt x="4910" y="1213"/>
                </a:lnTo>
                <a:lnTo>
                  <a:pt x="4899" y="1225"/>
                </a:lnTo>
                <a:lnTo>
                  <a:pt x="4886" y="1238"/>
                </a:lnTo>
                <a:cubicBezTo>
                  <a:pt x="4880" y="1244"/>
                  <a:pt x="4873" y="1248"/>
                  <a:pt x="4865" y="1251"/>
                </a:cubicBezTo>
                <a:lnTo>
                  <a:pt x="4841" y="1258"/>
                </a:lnTo>
                <a:lnTo>
                  <a:pt x="4834" y="1260"/>
                </a:lnTo>
                <a:lnTo>
                  <a:pt x="4826" y="1263"/>
                </a:lnTo>
                <a:lnTo>
                  <a:pt x="4825" y="1263"/>
                </a:lnTo>
                <a:lnTo>
                  <a:pt x="4821" y="1266"/>
                </a:lnTo>
                <a:lnTo>
                  <a:pt x="4807" y="1275"/>
                </a:lnTo>
                <a:lnTo>
                  <a:pt x="4791" y="1286"/>
                </a:lnTo>
                <a:lnTo>
                  <a:pt x="4772" y="1300"/>
                </a:lnTo>
                <a:lnTo>
                  <a:pt x="4755" y="1312"/>
                </a:lnTo>
                <a:lnTo>
                  <a:pt x="4739" y="1324"/>
                </a:lnTo>
                <a:lnTo>
                  <a:pt x="4728" y="1332"/>
                </a:lnTo>
                <a:lnTo>
                  <a:pt x="4726" y="1334"/>
                </a:lnTo>
                <a:lnTo>
                  <a:pt x="4724" y="1336"/>
                </a:lnTo>
                <a:lnTo>
                  <a:pt x="4729" y="1331"/>
                </a:lnTo>
                <a:lnTo>
                  <a:pt x="4723" y="1337"/>
                </a:lnTo>
                <a:lnTo>
                  <a:pt x="4717" y="1347"/>
                </a:lnTo>
                <a:lnTo>
                  <a:pt x="4702" y="1372"/>
                </a:lnTo>
                <a:cubicBezTo>
                  <a:pt x="4697" y="1380"/>
                  <a:pt x="4690" y="1387"/>
                  <a:pt x="4682" y="1391"/>
                </a:cubicBezTo>
                <a:lnTo>
                  <a:pt x="4649" y="1408"/>
                </a:lnTo>
                <a:lnTo>
                  <a:pt x="4611" y="1426"/>
                </a:lnTo>
                <a:lnTo>
                  <a:pt x="4596" y="1431"/>
                </a:lnTo>
                <a:lnTo>
                  <a:pt x="4584" y="1434"/>
                </a:lnTo>
                <a:lnTo>
                  <a:pt x="4572" y="1438"/>
                </a:lnTo>
                <a:lnTo>
                  <a:pt x="4579" y="1435"/>
                </a:lnTo>
                <a:lnTo>
                  <a:pt x="4567" y="1440"/>
                </a:lnTo>
                <a:lnTo>
                  <a:pt x="4574" y="1436"/>
                </a:lnTo>
                <a:lnTo>
                  <a:pt x="4562" y="1444"/>
                </a:lnTo>
                <a:lnTo>
                  <a:pt x="4546" y="1458"/>
                </a:lnTo>
                <a:lnTo>
                  <a:pt x="4528" y="1471"/>
                </a:lnTo>
                <a:lnTo>
                  <a:pt x="4507" y="1487"/>
                </a:lnTo>
                <a:lnTo>
                  <a:pt x="4489" y="1496"/>
                </a:lnTo>
                <a:lnTo>
                  <a:pt x="4473" y="1504"/>
                </a:lnTo>
                <a:lnTo>
                  <a:pt x="4446" y="1517"/>
                </a:lnTo>
                <a:lnTo>
                  <a:pt x="4423" y="1531"/>
                </a:lnTo>
                <a:lnTo>
                  <a:pt x="4399" y="1548"/>
                </a:lnTo>
                <a:cubicBezTo>
                  <a:pt x="4395" y="1550"/>
                  <a:pt x="4391" y="1553"/>
                  <a:pt x="4387" y="1554"/>
                </a:cubicBezTo>
                <a:lnTo>
                  <a:pt x="4339" y="1570"/>
                </a:lnTo>
                <a:lnTo>
                  <a:pt x="4291" y="1586"/>
                </a:lnTo>
                <a:lnTo>
                  <a:pt x="4242" y="1603"/>
                </a:lnTo>
                <a:lnTo>
                  <a:pt x="4191" y="1619"/>
                </a:lnTo>
                <a:lnTo>
                  <a:pt x="4184" y="1621"/>
                </a:lnTo>
                <a:lnTo>
                  <a:pt x="4178" y="1622"/>
                </a:lnTo>
                <a:lnTo>
                  <a:pt x="4160" y="1626"/>
                </a:lnTo>
                <a:lnTo>
                  <a:pt x="4140" y="1630"/>
                </a:lnTo>
                <a:lnTo>
                  <a:pt x="4119" y="1634"/>
                </a:lnTo>
                <a:lnTo>
                  <a:pt x="4096" y="1638"/>
                </a:lnTo>
                <a:lnTo>
                  <a:pt x="4077" y="1642"/>
                </a:lnTo>
                <a:lnTo>
                  <a:pt x="4063" y="1646"/>
                </a:lnTo>
                <a:lnTo>
                  <a:pt x="4057" y="1648"/>
                </a:lnTo>
                <a:lnTo>
                  <a:pt x="4058" y="1647"/>
                </a:lnTo>
                <a:lnTo>
                  <a:pt x="4050" y="1651"/>
                </a:lnTo>
                <a:lnTo>
                  <a:pt x="4040" y="1658"/>
                </a:lnTo>
                <a:lnTo>
                  <a:pt x="4016" y="1675"/>
                </a:lnTo>
                <a:cubicBezTo>
                  <a:pt x="4012" y="1678"/>
                  <a:pt x="4007" y="1681"/>
                  <a:pt x="4003" y="1682"/>
                </a:cubicBezTo>
                <a:lnTo>
                  <a:pt x="3955" y="1698"/>
                </a:lnTo>
                <a:lnTo>
                  <a:pt x="3808" y="1747"/>
                </a:lnTo>
                <a:lnTo>
                  <a:pt x="3774" y="1756"/>
                </a:lnTo>
                <a:lnTo>
                  <a:pt x="3740" y="1764"/>
                </a:lnTo>
                <a:lnTo>
                  <a:pt x="3693" y="1773"/>
                </a:lnTo>
                <a:lnTo>
                  <a:pt x="3671" y="1777"/>
                </a:lnTo>
                <a:lnTo>
                  <a:pt x="3653" y="1782"/>
                </a:lnTo>
                <a:lnTo>
                  <a:pt x="3630" y="1791"/>
                </a:lnTo>
                <a:lnTo>
                  <a:pt x="3637" y="1787"/>
                </a:lnTo>
                <a:lnTo>
                  <a:pt x="3616" y="1800"/>
                </a:lnTo>
                <a:lnTo>
                  <a:pt x="3624" y="1794"/>
                </a:lnTo>
                <a:lnTo>
                  <a:pt x="3604" y="1811"/>
                </a:lnTo>
                <a:lnTo>
                  <a:pt x="3610" y="1805"/>
                </a:lnTo>
                <a:lnTo>
                  <a:pt x="3604" y="1812"/>
                </a:lnTo>
                <a:lnTo>
                  <a:pt x="3595" y="1824"/>
                </a:lnTo>
                <a:lnTo>
                  <a:pt x="3599" y="1817"/>
                </a:lnTo>
                <a:lnTo>
                  <a:pt x="3593" y="1830"/>
                </a:lnTo>
                <a:lnTo>
                  <a:pt x="3596" y="1822"/>
                </a:lnTo>
                <a:lnTo>
                  <a:pt x="3594" y="1829"/>
                </a:lnTo>
                <a:lnTo>
                  <a:pt x="3592" y="1838"/>
                </a:lnTo>
                <a:lnTo>
                  <a:pt x="3591" y="1850"/>
                </a:lnTo>
                <a:lnTo>
                  <a:pt x="3591" y="1881"/>
                </a:lnTo>
                <a:lnTo>
                  <a:pt x="3589" y="1910"/>
                </a:lnTo>
                <a:cubicBezTo>
                  <a:pt x="3587" y="1930"/>
                  <a:pt x="3574" y="1948"/>
                  <a:pt x="3555" y="1954"/>
                </a:cubicBezTo>
                <a:lnTo>
                  <a:pt x="3537" y="1960"/>
                </a:lnTo>
                <a:lnTo>
                  <a:pt x="3522" y="1965"/>
                </a:lnTo>
                <a:lnTo>
                  <a:pt x="3512" y="1968"/>
                </a:lnTo>
                <a:lnTo>
                  <a:pt x="3503" y="1971"/>
                </a:lnTo>
                <a:lnTo>
                  <a:pt x="3495" y="1975"/>
                </a:lnTo>
                <a:lnTo>
                  <a:pt x="3483" y="1981"/>
                </a:lnTo>
                <a:lnTo>
                  <a:pt x="3470" y="1988"/>
                </a:lnTo>
                <a:lnTo>
                  <a:pt x="3453" y="1997"/>
                </a:lnTo>
                <a:lnTo>
                  <a:pt x="3445" y="2002"/>
                </a:lnTo>
                <a:lnTo>
                  <a:pt x="3432" y="2012"/>
                </a:lnTo>
                <a:lnTo>
                  <a:pt x="3416" y="2023"/>
                </a:lnTo>
                <a:lnTo>
                  <a:pt x="3399" y="2032"/>
                </a:lnTo>
                <a:lnTo>
                  <a:pt x="3342" y="2058"/>
                </a:lnTo>
                <a:lnTo>
                  <a:pt x="3285" y="2081"/>
                </a:lnTo>
                <a:lnTo>
                  <a:pt x="3220" y="2107"/>
                </a:lnTo>
                <a:lnTo>
                  <a:pt x="3152" y="2131"/>
                </a:lnTo>
                <a:lnTo>
                  <a:pt x="3133" y="2136"/>
                </a:lnTo>
                <a:lnTo>
                  <a:pt x="3117" y="2139"/>
                </a:lnTo>
                <a:lnTo>
                  <a:pt x="3105" y="2142"/>
                </a:lnTo>
                <a:lnTo>
                  <a:pt x="3094" y="2145"/>
                </a:lnTo>
                <a:lnTo>
                  <a:pt x="3081" y="2150"/>
                </a:lnTo>
                <a:lnTo>
                  <a:pt x="3066" y="2158"/>
                </a:lnTo>
                <a:lnTo>
                  <a:pt x="3034" y="2175"/>
                </a:lnTo>
                <a:cubicBezTo>
                  <a:pt x="3028" y="2178"/>
                  <a:pt x="3022" y="2180"/>
                  <a:pt x="3015" y="2180"/>
                </a:cubicBezTo>
                <a:lnTo>
                  <a:pt x="2994" y="2183"/>
                </a:lnTo>
                <a:lnTo>
                  <a:pt x="2970" y="2185"/>
                </a:lnTo>
                <a:lnTo>
                  <a:pt x="2943" y="2187"/>
                </a:lnTo>
                <a:lnTo>
                  <a:pt x="2917" y="2190"/>
                </a:lnTo>
                <a:lnTo>
                  <a:pt x="2889" y="2194"/>
                </a:lnTo>
                <a:lnTo>
                  <a:pt x="2864" y="2198"/>
                </a:lnTo>
                <a:lnTo>
                  <a:pt x="2842" y="2203"/>
                </a:lnTo>
                <a:lnTo>
                  <a:pt x="2823" y="2209"/>
                </a:lnTo>
                <a:lnTo>
                  <a:pt x="2805" y="2216"/>
                </a:lnTo>
                <a:lnTo>
                  <a:pt x="2787" y="2225"/>
                </a:lnTo>
                <a:lnTo>
                  <a:pt x="2748" y="2246"/>
                </a:lnTo>
                <a:lnTo>
                  <a:pt x="2725" y="2257"/>
                </a:lnTo>
                <a:lnTo>
                  <a:pt x="2700" y="2267"/>
                </a:lnTo>
                <a:lnTo>
                  <a:pt x="2672" y="2274"/>
                </a:lnTo>
                <a:lnTo>
                  <a:pt x="2644" y="2277"/>
                </a:lnTo>
                <a:lnTo>
                  <a:pt x="2606" y="2277"/>
                </a:lnTo>
                <a:lnTo>
                  <a:pt x="2568" y="2277"/>
                </a:lnTo>
                <a:lnTo>
                  <a:pt x="2494" y="2272"/>
                </a:lnTo>
                <a:lnTo>
                  <a:pt x="2423" y="2266"/>
                </a:lnTo>
                <a:lnTo>
                  <a:pt x="2351" y="2261"/>
                </a:lnTo>
                <a:lnTo>
                  <a:pt x="2371" y="2258"/>
                </a:lnTo>
                <a:lnTo>
                  <a:pt x="2323" y="2274"/>
                </a:lnTo>
                <a:lnTo>
                  <a:pt x="2330" y="2271"/>
                </a:lnTo>
                <a:lnTo>
                  <a:pt x="2318" y="2277"/>
                </a:lnTo>
                <a:lnTo>
                  <a:pt x="2329" y="2269"/>
                </a:lnTo>
                <a:lnTo>
                  <a:pt x="2320" y="2279"/>
                </a:lnTo>
                <a:lnTo>
                  <a:pt x="2326" y="2271"/>
                </a:lnTo>
                <a:lnTo>
                  <a:pt x="2321" y="2277"/>
                </a:lnTo>
                <a:lnTo>
                  <a:pt x="2316" y="2288"/>
                </a:lnTo>
                <a:lnTo>
                  <a:pt x="2302" y="2319"/>
                </a:lnTo>
                <a:lnTo>
                  <a:pt x="2293" y="2337"/>
                </a:lnTo>
                <a:lnTo>
                  <a:pt x="2285" y="2350"/>
                </a:lnTo>
                <a:cubicBezTo>
                  <a:pt x="2284" y="2352"/>
                  <a:pt x="2282" y="2354"/>
                  <a:pt x="2281" y="2355"/>
                </a:cubicBezTo>
                <a:lnTo>
                  <a:pt x="2267" y="2371"/>
                </a:lnTo>
                <a:lnTo>
                  <a:pt x="2254" y="2384"/>
                </a:lnTo>
                <a:lnTo>
                  <a:pt x="2227" y="2409"/>
                </a:lnTo>
                <a:lnTo>
                  <a:pt x="2199" y="2431"/>
                </a:lnTo>
                <a:lnTo>
                  <a:pt x="2173" y="2448"/>
                </a:lnTo>
                <a:lnTo>
                  <a:pt x="2150" y="2461"/>
                </a:lnTo>
                <a:lnTo>
                  <a:pt x="2128" y="2476"/>
                </a:lnTo>
                <a:lnTo>
                  <a:pt x="2115" y="2484"/>
                </a:lnTo>
                <a:lnTo>
                  <a:pt x="2104" y="2492"/>
                </a:lnTo>
                <a:lnTo>
                  <a:pt x="2095" y="2498"/>
                </a:lnTo>
                <a:lnTo>
                  <a:pt x="2088" y="2504"/>
                </a:lnTo>
                <a:lnTo>
                  <a:pt x="2076" y="2513"/>
                </a:lnTo>
                <a:lnTo>
                  <a:pt x="2066" y="2521"/>
                </a:lnTo>
                <a:lnTo>
                  <a:pt x="2056" y="2531"/>
                </a:lnTo>
                <a:lnTo>
                  <a:pt x="2044" y="2543"/>
                </a:lnTo>
                <a:lnTo>
                  <a:pt x="2028" y="2560"/>
                </a:lnTo>
                <a:lnTo>
                  <a:pt x="2018" y="2571"/>
                </a:lnTo>
                <a:lnTo>
                  <a:pt x="2006" y="2582"/>
                </a:lnTo>
                <a:cubicBezTo>
                  <a:pt x="2000" y="2588"/>
                  <a:pt x="1992" y="2593"/>
                  <a:pt x="1983" y="2595"/>
                </a:cubicBezTo>
                <a:lnTo>
                  <a:pt x="1961" y="2601"/>
                </a:lnTo>
                <a:lnTo>
                  <a:pt x="1949" y="2605"/>
                </a:lnTo>
                <a:lnTo>
                  <a:pt x="1957" y="2601"/>
                </a:lnTo>
                <a:lnTo>
                  <a:pt x="1950" y="2604"/>
                </a:lnTo>
                <a:lnTo>
                  <a:pt x="1806" y="2700"/>
                </a:lnTo>
                <a:cubicBezTo>
                  <a:pt x="1803" y="2703"/>
                  <a:pt x="1799" y="2705"/>
                  <a:pt x="1794" y="2706"/>
                </a:cubicBezTo>
                <a:lnTo>
                  <a:pt x="1782" y="2710"/>
                </a:lnTo>
                <a:lnTo>
                  <a:pt x="1769" y="2715"/>
                </a:lnTo>
                <a:lnTo>
                  <a:pt x="1762" y="2717"/>
                </a:lnTo>
                <a:lnTo>
                  <a:pt x="1753" y="2720"/>
                </a:lnTo>
                <a:lnTo>
                  <a:pt x="1748" y="2721"/>
                </a:lnTo>
                <a:lnTo>
                  <a:pt x="1742" y="2723"/>
                </a:lnTo>
                <a:lnTo>
                  <a:pt x="1738" y="2724"/>
                </a:lnTo>
                <a:lnTo>
                  <a:pt x="1760" y="2712"/>
                </a:lnTo>
                <a:lnTo>
                  <a:pt x="1759" y="2712"/>
                </a:lnTo>
                <a:lnTo>
                  <a:pt x="1711" y="2628"/>
                </a:lnTo>
                <a:lnTo>
                  <a:pt x="1715" y="2627"/>
                </a:lnTo>
                <a:lnTo>
                  <a:pt x="1723" y="2625"/>
                </a:lnTo>
                <a:lnTo>
                  <a:pt x="1733" y="2624"/>
                </a:lnTo>
                <a:lnTo>
                  <a:pt x="1738" y="2623"/>
                </a:lnTo>
                <a:cubicBezTo>
                  <a:pt x="1742" y="2623"/>
                  <a:pt x="1745" y="2623"/>
                  <a:pt x="1749" y="2623"/>
                </a:cubicBezTo>
                <a:lnTo>
                  <a:pt x="1753" y="2624"/>
                </a:lnTo>
                <a:cubicBezTo>
                  <a:pt x="1764" y="2625"/>
                  <a:pt x="1775" y="2630"/>
                  <a:pt x="1783" y="2638"/>
                </a:cubicBezTo>
                <a:lnTo>
                  <a:pt x="1785" y="2640"/>
                </a:lnTo>
                <a:cubicBezTo>
                  <a:pt x="1799" y="2655"/>
                  <a:pt x="1803" y="2678"/>
                  <a:pt x="1795" y="2697"/>
                </a:cubicBezTo>
                <a:lnTo>
                  <a:pt x="1793" y="2700"/>
                </a:lnTo>
                <a:cubicBezTo>
                  <a:pt x="1790" y="2706"/>
                  <a:pt x="1787" y="2711"/>
                  <a:pt x="1782" y="2715"/>
                </a:cubicBezTo>
                <a:lnTo>
                  <a:pt x="1771" y="2725"/>
                </a:lnTo>
                <a:lnTo>
                  <a:pt x="1765" y="2730"/>
                </a:lnTo>
                <a:lnTo>
                  <a:pt x="1756" y="2736"/>
                </a:lnTo>
                <a:lnTo>
                  <a:pt x="1747" y="2743"/>
                </a:lnTo>
                <a:lnTo>
                  <a:pt x="1735" y="2750"/>
                </a:lnTo>
                <a:lnTo>
                  <a:pt x="1723" y="2757"/>
                </a:lnTo>
                <a:lnTo>
                  <a:pt x="1708" y="2766"/>
                </a:lnTo>
                <a:cubicBezTo>
                  <a:pt x="1706" y="2767"/>
                  <a:pt x="1703" y="2769"/>
                  <a:pt x="1700" y="2770"/>
                </a:cubicBezTo>
                <a:lnTo>
                  <a:pt x="1685" y="2775"/>
                </a:lnTo>
                <a:cubicBezTo>
                  <a:pt x="1682" y="2776"/>
                  <a:pt x="1679" y="2777"/>
                  <a:pt x="1676" y="2778"/>
                </a:cubicBezTo>
                <a:lnTo>
                  <a:pt x="1658" y="2781"/>
                </a:lnTo>
                <a:lnTo>
                  <a:pt x="1642" y="2783"/>
                </a:lnTo>
                <a:lnTo>
                  <a:pt x="1650" y="2781"/>
                </a:lnTo>
                <a:lnTo>
                  <a:pt x="1634" y="2786"/>
                </a:lnTo>
                <a:lnTo>
                  <a:pt x="1645" y="2782"/>
                </a:lnTo>
                <a:lnTo>
                  <a:pt x="1632" y="2788"/>
                </a:lnTo>
                <a:lnTo>
                  <a:pt x="1618" y="2800"/>
                </a:lnTo>
                <a:lnTo>
                  <a:pt x="1586" y="2825"/>
                </a:lnTo>
                <a:cubicBezTo>
                  <a:pt x="1580" y="2831"/>
                  <a:pt x="1573" y="2834"/>
                  <a:pt x="1565" y="2836"/>
                </a:cubicBezTo>
                <a:lnTo>
                  <a:pt x="1534" y="2842"/>
                </a:lnTo>
                <a:lnTo>
                  <a:pt x="1523" y="2844"/>
                </a:lnTo>
                <a:lnTo>
                  <a:pt x="1513" y="2848"/>
                </a:lnTo>
                <a:lnTo>
                  <a:pt x="1501" y="2853"/>
                </a:lnTo>
                <a:lnTo>
                  <a:pt x="1492" y="2858"/>
                </a:lnTo>
                <a:lnTo>
                  <a:pt x="1485" y="2864"/>
                </a:lnTo>
                <a:lnTo>
                  <a:pt x="1476" y="2872"/>
                </a:lnTo>
                <a:lnTo>
                  <a:pt x="1456" y="2894"/>
                </a:lnTo>
                <a:lnTo>
                  <a:pt x="1442" y="2908"/>
                </a:lnTo>
                <a:lnTo>
                  <a:pt x="1425" y="2923"/>
                </a:lnTo>
                <a:lnTo>
                  <a:pt x="1397" y="2943"/>
                </a:lnTo>
                <a:lnTo>
                  <a:pt x="1372" y="2958"/>
                </a:lnTo>
                <a:cubicBezTo>
                  <a:pt x="1369" y="2960"/>
                  <a:pt x="1366" y="2961"/>
                  <a:pt x="1363" y="2962"/>
                </a:cubicBezTo>
                <a:lnTo>
                  <a:pt x="1345" y="2968"/>
                </a:lnTo>
                <a:lnTo>
                  <a:pt x="1335" y="2970"/>
                </a:lnTo>
                <a:lnTo>
                  <a:pt x="1323" y="2973"/>
                </a:lnTo>
                <a:lnTo>
                  <a:pt x="1333" y="2969"/>
                </a:lnTo>
                <a:lnTo>
                  <a:pt x="1322" y="2975"/>
                </a:lnTo>
                <a:lnTo>
                  <a:pt x="1335" y="2965"/>
                </a:lnTo>
                <a:lnTo>
                  <a:pt x="1325" y="2975"/>
                </a:lnTo>
                <a:lnTo>
                  <a:pt x="1331" y="2968"/>
                </a:lnTo>
                <a:lnTo>
                  <a:pt x="1325" y="2977"/>
                </a:lnTo>
                <a:lnTo>
                  <a:pt x="1317" y="2992"/>
                </a:lnTo>
                <a:lnTo>
                  <a:pt x="1310" y="3004"/>
                </a:lnTo>
                <a:cubicBezTo>
                  <a:pt x="1303" y="3015"/>
                  <a:pt x="1294" y="3023"/>
                  <a:pt x="1282" y="3026"/>
                </a:cubicBezTo>
                <a:lnTo>
                  <a:pt x="1266" y="3032"/>
                </a:lnTo>
                <a:lnTo>
                  <a:pt x="1252" y="3036"/>
                </a:lnTo>
                <a:lnTo>
                  <a:pt x="1245" y="3038"/>
                </a:lnTo>
                <a:lnTo>
                  <a:pt x="1239" y="3040"/>
                </a:lnTo>
                <a:lnTo>
                  <a:pt x="1233" y="3043"/>
                </a:lnTo>
                <a:lnTo>
                  <a:pt x="1226" y="3047"/>
                </a:lnTo>
                <a:lnTo>
                  <a:pt x="1216" y="3054"/>
                </a:lnTo>
                <a:lnTo>
                  <a:pt x="1205" y="3063"/>
                </a:lnTo>
                <a:lnTo>
                  <a:pt x="1195" y="3072"/>
                </a:lnTo>
                <a:lnTo>
                  <a:pt x="1184" y="3085"/>
                </a:lnTo>
                <a:lnTo>
                  <a:pt x="1169" y="3100"/>
                </a:lnTo>
                <a:lnTo>
                  <a:pt x="1151" y="3116"/>
                </a:lnTo>
                <a:lnTo>
                  <a:pt x="1136" y="3126"/>
                </a:lnTo>
                <a:lnTo>
                  <a:pt x="1124" y="3133"/>
                </a:lnTo>
                <a:lnTo>
                  <a:pt x="1117" y="3137"/>
                </a:lnTo>
                <a:lnTo>
                  <a:pt x="1106" y="3146"/>
                </a:lnTo>
                <a:lnTo>
                  <a:pt x="1114" y="3137"/>
                </a:lnTo>
                <a:lnTo>
                  <a:pt x="1105" y="3149"/>
                </a:lnTo>
                <a:lnTo>
                  <a:pt x="1109" y="3143"/>
                </a:lnTo>
                <a:lnTo>
                  <a:pt x="1103" y="3155"/>
                </a:lnTo>
                <a:lnTo>
                  <a:pt x="1096" y="3168"/>
                </a:lnTo>
                <a:cubicBezTo>
                  <a:pt x="1094" y="3170"/>
                  <a:pt x="1093" y="3172"/>
                  <a:pt x="1091" y="3175"/>
                </a:cubicBezTo>
                <a:lnTo>
                  <a:pt x="1077" y="3191"/>
                </a:lnTo>
                <a:lnTo>
                  <a:pt x="1064" y="3203"/>
                </a:lnTo>
                <a:lnTo>
                  <a:pt x="1052" y="3214"/>
                </a:lnTo>
                <a:lnTo>
                  <a:pt x="1042" y="3222"/>
                </a:lnTo>
                <a:lnTo>
                  <a:pt x="1031" y="3230"/>
                </a:lnTo>
                <a:lnTo>
                  <a:pt x="1017" y="3238"/>
                </a:lnTo>
                <a:lnTo>
                  <a:pt x="1012" y="3241"/>
                </a:lnTo>
                <a:lnTo>
                  <a:pt x="1004" y="3246"/>
                </a:lnTo>
                <a:lnTo>
                  <a:pt x="1013" y="3238"/>
                </a:lnTo>
                <a:lnTo>
                  <a:pt x="1005" y="3247"/>
                </a:lnTo>
                <a:lnTo>
                  <a:pt x="1010" y="3241"/>
                </a:lnTo>
                <a:lnTo>
                  <a:pt x="1007" y="3245"/>
                </a:lnTo>
                <a:lnTo>
                  <a:pt x="1003" y="3252"/>
                </a:lnTo>
                <a:lnTo>
                  <a:pt x="998" y="3261"/>
                </a:lnTo>
                <a:lnTo>
                  <a:pt x="993" y="3269"/>
                </a:lnTo>
                <a:lnTo>
                  <a:pt x="990" y="3276"/>
                </a:lnTo>
                <a:lnTo>
                  <a:pt x="987" y="3288"/>
                </a:lnTo>
                <a:lnTo>
                  <a:pt x="982" y="3305"/>
                </a:lnTo>
                <a:lnTo>
                  <a:pt x="977" y="3317"/>
                </a:lnTo>
                <a:cubicBezTo>
                  <a:pt x="976" y="3319"/>
                  <a:pt x="975" y="3322"/>
                  <a:pt x="974" y="3324"/>
                </a:cubicBezTo>
                <a:lnTo>
                  <a:pt x="964" y="3341"/>
                </a:lnTo>
                <a:lnTo>
                  <a:pt x="955" y="3352"/>
                </a:lnTo>
                <a:lnTo>
                  <a:pt x="949" y="3361"/>
                </a:lnTo>
                <a:lnTo>
                  <a:pt x="941" y="3373"/>
                </a:lnTo>
                <a:lnTo>
                  <a:pt x="946" y="3364"/>
                </a:lnTo>
                <a:lnTo>
                  <a:pt x="943" y="3370"/>
                </a:lnTo>
                <a:lnTo>
                  <a:pt x="940" y="3384"/>
                </a:lnTo>
                <a:lnTo>
                  <a:pt x="937" y="3396"/>
                </a:lnTo>
                <a:cubicBezTo>
                  <a:pt x="936" y="3399"/>
                  <a:pt x="935" y="3403"/>
                  <a:pt x="933" y="3405"/>
                </a:cubicBezTo>
                <a:lnTo>
                  <a:pt x="928" y="3417"/>
                </a:lnTo>
                <a:cubicBezTo>
                  <a:pt x="926" y="3420"/>
                  <a:pt x="924" y="3424"/>
                  <a:pt x="921" y="3427"/>
                </a:cubicBezTo>
                <a:lnTo>
                  <a:pt x="906" y="3445"/>
                </a:lnTo>
                <a:lnTo>
                  <a:pt x="892" y="3457"/>
                </a:lnTo>
                <a:lnTo>
                  <a:pt x="883" y="3465"/>
                </a:lnTo>
                <a:lnTo>
                  <a:pt x="871" y="3477"/>
                </a:lnTo>
                <a:lnTo>
                  <a:pt x="876" y="3471"/>
                </a:lnTo>
                <a:lnTo>
                  <a:pt x="860" y="3493"/>
                </a:lnTo>
                <a:lnTo>
                  <a:pt x="845" y="3517"/>
                </a:lnTo>
                <a:cubicBezTo>
                  <a:pt x="839" y="3527"/>
                  <a:pt x="829" y="3535"/>
                  <a:pt x="818" y="3538"/>
                </a:cubicBezTo>
                <a:lnTo>
                  <a:pt x="796" y="3545"/>
                </a:lnTo>
                <a:lnTo>
                  <a:pt x="779" y="3551"/>
                </a:lnTo>
                <a:lnTo>
                  <a:pt x="767" y="3555"/>
                </a:lnTo>
                <a:lnTo>
                  <a:pt x="756" y="3560"/>
                </a:lnTo>
                <a:lnTo>
                  <a:pt x="745" y="3567"/>
                </a:lnTo>
                <a:lnTo>
                  <a:pt x="732" y="3575"/>
                </a:lnTo>
                <a:lnTo>
                  <a:pt x="714" y="3589"/>
                </a:lnTo>
                <a:lnTo>
                  <a:pt x="691" y="3609"/>
                </a:lnTo>
                <a:lnTo>
                  <a:pt x="696" y="3604"/>
                </a:lnTo>
                <a:lnTo>
                  <a:pt x="691" y="3609"/>
                </a:lnTo>
                <a:lnTo>
                  <a:pt x="685" y="3618"/>
                </a:lnTo>
                <a:lnTo>
                  <a:pt x="670" y="3644"/>
                </a:lnTo>
                <a:cubicBezTo>
                  <a:pt x="664" y="3654"/>
                  <a:pt x="654" y="3662"/>
                  <a:pt x="642" y="3666"/>
                </a:cubicBezTo>
                <a:lnTo>
                  <a:pt x="621" y="3673"/>
                </a:lnTo>
                <a:lnTo>
                  <a:pt x="603" y="3679"/>
                </a:lnTo>
                <a:lnTo>
                  <a:pt x="590" y="3684"/>
                </a:lnTo>
                <a:lnTo>
                  <a:pt x="576" y="3690"/>
                </a:lnTo>
                <a:lnTo>
                  <a:pt x="565" y="3696"/>
                </a:lnTo>
                <a:lnTo>
                  <a:pt x="552" y="3704"/>
                </a:lnTo>
                <a:lnTo>
                  <a:pt x="537" y="3716"/>
                </a:lnTo>
                <a:lnTo>
                  <a:pt x="517" y="3735"/>
                </a:lnTo>
                <a:lnTo>
                  <a:pt x="524" y="3726"/>
                </a:lnTo>
                <a:lnTo>
                  <a:pt x="518" y="3736"/>
                </a:lnTo>
                <a:lnTo>
                  <a:pt x="524" y="3723"/>
                </a:lnTo>
                <a:lnTo>
                  <a:pt x="522" y="3731"/>
                </a:lnTo>
                <a:lnTo>
                  <a:pt x="518" y="3747"/>
                </a:lnTo>
                <a:lnTo>
                  <a:pt x="515" y="3759"/>
                </a:lnTo>
                <a:cubicBezTo>
                  <a:pt x="513" y="3768"/>
                  <a:pt x="508" y="3776"/>
                  <a:pt x="502" y="3783"/>
                </a:cubicBezTo>
                <a:lnTo>
                  <a:pt x="492" y="3792"/>
                </a:lnTo>
                <a:lnTo>
                  <a:pt x="481" y="3802"/>
                </a:lnTo>
                <a:lnTo>
                  <a:pt x="460" y="3824"/>
                </a:lnTo>
                <a:lnTo>
                  <a:pt x="451" y="3834"/>
                </a:lnTo>
                <a:lnTo>
                  <a:pt x="444" y="3843"/>
                </a:lnTo>
                <a:lnTo>
                  <a:pt x="438" y="3851"/>
                </a:lnTo>
                <a:lnTo>
                  <a:pt x="434" y="3860"/>
                </a:lnTo>
                <a:lnTo>
                  <a:pt x="426" y="3881"/>
                </a:lnTo>
                <a:lnTo>
                  <a:pt x="420" y="3897"/>
                </a:lnTo>
                <a:lnTo>
                  <a:pt x="415" y="3911"/>
                </a:lnTo>
                <a:lnTo>
                  <a:pt x="412" y="3922"/>
                </a:lnTo>
                <a:lnTo>
                  <a:pt x="410" y="3930"/>
                </a:lnTo>
                <a:lnTo>
                  <a:pt x="409" y="3932"/>
                </a:lnTo>
                <a:lnTo>
                  <a:pt x="408" y="3937"/>
                </a:lnTo>
                <a:lnTo>
                  <a:pt x="409" y="3929"/>
                </a:lnTo>
                <a:lnTo>
                  <a:pt x="409" y="3932"/>
                </a:lnTo>
                <a:lnTo>
                  <a:pt x="403" y="3910"/>
                </a:lnTo>
                <a:lnTo>
                  <a:pt x="404" y="3912"/>
                </a:lnTo>
                <a:lnTo>
                  <a:pt x="350" y="3885"/>
                </a:lnTo>
                <a:lnTo>
                  <a:pt x="351" y="3885"/>
                </a:lnTo>
                <a:lnTo>
                  <a:pt x="329" y="3895"/>
                </a:lnTo>
                <a:lnTo>
                  <a:pt x="333" y="3892"/>
                </a:lnTo>
                <a:lnTo>
                  <a:pt x="325" y="3900"/>
                </a:lnTo>
                <a:lnTo>
                  <a:pt x="330" y="3894"/>
                </a:lnTo>
                <a:lnTo>
                  <a:pt x="335" y="3887"/>
                </a:lnTo>
                <a:lnTo>
                  <a:pt x="341" y="3878"/>
                </a:lnTo>
                <a:lnTo>
                  <a:pt x="345" y="3873"/>
                </a:lnTo>
                <a:cubicBezTo>
                  <a:pt x="350" y="3867"/>
                  <a:pt x="356" y="3862"/>
                  <a:pt x="363" y="3858"/>
                </a:cubicBezTo>
                <a:lnTo>
                  <a:pt x="365" y="3857"/>
                </a:lnTo>
                <a:cubicBezTo>
                  <a:pt x="380" y="3850"/>
                  <a:pt x="399" y="3851"/>
                  <a:pt x="413" y="3860"/>
                </a:cubicBezTo>
                <a:cubicBezTo>
                  <a:pt x="428" y="3869"/>
                  <a:pt x="437" y="3885"/>
                  <a:pt x="437" y="3902"/>
                </a:cubicBezTo>
                <a:lnTo>
                  <a:pt x="437" y="3904"/>
                </a:lnTo>
                <a:cubicBezTo>
                  <a:pt x="437" y="3908"/>
                  <a:pt x="436" y="3912"/>
                  <a:pt x="435" y="3916"/>
                </a:cubicBezTo>
                <a:lnTo>
                  <a:pt x="433" y="3923"/>
                </a:lnTo>
                <a:lnTo>
                  <a:pt x="431" y="3929"/>
                </a:lnTo>
                <a:lnTo>
                  <a:pt x="428" y="3937"/>
                </a:lnTo>
                <a:lnTo>
                  <a:pt x="424" y="3948"/>
                </a:lnTo>
                <a:lnTo>
                  <a:pt x="419" y="3961"/>
                </a:lnTo>
                <a:lnTo>
                  <a:pt x="412" y="3975"/>
                </a:lnTo>
                <a:lnTo>
                  <a:pt x="404" y="3993"/>
                </a:lnTo>
                <a:lnTo>
                  <a:pt x="395" y="4014"/>
                </a:lnTo>
                <a:lnTo>
                  <a:pt x="382" y="4043"/>
                </a:lnTo>
                <a:lnTo>
                  <a:pt x="372" y="4061"/>
                </a:lnTo>
                <a:lnTo>
                  <a:pt x="363" y="4073"/>
                </a:lnTo>
                <a:lnTo>
                  <a:pt x="357" y="4081"/>
                </a:lnTo>
                <a:lnTo>
                  <a:pt x="349" y="4093"/>
                </a:lnTo>
                <a:lnTo>
                  <a:pt x="353" y="4085"/>
                </a:lnTo>
                <a:lnTo>
                  <a:pt x="350" y="4092"/>
                </a:lnTo>
                <a:lnTo>
                  <a:pt x="347" y="4104"/>
                </a:lnTo>
                <a:lnTo>
                  <a:pt x="342" y="4121"/>
                </a:lnTo>
                <a:lnTo>
                  <a:pt x="337" y="4133"/>
                </a:lnTo>
                <a:cubicBezTo>
                  <a:pt x="336" y="4136"/>
                  <a:pt x="335" y="4139"/>
                  <a:pt x="333" y="4141"/>
                </a:cubicBezTo>
                <a:lnTo>
                  <a:pt x="322" y="4158"/>
                </a:lnTo>
                <a:lnTo>
                  <a:pt x="314" y="4169"/>
                </a:lnTo>
                <a:lnTo>
                  <a:pt x="305" y="4180"/>
                </a:lnTo>
                <a:lnTo>
                  <a:pt x="310" y="4173"/>
                </a:lnTo>
                <a:lnTo>
                  <a:pt x="303" y="4185"/>
                </a:lnTo>
                <a:lnTo>
                  <a:pt x="306" y="4179"/>
                </a:lnTo>
                <a:lnTo>
                  <a:pt x="299" y="4200"/>
                </a:lnTo>
                <a:lnTo>
                  <a:pt x="293" y="4219"/>
                </a:lnTo>
                <a:lnTo>
                  <a:pt x="287" y="4236"/>
                </a:lnTo>
                <a:lnTo>
                  <a:pt x="283" y="4249"/>
                </a:lnTo>
                <a:lnTo>
                  <a:pt x="279" y="4261"/>
                </a:lnTo>
                <a:lnTo>
                  <a:pt x="277" y="4269"/>
                </a:lnTo>
                <a:lnTo>
                  <a:pt x="274" y="4277"/>
                </a:lnTo>
                <a:lnTo>
                  <a:pt x="273" y="4282"/>
                </a:lnTo>
                <a:lnTo>
                  <a:pt x="272" y="4286"/>
                </a:lnTo>
                <a:lnTo>
                  <a:pt x="271" y="4289"/>
                </a:lnTo>
                <a:lnTo>
                  <a:pt x="270" y="4291"/>
                </a:lnTo>
                <a:lnTo>
                  <a:pt x="175" y="4259"/>
                </a:lnTo>
                <a:lnTo>
                  <a:pt x="175" y="4262"/>
                </a:lnTo>
                <a:lnTo>
                  <a:pt x="176" y="4257"/>
                </a:lnTo>
                <a:lnTo>
                  <a:pt x="177" y="4256"/>
                </a:lnTo>
                <a:lnTo>
                  <a:pt x="178" y="4251"/>
                </a:lnTo>
                <a:lnTo>
                  <a:pt x="177" y="4259"/>
                </a:lnTo>
                <a:lnTo>
                  <a:pt x="177" y="4256"/>
                </a:lnTo>
                <a:lnTo>
                  <a:pt x="199" y="4297"/>
                </a:lnTo>
                <a:lnTo>
                  <a:pt x="197" y="4296"/>
                </a:lnTo>
                <a:lnTo>
                  <a:pt x="261" y="4290"/>
                </a:lnTo>
                <a:lnTo>
                  <a:pt x="257" y="4294"/>
                </a:lnTo>
                <a:lnTo>
                  <a:pt x="262" y="4287"/>
                </a:lnTo>
                <a:lnTo>
                  <a:pt x="262" y="4288"/>
                </a:lnTo>
                <a:lnTo>
                  <a:pt x="259" y="4292"/>
                </a:lnTo>
                <a:lnTo>
                  <a:pt x="255" y="4299"/>
                </a:lnTo>
                <a:lnTo>
                  <a:pt x="252" y="4305"/>
                </a:lnTo>
                <a:lnTo>
                  <a:pt x="246" y="4317"/>
                </a:lnTo>
                <a:lnTo>
                  <a:pt x="241" y="4325"/>
                </a:lnTo>
                <a:lnTo>
                  <a:pt x="238" y="4332"/>
                </a:lnTo>
                <a:lnTo>
                  <a:pt x="235" y="4344"/>
                </a:lnTo>
                <a:lnTo>
                  <a:pt x="230" y="4361"/>
                </a:lnTo>
                <a:lnTo>
                  <a:pt x="225" y="4373"/>
                </a:lnTo>
                <a:cubicBezTo>
                  <a:pt x="224" y="4375"/>
                  <a:pt x="223" y="4378"/>
                  <a:pt x="222" y="4380"/>
                </a:cubicBezTo>
                <a:lnTo>
                  <a:pt x="212" y="4397"/>
                </a:lnTo>
                <a:lnTo>
                  <a:pt x="203" y="4408"/>
                </a:lnTo>
                <a:lnTo>
                  <a:pt x="197" y="4417"/>
                </a:lnTo>
                <a:lnTo>
                  <a:pt x="189" y="4429"/>
                </a:lnTo>
                <a:lnTo>
                  <a:pt x="193" y="4421"/>
                </a:lnTo>
                <a:lnTo>
                  <a:pt x="190" y="4428"/>
                </a:lnTo>
                <a:lnTo>
                  <a:pt x="187" y="4440"/>
                </a:lnTo>
                <a:lnTo>
                  <a:pt x="182" y="4455"/>
                </a:lnTo>
                <a:lnTo>
                  <a:pt x="176" y="4473"/>
                </a:lnTo>
                <a:lnTo>
                  <a:pt x="166" y="4492"/>
                </a:lnTo>
                <a:lnTo>
                  <a:pt x="158" y="4506"/>
                </a:lnTo>
                <a:lnTo>
                  <a:pt x="152" y="4517"/>
                </a:lnTo>
                <a:lnTo>
                  <a:pt x="147" y="4529"/>
                </a:lnTo>
                <a:lnTo>
                  <a:pt x="143" y="4539"/>
                </a:lnTo>
                <a:lnTo>
                  <a:pt x="140" y="4553"/>
                </a:lnTo>
                <a:lnTo>
                  <a:pt x="137" y="4569"/>
                </a:lnTo>
                <a:lnTo>
                  <a:pt x="135" y="4586"/>
                </a:lnTo>
                <a:lnTo>
                  <a:pt x="129" y="4625"/>
                </a:lnTo>
                <a:lnTo>
                  <a:pt x="125" y="4666"/>
                </a:lnTo>
                <a:lnTo>
                  <a:pt x="122" y="4706"/>
                </a:lnTo>
                <a:lnTo>
                  <a:pt x="121" y="4724"/>
                </a:lnTo>
                <a:lnTo>
                  <a:pt x="120" y="4741"/>
                </a:lnTo>
                <a:lnTo>
                  <a:pt x="119" y="4757"/>
                </a:lnTo>
                <a:lnTo>
                  <a:pt x="118" y="4771"/>
                </a:lnTo>
                <a:lnTo>
                  <a:pt x="117" y="4781"/>
                </a:lnTo>
                <a:lnTo>
                  <a:pt x="117" y="4790"/>
                </a:lnTo>
                <a:lnTo>
                  <a:pt x="114" y="4833"/>
                </a:lnTo>
                <a:lnTo>
                  <a:pt x="112" y="4873"/>
                </a:lnTo>
                <a:lnTo>
                  <a:pt x="110" y="4911"/>
                </a:lnTo>
                <a:lnTo>
                  <a:pt x="108" y="4946"/>
                </a:lnTo>
                <a:lnTo>
                  <a:pt x="106" y="4979"/>
                </a:lnTo>
                <a:lnTo>
                  <a:pt x="105" y="5010"/>
                </a:lnTo>
                <a:lnTo>
                  <a:pt x="103" y="5038"/>
                </a:lnTo>
                <a:lnTo>
                  <a:pt x="102" y="5065"/>
                </a:lnTo>
                <a:lnTo>
                  <a:pt x="101" y="5115"/>
                </a:lnTo>
                <a:lnTo>
                  <a:pt x="100" y="5161"/>
                </a:lnTo>
                <a:lnTo>
                  <a:pt x="100" y="5206"/>
                </a:lnTo>
                <a:lnTo>
                  <a:pt x="100" y="5250"/>
                </a:lnTo>
                <a:lnTo>
                  <a:pt x="101" y="5296"/>
                </a:lnTo>
                <a:lnTo>
                  <a:pt x="103" y="5346"/>
                </a:lnTo>
                <a:lnTo>
                  <a:pt x="103" y="5373"/>
                </a:lnTo>
                <a:lnTo>
                  <a:pt x="104" y="5402"/>
                </a:lnTo>
                <a:lnTo>
                  <a:pt x="105" y="5432"/>
                </a:lnTo>
                <a:lnTo>
                  <a:pt x="107" y="5465"/>
                </a:lnTo>
                <a:lnTo>
                  <a:pt x="108" y="5499"/>
                </a:lnTo>
                <a:lnTo>
                  <a:pt x="109" y="5536"/>
                </a:lnTo>
                <a:lnTo>
                  <a:pt x="110" y="5577"/>
                </a:lnTo>
                <a:lnTo>
                  <a:pt x="111" y="5620"/>
                </a:lnTo>
                <a:lnTo>
                  <a:pt x="113" y="5666"/>
                </a:lnTo>
                <a:lnTo>
                  <a:pt x="114" y="5715"/>
                </a:lnTo>
                <a:lnTo>
                  <a:pt x="115" y="5769"/>
                </a:lnTo>
                <a:lnTo>
                  <a:pt x="117" y="5826"/>
                </a:lnTo>
                <a:lnTo>
                  <a:pt x="114" y="5811"/>
                </a:lnTo>
                <a:lnTo>
                  <a:pt x="120" y="5829"/>
                </a:lnTo>
                <a:lnTo>
                  <a:pt x="126" y="5846"/>
                </a:lnTo>
                <a:lnTo>
                  <a:pt x="131" y="5861"/>
                </a:lnTo>
                <a:lnTo>
                  <a:pt x="135" y="5875"/>
                </a:lnTo>
                <a:lnTo>
                  <a:pt x="142" y="5902"/>
                </a:lnTo>
                <a:lnTo>
                  <a:pt x="146" y="5928"/>
                </a:lnTo>
                <a:lnTo>
                  <a:pt x="147" y="5941"/>
                </a:lnTo>
                <a:lnTo>
                  <a:pt x="148" y="5956"/>
                </a:lnTo>
                <a:lnTo>
                  <a:pt x="148" y="5973"/>
                </a:lnTo>
                <a:lnTo>
                  <a:pt x="149" y="5991"/>
                </a:lnTo>
                <a:lnTo>
                  <a:pt x="149" y="6012"/>
                </a:lnTo>
                <a:lnTo>
                  <a:pt x="149" y="6037"/>
                </a:lnTo>
                <a:lnTo>
                  <a:pt x="149" y="6066"/>
                </a:lnTo>
                <a:lnTo>
                  <a:pt x="149" y="6099"/>
                </a:lnTo>
                <a:cubicBezTo>
                  <a:pt x="149" y="6102"/>
                  <a:pt x="148" y="6105"/>
                  <a:pt x="148" y="6108"/>
                </a:cubicBezTo>
                <a:lnTo>
                  <a:pt x="146" y="6120"/>
                </a:lnTo>
                <a:cubicBezTo>
                  <a:pt x="145" y="6124"/>
                  <a:pt x="144" y="6128"/>
                  <a:pt x="142" y="6131"/>
                </a:cubicBezTo>
                <a:lnTo>
                  <a:pt x="137" y="6144"/>
                </a:lnTo>
                <a:lnTo>
                  <a:pt x="131" y="6156"/>
                </a:lnTo>
                <a:lnTo>
                  <a:pt x="134" y="6146"/>
                </a:lnTo>
                <a:lnTo>
                  <a:pt x="131" y="6159"/>
                </a:lnTo>
                <a:lnTo>
                  <a:pt x="133" y="6150"/>
                </a:lnTo>
                <a:lnTo>
                  <a:pt x="127" y="6245"/>
                </a:lnTo>
                <a:lnTo>
                  <a:pt x="123" y="6340"/>
                </a:lnTo>
                <a:lnTo>
                  <a:pt x="120" y="6437"/>
                </a:lnTo>
                <a:lnTo>
                  <a:pt x="117" y="6533"/>
                </a:lnTo>
                <a:lnTo>
                  <a:pt x="115" y="6518"/>
                </a:lnTo>
                <a:lnTo>
                  <a:pt x="119" y="6535"/>
                </a:lnTo>
                <a:lnTo>
                  <a:pt x="122" y="6547"/>
                </a:lnTo>
                <a:lnTo>
                  <a:pt x="126" y="6559"/>
                </a:lnTo>
                <a:lnTo>
                  <a:pt x="128" y="6568"/>
                </a:lnTo>
                <a:lnTo>
                  <a:pt x="129" y="6575"/>
                </a:lnTo>
                <a:lnTo>
                  <a:pt x="132" y="6585"/>
                </a:lnTo>
                <a:lnTo>
                  <a:pt x="134" y="6594"/>
                </a:lnTo>
                <a:lnTo>
                  <a:pt x="135" y="6600"/>
                </a:lnTo>
                <a:cubicBezTo>
                  <a:pt x="136" y="6603"/>
                  <a:pt x="136" y="6605"/>
                  <a:pt x="136" y="6607"/>
                </a:cubicBezTo>
                <a:lnTo>
                  <a:pt x="136" y="6618"/>
                </a:lnTo>
                <a:lnTo>
                  <a:pt x="136" y="6621"/>
                </a:lnTo>
                <a:lnTo>
                  <a:pt x="136" y="6623"/>
                </a:lnTo>
                <a:lnTo>
                  <a:pt x="136" y="6629"/>
                </a:lnTo>
                <a:lnTo>
                  <a:pt x="136" y="6640"/>
                </a:lnTo>
                <a:lnTo>
                  <a:pt x="136" y="6646"/>
                </a:lnTo>
                <a:lnTo>
                  <a:pt x="137" y="6655"/>
                </a:lnTo>
                <a:lnTo>
                  <a:pt x="138" y="6665"/>
                </a:lnTo>
                <a:lnTo>
                  <a:pt x="139" y="6678"/>
                </a:lnTo>
                <a:lnTo>
                  <a:pt x="141" y="6693"/>
                </a:lnTo>
                <a:lnTo>
                  <a:pt x="143" y="6711"/>
                </a:lnTo>
                <a:lnTo>
                  <a:pt x="145" y="6731"/>
                </a:lnTo>
                <a:lnTo>
                  <a:pt x="148" y="6753"/>
                </a:lnTo>
                <a:lnTo>
                  <a:pt x="151" y="6779"/>
                </a:lnTo>
                <a:lnTo>
                  <a:pt x="155" y="6808"/>
                </a:lnTo>
                <a:lnTo>
                  <a:pt x="159" y="6840"/>
                </a:lnTo>
                <a:lnTo>
                  <a:pt x="164" y="6874"/>
                </a:lnTo>
                <a:lnTo>
                  <a:pt x="170" y="6913"/>
                </a:lnTo>
                <a:lnTo>
                  <a:pt x="179" y="6953"/>
                </a:lnTo>
                <a:lnTo>
                  <a:pt x="196" y="7032"/>
                </a:lnTo>
                <a:cubicBezTo>
                  <a:pt x="197" y="7038"/>
                  <a:pt x="197" y="7044"/>
                  <a:pt x="196" y="7049"/>
                </a:cubicBezTo>
                <a:lnTo>
                  <a:pt x="189" y="7106"/>
                </a:lnTo>
                <a:lnTo>
                  <a:pt x="180" y="7164"/>
                </a:lnTo>
                <a:lnTo>
                  <a:pt x="171" y="7212"/>
                </a:lnTo>
                <a:lnTo>
                  <a:pt x="161" y="7259"/>
                </a:lnTo>
                <a:lnTo>
                  <a:pt x="153" y="7305"/>
                </a:lnTo>
                <a:lnTo>
                  <a:pt x="150" y="7327"/>
                </a:lnTo>
                <a:lnTo>
                  <a:pt x="149" y="7348"/>
                </a:lnTo>
                <a:lnTo>
                  <a:pt x="147" y="7410"/>
                </a:lnTo>
                <a:lnTo>
                  <a:pt x="146" y="7469"/>
                </a:lnTo>
                <a:lnTo>
                  <a:pt x="145" y="7526"/>
                </a:lnTo>
                <a:lnTo>
                  <a:pt x="145" y="7580"/>
                </a:lnTo>
                <a:lnTo>
                  <a:pt x="145" y="7633"/>
                </a:lnTo>
                <a:lnTo>
                  <a:pt x="144" y="7682"/>
                </a:lnTo>
                <a:lnTo>
                  <a:pt x="144" y="7729"/>
                </a:lnTo>
                <a:lnTo>
                  <a:pt x="145" y="7775"/>
                </a:lnTo>
                <a:lnTo>
                  <a:pt x="145" y="7818"/>
                </a:lnTo>
                <a:lnTo>
                  <a:pt x="146" y="7858"/>
                </a:lnTo>
                <a:lnTo>
                  <a:pt x="146" y="7897"/>
                </a:lnTo>
                <a:lnTo>
                  <a:pt x="147" y="7934"/>
                </a:lnTo>
                <a:lnTo>
                  <a:pt x="148" y="7968"/>
                </a:lnTo>
                <a:lnTo>
                  <a:pt x="150" y="8001"/>
                </a:lnTo>
                <a:lnTo>
                  <a:pt x="151" y="8033"/>
                </a:lnTo>
                <a:lnTo>
                  <a:pt x="152" y="8062"/>
                </a:lnTo>
                <a:lnTo>
                  <a:pt x="154" y="8090"/>
                </a:lnTo>
                <a:lnTo>
                  <a:pt x="155" y="8115"/>
                </a:lnTo>
                <a:lnTo>
                  <a:pt x="157" y="8140"/>
                </a:lnTo>
                <a:lnTo>
                  <a:pt x="158" y="8163"/>
                </a:lnTo>
                <a:lnTo>
                  <a:pt x="162" y="8205"/>
                </a:lnTo>
                <a:lnTo>
                  <a:pt x="165" y="8242"/>
                </a:lnTo>
                <a:lnTo>
                  <a:pt x="169" y="8274"/>
                </a:lnTo>
                <a:lnTo>
                  <a:pt x="172" y="8302"/>
                </a:lnTo>
                <a:lnTo>
                  <a:pt x="175" y="8327"/>
                </a:lnTo>
                <a:lnTo>
                  <a:pt x="178" y="8349"/>
                </a:lnTo>
                <a:lnTo>
                  <a:pt x="181" y="8368"/>
                </a:lnTo>
                <a:lnTo>
                  <a:pt x="183" y="8387"/>
                </a:lnTo>
                <a:lnTo>
                  <a:pt x="185" y="8403"/>
                </a:lnTo>
                <a:lnTo>
                  <a:pt x="186" y="8421"/>
                </a:lnTo>
                <a:lnTo>
                  <a:pt x="185" y="8456"/>
                </a:lnTo>
                <a:lnTo>
                  <a:pt x="181" y="8488"/>
                </a:lnTo>
                <a:lnTo>
                  <a:pt x="177" y="8506"/>
                </a:lnTo>
                <a:lnTo>
                  <a:pt x="172" y="8526"/>
                </a:lnTo>
                <a:lnTo>
                  <a:pt x="166" y="8548"/>
                </a:lnTo>
                <a:lnTo>
                  <a:pt x="158" y="8572"/>
                </a:lnTo>
                <a:lnTo>
                  <a:pt x="150" y="8599"/>
                </a:lnTo>
                <a:lnTo>
                  <a:pt x="139" y="8630"/>
                </a:lnTo>
                <a:lnTo>
                  <a:pt x="128" y="8666"/>
                </a:lnTo>
                <a:lnTo>
                  <a:pt x="114" y="8707"/>
                </a:lnTo>
                <a:lnTo>
                  <a:pt x="19" y="8675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6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79" name="Freeform 34"/>
          <p:cNvSpPr>
            <a:spLocks/>
          </p:cNvSpPr>
          <p:nvPr/>
        </p:nvSpPr>
        <p:spPr bwMode="auto">
          <a:xfrm>
            <a:off x="2480464" y="2155353"/>
            <a:ext cx="4267330" cy="2517430"/>
          </a:xfrm>
          <a:custGeom>
            <a:avLst/>
            <a:gdLst>
              <a:gd name="T0" fmla="*/ 2 w 11410"/>
              <a:gd name="T1" fmla="*/ 6939 h 8147"/>
              <a:gd name="T2" fmla="*/ 100 w 11410"/>
              <a:gd name="T3" fmla="*/ 6399 h 8147"/>
              <a:gd name="T4" fmla="*/ 234 w 11410"/>
              <a:gd name="T5" fmla="*/ 6020 h 8147"/>
              <a:gd name="T6" fmla="*/ 288 w 11410"/>
              <a:gd name="T7" fmla="*/ 5482 h 8147"/>
              <a:gd name="T8" fmla="*/ 416 w 11410"/>
              <a:gd name="T9" fmla="*/ 5132 h 8147"/>
              <a:gd name="T10" fmla="*/ 513 w 11410"/>
              <a:gd name="T11" fmla="*/ 4916 h 8147"/>
              <a:gd name="T12" fmla="*/ 706 w 11410"/>
              <a:gd name="T13" fmla="*/ 4603 h 8147"/>
              <a:gd name="T14" fmla="*/ 909 w 11410"/>
              <a:gd name="T15" fmla="*/ 4437 h 8147"/>
              <a:gd name="T16" fmla="*/ 1270 w 11410"/>
              <a:gd name="T17" fmla="*/ 4369 h 8147"/>
              <a:gd name="T18" fmla="*/ 1397 w 11410"/>
              <a:gd name="T19" fmla="*/ 4297 h 8147"/>
              <a:gd name="T20" fmla="*/ 1507 w 11410"/>
              <a:gd name="T21" fmla="*/ 4016 h 8147"/>
              <a:gd name="T22" fmla="*/ 1672 w 11410"/>
              <a:gd name="T23" fmla="*/ 3660 h 8147"/>
              <a:gd name="T24" fmla="*/ 2210 w 11410"/>
              <a:gd name="T25" fmla="*/ 3273 h 8147"/>
              <a:gd name="T26" fmla="*/ 2703 w 11410"/>
              <a:gd name="T27" fmla="*/ 3102 h 8147"/>
              <a:gd name="T28" fmla="*/ 2782 w 11410"/>
              <a:gd name="T29" fmla="*/ 2902 h 8147"/>
              <a:gd name="T30" fmla="*/ 2919 w 11410"/>
              <a:gd name="T31" fmla="*/ 2639 h 8147"/>
              <a:gd name="T32" fmla="*/ 3486 w 11410"/>
              <a:gd name="T33" fmla="*/ 2497 h 8147"/>
              <a:gd name="T34" fmla="*/ 4267 w 11410"/>
              <a:gd name="T35" fmla="*/ 2292 h 8147"/>
              <a:gd name="T36" fmla="*/ 4623 w 11410"/>
              <a:gd name="T37" fmla="*/ 1993 h 8147"/>
              <a:gd name="T38" fmla="*/ 4943 w 11410"/>
              <a:gd name="T39" fmla="*/ 1782 h 8147"/>
              <a:gd name="T40" fmla="*/ 5172 w 11410"/>
              <a:gd name="T41" fmla="*/ 1594 h 8147"/>
              <a:gd name="T42" fmla="*/ 5395 w 11410"/>
              <a:gd name="T43" fmla="*/ 1454 h 8147"/>
              <a:gd name="T44" fmla="*/ 6621 w 11410"/>
              <a:gd name="T45" fmla="*/ 1399 h 8147"/>
              <a:gd name="T46" fmla="*/ 6792 w 11410"/>
              <a:gd name="T47" fmla="*/ 1333 h 8147"/>
              <a:gd name="T48" fmla="*/ 7101 w 11410"/>
              <a:gd name="T49" fmla="*/ 941 h 8147"/>
              <a:gd name="T50" fmla="*/ 7297 w 11410"/>
              <a:gd name="T51" fmla="*/ 851 h 8147"/>
              <a:gd name="T52" fmla="*/ 8495 w 11410"/>
              <a:gd name="T53" fmla="*/ 579 h 8147"/>
              <a:gd name="T54" fmla="*/ 10440 w 11410"/>
              <a:gd name="T55" fmla="*/ 497 h 8147"/>
              <a:gd name="T56" fmla="*/ 10959 w 11410"/>
              <a:gd name="T57" fmla="*/ 360 h 8147"/>
              <a:gd name="T58" fmla="*/ 11193 w 11410"/>
              <a:gd name="T59" fmla="*/ 172 h 8147"/>
              <a:gd name="T60" fmla="*/ 11358 w 11410"/>
              <a:gd name="T61" fmla="*/ 101 h 8147"/>
              <a:gd name="T62" fmla="*/ 11195 w 11410"/>
              <a:gd name="T63" fmla="*/ 303 h 8147"/>
              <a:gd name="T64" fmla="*/ 10818 w 11410"/>
              <a:gd name="T65" fmla="*/ 457 h 8147"/>
              <a:gd name="T66" fmla="*/ 9776 w 11410"/>
              <a:gd name="T67" fmla="*/ 640 h 8147"/>
              <a:gd name="T68" fmla="*/ 8411 w 11410"/>
              <a:gd name="T69" fmla="*/ 749 h 8147"/>
              <a:gd name="T70" fmla="*/ 7219 w 11410"/>
              <a:gd name="T71" fmla="*/ 994 h 8147"/>
              <a:gd name="T72" fmla="*/ 7014 w 11410"/>
              <a:gd name="T73" fmla="*/ 1104 h 8147"/>
              <a:gd name="T74" fmla="*/ 6712 w 11410"/>
              <a:gd name="T75" fmla="*/ 1476 h 8147"/>
              <a:gd name="T76" fmla="*/ 6260 w 11410"/>
              <a:gd name="T77" fmla="*/ 1550 h 8147"/>
              <a:gd name="T78" fmla="*/ 5336 w 11410"/>
              <a:gd name="T79" fmla="*/ 1600 h 8147"/>
              <a:gd name="T80" fmla="*/ 5141 w 11410"/>
              <a:gd name="T81" fmla="*/ 1702 h 8147"/>
              <a:gd name="T82" fmla="*/ 4824 w 11410"/>
              <a:gd name="T83" fmla="*/ 1983 h 8147"/>
              <a:gd name="T84" fmla="*/ 4620 w 11410"/>
              <a:gd name="T85" fmla="*/ 2156 h 8147"/>
              <a:gd name="T86" fmla="*/ 4206 w 11410"/>
              <a:gd name="T87" fmla="*/ 2425 h 8147"/>
              <a:gd name="T88" fmla="*/ 3291 w 11410"/>
              <a:gd name="T89" fmla="*/ 2645 h 8147"/>
              <a:gd name="T90" fmla="*/ 2938 w 11410"/>
              <a:gd name="T91" fmla="*/ 2777 h 8147"/>
              <a:gd name="T92" fmla="*/ 2846 w 11410"/>
              <a:gd name="T93" fmla="*/ 2938 h 8147"/>
              <a:gd name="T94" fmla="*/ 2654 w 11410"/>
              <a:gd name="T95" fmla="*/ 3245 h 8147"/>
              <a:gd name="T96" fmla="*/ 2235 w 11410"/>
              <a:gd name="T97" fmla="*/ 3394 h 8147"/>
              <a:gd name="T98" fmla="*/ 1714 w 11410"/>
              <a:gd name="T99" fmla="*/ 3775 h 8147"/>
              <a:gd name="T100" fmla="*/ 1584 w 11410"/>
              <a:gd name="T101" fmla="*/ 4169 h 8147"/>
              <a:gd name="T102" fmla="*/ 1343 w 11410"/>
              <a:gd name="T103" fmla="*/ 4440 h 8147"/>
              <a:gd name="T104" fmla="*/ 1255 w 11410"/>
              <a:gd name="T105" fmla="*/ 4475 h 8147"/>
              <a:gd name="T106" fmla="*/ 909 w 11410"/>
              <a:gd name="T107" fmla="*/ 4556 h 8147"/>
              <a:gd name="T108" fmla="*/ 720 w 11410"/>
              <a:gd name="T109" fmla="*/ 4743 h 8147"/>
              <a:gd name="T110" fmla="*/ 574 w 11410"/>
              <a:gd name="T111" fmla="*/ 4983 h 8147"/>
              <a:gd name="T112" fmla="*/ 468 w 11410"/>
              <a:gd name="T113" fmla="*/ 5247 h 8147"/>
              <a:gd name="T114" fmla="*/ 419 w 11410"/>
              <a:gd name="T115" fmla="*/ 5593 h 8147"/>
              <a:gd name="T116" fmla="*/ 305 w 11410"/>
              <a:gd name="T117" fmla="*/ 6194 h 8147"/>
              <a:gd name="T118" fmla="*/ 165 w 11410"/>
              <a:gd name="T119" fmla="*/ 6532 h 8147"/>
              <a:gd name="T120" fmla="*/ 104 w 11410"/>
              <a:gd name="T121" fmla="*/ 7156 h 8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410" h="8147">
                <a:moveTo>
                  <a:pt x="48" y="8147"/>
                </a:moveTo>
                <a:lnTo>
                  <a:pt x="45" y="7995"/>
                </a:lnTo>
                <a:lnTo>
                  <a:pt x="43" y="7842"/>
                </a:lnTo>
                <a:lnTo>
                  <a:pt x="39" y="7691"/>
                </a:lnTo>
                <a:lnTo>
                  <a:pt x="36" y="7616"/>
                </a:lnTo>
                <a:lnTo>
                  <a:pt x="32" y="7541"/>
                </a:lnTo>
                <a:lnTo>
                  <a:pt x="30" y="7531"/>
                </a:lnTo>
                <a:lnTo>
                  <a:pt x="27" y="7521"/>
                </a:lnTo>
                <a:lnTo>
                  <a:pt x="23" y="7508"/>
                </a:lnTo>
                <a:lnTo>
                  <a:pt x="18" y="7495"/>
                </a:lnTo>
                <a:lnTo>
                  <a:pt x="13" y="7482"/>
                </a:lnTo>
                <a:lnTo>
                  <a:pt x="8" y="7472"/>
                </a:lnTo>
                <a:lnTo>
                  <a:pt x="6" y="7466"/>
                </a:lnTo>
                <a:lnTo>
                  <a:pt x="4" y="7463"/>
                </a:lnTo>
                <a:cubicBezTo>
                  <a:pt x="1" y="7456"/>
                  <a:pt x="0" y="7448"/>
                  <a:pt x="0" y="7441"/>
                </a:cubicBezTo>
                <a:lnTo>
                  <a:pt x="0" y="7406"/>
                </a:lnTo>
                <a:lnTo>
                  <a:pt x="1" y="7373"/>
                </a:lnTo>
                <a:lnTo>
                  <a:pt x="2" y="7311"/>
                </a:lnTo>
                <a:lnTo>
                  <a:pt x="3" y="7254"/>
                </a:lnTo>
                <a:lnTo>
                  <a:pt x="3" y="7202"/>
                </a:lnTo>
                <a:lnTo>
                  <a:pt x="4" y="7156"/>
                </a:lnTo>
                <a:lnTo>
                  <a:pt x="4" y="7114"/>
                </a:lnTo>
                <a:lnTo>
                  <a:pt x="4" y="7076"/>
                </a:lnTo>
                <a:lnTo>
                  <a:pt x="3" y="7042"/>
                </a:lnTo>
                <a:lnTo>
                  <a:pt x="3" y="7012"/>
                </a:lnTo>
                <a:lnTo>
                  <a:pt x="3" y="6985"/>
                </a:lnTo>
                <a:lnTo>
                  <a:pt x="2" y="6961"/>
                </a:lnTo>
                <a:lnTo>
                  <a:pt x="2" y="6939"/>
                </a:lnTo>
                <a:lnTo>
                  <a:pt x="1" y="6920"/>
                </a:lnTo>
                <a:lnTo>
                  <a:pt x="1" y="6903"/>
                </a:lnTo>
                <a:lnTo>
                  <a:pt x="1" y="6887"/>
                </a:lnTo>
                <a:lnTo>
                  <a:pt x="1" y="6872"/>
                </a:lnTo>
                <a:lnTo>
                  <a:pt x="1" y="6846"/>
                </a:lnTo>
                <a:lnTo>
                  <a:pt x="3" y="6820"/>
                </a:lnTo>
                <a:lnTo>
                  <a:pt x="5" y="6793"/>
                </a:lnTo>
                <a:lnTo>
                  <a:pt x="10" y="6763"/>
                </a:lnTo>
                <a:lnTo>
                  <a:pt x="13" y="6746"/>
                </a:lnTo>
                <a:lnTo>
                  <a:pt x="16" y="6729"/>
                </a:lnTo>
                <a:lnTo>
                  <a:pt x="20" y="6708"/>
                </a:lnTo>
                <a:lnTo>
                  <a:pt x="24" y="6686"/>
                </a:lnTo>
                <a:lnTo>
                  <a:pt x="29" y="6662"/>
                </a:lnTo>
                <a:lnTo>
                  <a:pt x="34" y="6633"/>
                </a:lnTo>
                <a:lnTo>
                  <a:pt x="41" y="6602"/>
                </a:lnTo>
                <a:lnTo>
                  <a:pt x="47" y="6568"/>
                </a:lnTo>
                <a:cubicBezTo>
                  <a:pt x="48" y="6565"/>
                  <a:pt x="49" y="6562"/>
                  <a:pt x="50" y="6560"/>
                </a:cubicBezTo>
                <a:lnTo>
                  <a:pt x="54" y="6548"/>
                </a:lnTo>
                <a:lnTo>
                  <a:pt x="58" y="6537"/>
                </a:lnTo>
                <a:lnTo>
                  <a:pt x="67" y="6513"/>
                </a:lnTo>
                <a:lnTo>
                  <a:pt x="68" y="6507"/>
                </a:lnTo>
                <a:lnTo>
                  <a:pt x="71" y="6494"/>
                </a:lnTo>
                <a:lnTo>
                  <a:pt x="75" y="6479"/>
                </a:lnTo>
                <a:lnTo>
                  <a:pt x="79" y="6463"/>
                </a:lnTo>
                <a:lnTo>
                  <a:pt x="83" y="6446"/>
                </a:lnTo>
                <a:lnTo>
                  <a:pt x="88" y="6429"/>
                </a:lnTo>
                <a:lnTo>
                  <a:pt x="94" y="6413"/>
                </a:lnTo>
                <a:lnTo>
                  <a:pt x="100" y="6399"/>
                </a:lnTo>
                <a:lnTo>
                  <a:pt x="110" y="6380"/>
                </a:lnTo>
                <a:lnTo>
                  <a:pt x="122" y="6364"/>
                </a:lnTo>
                <a:lnTo>
                  <a:pt x="130" y="6353"/>
                </a:lnTo>
                <a:lnTo>
                  <a:pt x="135" y="6344"/>
                </a:lnTo>
                <a:lnTo>
                  <a:pt x="131" y="6352"/>
                </a:lnTo>
                <a:lnTo>
                  <a:pt x="136" y="6340"/>
                </a:lnTo>
                <a:lnTo>
                  <a:pt x="138" y="6332"/>
                </a:lnTo>
                <a:lnTo>
                  <a:pt x="141" y="6321"/>
                </a:lnTo>
                <a:lnTo>
                  <a:pt x="147" y="6303"/>
                </a:lnTo>
                <a:cubicBezTo>
                  <a:pt x="148" y="6301"/>
                  <a:pt x="150" y="6298"/>
                  <a:pt x="151" y="6296"/>
                </a:cubicBezTo>
                <a:lnTo>
                  <a:pt x="159" y="6284"/>
                </a:lnTo>
                <a:lnTo>
                  <a:pt x="170" y="6268"/>
                </a:lnTo>
                <a:lnTo>
                  <a:pt x="178" y="6257"/>
                </a:lnTo>
                <a:lnTo>
                  <a:pt x="182" y="6249"/>
                </a:lnTo>
                <a:lnTo>
                  <a:pt x="179" y="6255"/>
                </a:lnTo>
                <a:lnTo>
                  <a:pt x="185" y="6242"/>
                </a:lnTo>
                <a:lnTo>
                  <a:pt x="190" y="6229"/>
                </a:lnTo>
                <a:lnTo>
                  <a:pt x="199" y="6199"/>
                </a:lnTo>
                <a:lnTo>
                  <a:pt x="204" y="6185"/>
                </a:lnTo>
                <a:lnTo>
                  <a:pt x="207" y="6174"/>
                </a:lnTo>
                <a:lnTo>
                  <a:pt x="209" y="6167"/>
                </a:lnTo>
                <a:lnTo>
                  <a:pt x="209" y="6167"/>
                </a:lnTo>
                <a:lnTo>
                  <a:pt x="210" y="6162"/>
                </a:lnTo>
                <a:lnTo>
                  <a:pt x="208" y="6171"/>
                </a:lnTo>
                <a:lnTo>
                  <a:pt x="216" y="6115"/>
                </a:lnTo>
                <a:lnTo>
                  <a:pt x="224" y="6058"/>
                </a:lnTo>
                <a:lnTo>
                  <a:pt x="229" y="6039"/>
                </a:lnTo>
                <a:lnTo>
                  <a:pt x="234" y="6020"/>
                </a:lnTo>
                <a:lnTo>
                  <a:pt x="238" y="6004"/>
                </a:lnTo>
                <a:lnTo>
                  <a:pt x="241" y="5992"/>
                </a:lnTo>
                <a:lnTo>
                  <a:pt x="245" y="5956"/>
                </a:lnTo>
                <a:lnTo>
                  <a:pt x="248" y="5918"/>
                </a:lnTo>
                <a:lnTo>
                  <a:pt x="251" y="5878"/>
                </a:lnTo>
                <a:lnTo>
                  <a:pt x="256" y="5836"/>
                </a:lnTo>
                <a:lnTo>
                  <a:pt x="260" y="5817"/>
                </a:lnTo>
                <a:lnTo>
                  <a:pt x="265" y="5797"/>
                </a:lnTo>
                <a:lnTo>
                  <a:pt x="273" y="5765"/>
                </a:lnTo>
                <a:lnTo>
                  <a:pt x="280" y="5729"/>
                </a:lnTo>
                <a:lnTo>
                  <a:pt x="284" y="5709"/>
                </a:lnTo>
                <a:lnTo>
                  <a:pt x="289" y="5686"/>
                </a:lnTo>
                <a:lnTo>
                  <a:pt x="294" y="5670"/>
                </a:lnTo>
                <a:lnTo>
                  <a:pt x="299" y="5654"/>
                </a:lnTo>
                <a:lnTo>
                  <a:pt x="304" y="5638"/>
                </a:lnTo>
                <a:lnTo>
                  <a:pt x="310" y="5622"/>
                </a:lnTo>
                <a:lnTo>
                  <a:pt x="315" y="5607"/>
                </a:lnTo>
                <a:lnTo>
                  <a:pt x="319" y="5596"/>
                </a:lnTo>
                <a:lnTo>
                  <a:pt x="322" y="5588"/>
                </a:lnTo>
                <a:lnTo>
                  <a:pt x="323" y="5585"/>
                </a:lnTo>
                <a:lnTo>
                  <a:pt x="321" y="5611"/>
                </a:lnTo>
                <a:lnTo>
                  <a:pt x="313" y="5571"/>
                </a:lnTo>
                <a:lnTo>
                  <a:pt x="305" y="5532"/>
                </a:lnTo>
                <a:lnTo>
                  <a:pt x="302" y="5527"/>
                </a:lnTo>
                <a:lnTo>
                  <a:pt x="299" y="5519"/>
                </a:lnTo>
                <a:lnTo>
                  <a:pt x="293" y="5504"/>
                </a:lnTo>
                <a:cubicBezTo>
                  <a:pt x="292" y="5501"/>
                  <a:pt x="291" y="5498"/>
                  <a:pt x="290" y="5494"/>
                </a:cubicBezTo>
                <a:lnTo>
                  <a:pt x="288" y="5482"/>
                </a:lnTo>
                <a:cubicBezTo>
                  <a:pt x="288" y="5478"/>
                  <a:pt x="288" y="5475"/>
                  <a:pt x="288" y="5471"/>
                </a:cubicBezTo>
                <a:lnTo>
                  <a:pt x="289" y="5459"/>
                </a:lnTo>
                <a:lnTo>
                  <a:pt x="291" y="5440"/>
                </a:lnTo>
                <a:lnTo>
                  <a:pt x="294" y="5419"/>
                </a:lnTo>
                <a:lnTo>
                  <a:pt x="298" y="5396"/>
                </a:lnTo>
                <a:lnTo>
                  <a:pt x="303" y="5373"/>
                </a:lnTo>
                <a:lnTo>
                  <a:pt x="309" y="5350"/>
                </a:lnTo>
                <a:lnTo>
                  <a:pt x="316" y="5329"/>
                </a:lnTo>
                <a:lnTo>
                  <a:pt x="323" y="5311"/>
                </a:lnTo>
                <a:cubicBezTo>
                  <a:pt x="324" y="5309"/>
                  <a:pt x="325" y="5307"/>
                  <a:pt x="327" y="5304"/>
                </a:cubicBezTo>
                <a:lnTo>
                  <a:pt x="334" y="5292"/>
                </a:lnTo>
                <a:lnTo>
                  <a:pt x="346" y="5276"/>
                </a:lnTo>
                <a:lnTo>
                  <a:pt x="354" y="5265"/>
                </a:lnTo>
                <a:lnTo>
                  <a:pt x="359" y="5256"/>
                </a:lnTo>
                <a:lnTo>
                  <a:pt x="355" y="5264"/>
                </a:lnTo>
                <a:lnTo>
                  <a:pt x="360" y="5252"/>
                </a:lnTo>
                <a:lnTo>
                  <a:pt x="362" y="5244"/>
                </a:lnTo>
                <a:lnTo>
                  <a:pt x="365" y="5233"/>
                </a:lnTo>
                <a:lnTo>
                  <a:pt x="371" y="5215"/>
                </a:lnTo>
                <a:cubicBezTo>
                  <a:pt x="372" y="5213"/>
                  <a:pt x="373" y="5211"/>
                  <a:pt x="375" y="5208"/>
                </a:cubicBezTo>
                <a:lnTo>
                  <a:pt x="382" y="5196"/>
                </a:lnTo>
                <a:lnTo>
                  <a:pt x="394" y="5180"/>
                </a:lnTo>
                <a:lnTo>
                  <a:pt x="402" y="5169"/>
                </a:lnTo>
                <a:lnTo>
                  <a:pt x="407" y="5160"/>
                </a:lnTo>
                <a:lnTo>
                  <a:pt x="410" y="5153"/>
                </a:lnTo>
                <a:lnTo>
                  <a:pt x="413" y="5147"/>
                </a:lnTo>
                <a:lnTo>
                  <a:pt x="416" y="5136"/>
                </a:lnTo>
                <a:lnTo>
                  <a:pt x="416" y="5132"/>
                </a:lnTo>
                <a:lnTo>
                  <a:pt x="415" y="5141"/>
                </a:lnTo>
                <a:lnTo>
                  <a:pt x="416" y="5132"/>
                </a:lnTo>
                <a:lnTo>
                  <a:pt x="416" y="5122"/>
                </a:lnTo>
                <a:lnTo>
                  <a:pt x="419" y="5104"/>
                </a:lnTo>
                <a:lnTo>
                  <a:pt x="421" y="5094"/>
                </a:lnTo>
                <a:lnTo>
                  <a:pt x="425" y="5082"/>
                </a:lnTo>
                <a:lnTo>
                  <a:pt x="430" y="5068"/>
                </a:lnTo>
                <a:lnTo>
                  <a:pt x="435" y="5055"/>
                </a:lnTo>
                <a:lnTo>
                  <a:pt x="444" y="5038"/>
                </a:lnTo>
                <a:lnTo>
                  <a:pt x="455" y="5021"/>
                </a:lnTo>
                <a:lnTo>
                  <a:pt x="474" y="4996"/>
                </a:lnTo>
                <a:lnTo>
                  <a:pt x="465" y="5014"/>
                </a:lnTo>
                <a:lnTo>
                  <a:pt x="468" y="5002"/>
                </a:lnTo>
                <a:lnTo>
                  <a:pt x="471" y="4992"/>
                </a:lnTo>
                <a:lnTo>
                  <a:pt x="474" y="4976"/>
                </a:lnTo>
                <a:lnTo>
                  <a:pt x="477" y="4964"/>
                </a:lnTo>
                <a:lnTo>
                  <a:pt x="479" y="4957"/>
                </a:lnTo>
                <a:lnTo>
                  <a:pt x="480" y="4952"/>
                </a:lnTo>
                <a:lnTo>
                  <a:pt x="480" y="4949"/>
                </a:lnTo>
                <a:cubicBezTo>
                  <a:pt x="481" y="4946"/>
                  <a:pt x="483" y="4942"/>
                  <a:pt x="484" y="4939"/>
                </a:cubicBezTo>
                <a:lnTo>
                  <a:pt x="484" y="4938"/>
                </a:lnTo>
                <a:cubicBezTo>
                  <a:pt x="494" y="4920"/>
                  <a:pt x="513" y="4909"/>
                  <a:pt x="533" y="4911"/>
                </a:cubicBezTo>
                <a:cubicBezTo>
                  <a:pt x="553" y="4912"/>
                  <a:pt x="570" y="4926"/>
                  <a:pt x="577" y="4945"/>
                </a:cubicBezTo>
                <a:lnTo>
                  <a:pt x="577" y="4946"/>
                </a:lnTo>
                <a:lnTo>
                  <a:pt x="561" y="4923"/>
                </a:lnTo>
                <a:lnTo>
                  <a:pt x="563" y="4924"/>
                </a:lnTo>
                <a:lnTo>
                  <a:pt x="511" y="4917"/>
                </a:lnTo>
                <a:lnTo>
                  <a:pt x="513" y="4916"/>
                </a:lnTo>
                <a:lnTo>
                  <a:pt x="497" y="4927"/>
                </a:lnTo>
                <a:lnTo>
                  <a:pt x="500" y="4924"/>
                </a:lnTo>
                <a:lnTo>
                  <a:pt x="501" y="4923"/>
                </a:lnTo>
                <a:lnTo>
                  <a:pt x="503" y="4919"/>
                </a:lnTo>
                <a:lnTo>
                  <a:pt x="509" y="4908"/>
                </a:lnTo>
                <a:lnTo>
                  <a:pt x="517" y="4891"/>
                </a:lnTo>
                <a:lnTo>
                  <a:pt x="519" y="4885"/>
                </a:lnTo>
                <a:lnTo>
                  <a:pt x="520" y="4878"/>
                </a:lnTo>
                <a:lnTo>
                  <a:pt x="524" y="4865"/>
                </a:lnTo>
                <a:cubicBezTo>
                  <a:pt x="525" y="4861"/>
                  <a:pt x="526" y="4858"/>
                  <a:pt x="527" y="4855"/>
                </a:cubicBezTo>
                <a:lnTo>
                  <a:pt x="533" y="4844"/>
                </a:lnTo>
                <a:cubicBezTo>
                  <a:pt x="535" y="4840"/>
                  <a:pt x="537" y="4837"/>
                  <a:pt x="540" y="4833"/>
                </a:cubicBezTo>
                <a:lnTo>
                  <a:pt x="551" y="4821"/>
                </a:lnTo>
                <a:cubicBezTo>
                  <a:pt x="552" y="4819"/>
                  <a:pt x="554" y="4817"/>
                  <a:pt x="556" y="4815"/>
                </a:cubicBezTo>
                <a:lnTo>
                  <a:pt x="569" y="4804"/>
                </a:lnTo>
                <a:lnTo>
                  <a:pt x="582" y="4793"/>
                </a:lnTo>
                <a:lnTo>
                  <a:pt x="577" y="4799"/>
                </a:lnTo>
                <a:lnTo>
                  <a:pt x="588" y="4786"/>
                </a:lnTo>
                <a:lnTo>
                  <a:pt x="582" y="4793"/>
                </a:lnTo>
                <a:lnTo>
                  <a:pt x="600" y="4762"/>
                </a:lnTo>
                <a:lnTo>
                  <a:pt x="614" y="4733"/>
                </a:lnTo>
                <a:lnTo>
                  <a:pt x="629" y="4702"/>
                </a:lnTo>
                <a:lnTo>
                  <a:pt x="645" y="4668"/>
                </a:lnTo>
                <a:lnTo>
                  <a:pt x="653" y="4655"/>
                </a:lnTo>
                <a:cubicBezTo>
                  <a:pt x="654" y="4652"/>
                  <a:pt x="655" y="4650"/>
                  <a:pt x="657" y="4649"/>
                </a:cubicBezTo>
                <a:lnTo>
                  <a:pt x="664" y="4640"/>
                </a:lnTo>
                <a:lnTo>
                  <a:pt x="686" y="4619"/>
                </a:lnTo>
                <a:lnTo>
                  <a:pt x="706" y="4603"/>
                </a:lnTo>
                <a:lnTo>
                  <a:pt x="719" y="4590"/>
                </a:lnTo>
                <a:lnTo>
                  <a:pt x="729" y="4577"/>
                </a:lnTo>
                <a:lnTo>
                  <a:pt x="737" y="4566"/>
                </a:lnTo>
                <a:lnTo>
                  <a:pt x="740" y="4561"/>
                </a:lnTo>
                <a:lnTo>
                  <a:pt x="741" y="4560"/>
                </a:lnTo>
                <a:lnTo>
                  <a:pt x="736" y="4578"/>
                </a:lnTo>
                <a:lnTo>
                  <a:pt x="736" y="4575"/>
                </a:lnTo>
                <a:lnTo>
                  <a:pt x="743" y="4604"/>
                </a:lnTo>
                <a:lnTo>
                  <a:pt x="742" y="4603"/>
                </a:lnTo>
                <a:lnTo>
                  <a:pt x="776" y="4626"/>
                </a:lnTo>
                <a:lnTo>
                  <a:pt x="773" y="4626"/>
                </a:lnTo>
                <a:cubicBezTo>
                  <a:pt x="753" y="4622"/>
                  <a:pt x="736" y="4606"/>
                  <a:pt x="733" y="4585"/>
                </a:cubicBezTo>
                <a:cubicBezTo>
                  <a:pt x="729" y="4564"/>
                  <a:pt x="739" y="4544"/>
                  <a:pt x="757" y="4533"/>
                </a:cubicBezTo>
                <a:lnTo>
                  <a:pt x="759" y="4532"/>
                </a:lnTo>
                <a:lnTo>
                  <a:pt x="765" y="4529"/>
                </a:lnTo>
                <a:lnTo>
                  <a:pt x="772" y="4525"/>
                </a:lnTo>
                <a:lnTo>
                  <a:pt x="783" y="4518"/>
                </a:lnTo>
                <a:lnTo>
                  <a:pt x="792" y="4513"/>
                </a:lnTo>
                <a:lnTo>
                  <a:pt x="800" y="4508"/>
                </a:lnTo>
                <a:lnTo>
                  <a:pt x="812" y="4500"/>
                </a:lnTo>
                <a:lnTo>
                  <a:pt x="823" y="4492"/>
                </a:lnTo>
                <a:lnTo>
                  <a:pt x="838" y="4483"/>
                </a:lnTo>
                <a:lnTo>
                  <a:pt x="854" y="4472"/>
                </a:lnTo>
                <a:lnTo>
                  <a:pt x="864" y="4465"/>
                </a:lnTo>
                <a:lnTo>
                  <a:pt x="874" y="4457"/>
                </a:lnTo>
                <a:lnTo>
                  <a:pt x="888" y="4447"/>
                </a:lnTo>
                <a:cubicBezTo>
                  <a:pt x="890" y="4445"/>
                  <a:pt x="893" y="4444"/>
                  <a:pt x="896" y="4443"/>
                </a:cubicBezTo>
                <a:lnTo>
                  <a:pt x="909" y="4437"/>
                </a:lnTo>
                <a:lnTo>
                  <a:pt x="931" y="4429"/>
                </a:lnTo>
                <a:lnTo>
                  <a:pt x="945" y="4424"/>
                </a:lnTo>
                <a:lnTo>
                  <a:pt x="955" y="4421"/>
                </a:lnTo>
                <a:lnTo>
                  <a:pt x="962" y="4418"/>
                </a:lnTo>
                <a:lnTo>
                  <a:pt x="968" y="4417"/>
                </a:lnTo>
                <a:lnTo>
                  <a:pt x="976" y="4415"/>
                </a:lnTo>
                <a:cubicBezTo>
                  <a:pt x="979" y="4415"/>
                  <a:pt x="982" y="4414"/>
                  <a:pt x="984" y="4414"/>
                </a:cubicBezTo>
                <a:lnTo>
                  <a:pt x="990" y="4414"/>
                </a:lnTo>
                <a:lnTo>
                  <a:pt x="997" y="4415"/>
                </a:lnTo>
                <a:lnTo>
                  <a:pt x="1000" y="4415"/>
                </a:lnTo>
                <a:lnTo>
                  <a:pt x="1007" y="4414"/>
                </a:lnTo>
                <a:lnTo>
                  <a:pt x="1017" y="4414"/>
                </a:lnTo>
                <a:lnTo>
                  <a:pt x="1033" y="4412"/>
                </a:lnTo>
                <a:lnTo>
                  <a:pt x="1054" y="4410"/>
                </a:lnTo>
                <a:lnTo>
                  <a:pt x="1065" y="4408"/>
                </a:lnTo>
                <a:lnTo>
                  <a:pt x="1080" y="4406"/>
                </a:lnTo>
                <a:lnTo>
                  <a:pt x="1096" y="4403"/>
                </a:lnTo>
                <a:lnTo>
                  <a:pt x="1114" y="4401"/>
                </a:lnTo>
                <a:lnTo>
                  <a:pt x="1136" y="4397"/>
                </a:lnTo>
                <a:lnTo>
                  <a:pt x="1160" y="4392"/>
                </a:lnTo>
                <a:lnTo>
                  <a:pt x="1186" y="4387"/>
                </a:lnTo>
                <a:lnTo>
                  <a:pt x="1212" y="4382"/>
                </a:lnTo>
                <a:lnTo>
                  <a:pt x="1235" y="4377"/>
                </a:lnTo>
                <a:lnTo>
                  <a:pt x="1245" y="4375"/>
                </a:lnTo>
                <a:lnTo>
                  <a:pt x="1253" y="4373"/>
                </a:lnTo>
                <a:lnTo>
                  <a:pt x="1261" y="4371"/>
                </a:lnTo>
                <a:lnTo>
                  <a:pt x="1266" y="4370"/>
                </a:lnTo>
                <a:lnTo>
                  <a:pt x="1270" y="4369"/>
                </a:lnTo>
                <a:lnTo>
                  <a:pt x="1272" y="4369"/>
                </a:lnTo>
                <a:lnTo>
                  <a:pt x="1254" y="4376"/>
                </a:lnTo>
                <a:lnTo>
                  <a:pt x="1266" y="4368"/>
                </a:lnTo>
                <a:lnTo>
                  <a:pt x="1276" y="4362"/>
                </a:lnTo>
                <a:lnTo>
                  <a:pt x="1285" y="4355"/>
                </a:lnTo>
                <a:lnTo>
                  <a:pt x="1292" y="4351"/>
                </a:lnTo>
                <a:lnTo>
                  <a:pt x="1302" y="4344"/>
                </a:lnTo>
                <a:lnTo>
                  <a:pt x="1306" y="4341"/>
                </a:lnTo>
                <a:lnTo>
                  <a:pt x="1365" y="4422"/>
                </a:lnTo>
                <a:lnTo>
                  <a:pt x="1364" y="4423"/>
                </a:lnTo>
                <a:lnTo>
                  <a:pt x="1362" y="4424"/>
                </a:lnTo>
                <a:lnTo>
                  <a:pt x="1361" y="4425"/>
                </a:lnTo>
                <a:lnTo>
                  <a:pt x="1361" y="4425"/>
                </a:lnTo>
                <a:lnTo>
                  <a:pt x="1370" y="4412"/>
                </a:lnTo>
                <a:lnTo>
                  <a:pt x="1369" y="4414"/>
                </a:lnTo>
                <a:lnTo>
                  <a:pt x="1338" y="4344"/>
                </a:lnTo>
                <a:lnTo>
                  <a:pt x="1340" y="4344"/>
                </a:lnTo>
                <a:lnTo>
                  <a:pt x="1315" y="4344"/>
                </a:lnTo>
                <a:lnTo>
                  <a:pt x="1320" y="4343"/>
                </a:lnTo>
                <a:lnTo>
                  <a:pt x="1312" y="4345"/>
                </a:lnTo>
                <a:lnTo>
                  <a:pt x="1322" y="4341"/>
                </a:lnTo>
                <a:lnTo>
                  <a:pt x="1328" y="4339"/>
                </a:lnTo>
                <a:lnTo>
                  <a:pt x="1336" y="4335"/>
                </a:lnTo>
                <a:lnTo>
                  <a:pt x="1345" y="4331"/>
                </a:lnTo>
                <a:lnTo>
                  <a:pt x="1355" y="4325"/>
                </a:lnTo>
                <a:lnTo>
                  <a:pt x="1366" y="4319"/>
                </a:lnTo>
                <a:lnTo>
                  <a:pt x="1374" y="4314"/>
                </a:lnTo>
                <a:lnTo>
                  <a:pt x="1397" y="4297"/>
                </a:lnTo>
                <a:lnTo>
                  <a:pt x="1380" y="4318"/>
                </a:lnTo>
                <a:lnTo>
                  <a:pt x="1387" y="4301"/>
                </a:lnTo>
                <a:lnTo>
                  <a:pt x="1394" y="4285"/>
                </a:lnTo>
                <a:lnTo>
                  <a:pt x="1403" y="4267"/>
                </a:lnTo>
                <a:cubicBezTo>
                  <a:pt x="1404" y="4265"/>
                  <a:pt x="1405" y="4263"/>
                  <a:pt x="1406" y="4261"/>
                </a:cubicBezTo>
                <a:lnTo>
                  <a:pt x="1416" y="4246"/>
                </a:lnTo>
                <a:cubicBezTo>
                  <a:pt x="1419" y="4242"/>
                  <a:pt x="1423" y="4238"/>
                  <a:pt x="1426" y="4235"/>
                </a:cubicBezTo>
                <a:lnTo>
                  <a:pt x="1438" y="4226"/>
                </a:lnTo>
                <a:cubicBezTo>
                  <a:pt x="1441" y="4224"/>
                  <a:pt x="1444" y="4222"/>
                  <a:pt x="1447" y="4220"/>
                </a:cubicBezTo>
                <a:lnTo>
                  <a:pt x="1461" y="4213"/>
                </a:lnTo>
                <a:lnTo>
                  <a:pt x="1473" y="4207"/>
                </a:lnTo>
                <a:lnTo>
                  <a:pt x="1461" y="4216"/>
                </a:lnTo>
                <a:lnTo>
                  <a:pt x="1471" y="4206"/>
                </a:lnTo>
                <a:lnTo>
                  <a:pt x="1462" y="4219"/>
                </a:lnTo>
                <a:lnTo>
                  <a:pt x="1468" y="4206"/>
                </a:lnTo>
                <a:lnTo>
                  <a:pt x="1472" y="4196"/>
                </a:lnTo>
                <a:lnTo>
                  <a:pt x="1481" y="4168"/>
                </a:lnTo>
                <a:lnTo>
                  <a:pt x="1484" y="4156"/>
                </a:lnTo>
                <a:lnTo>
                  <a:pt x="1487" y="4145"/>
                </a:lnTo>
                <a:lnTo>
                  <a:pt x="1488" y="4138"/>
                </a:lnTo>
                <a:lnTo>
                  <a:pt x="1489" y="4136"/>
                </a:lnTo>
                <a:lnTo>
                  <a:pt x="1490" y="4130"/>
                </a:lnTo>
                <a:lnTo>
                  <a:pt x="1488" y="4142"/>
                </a:lnTo>
                <a:lnTo>
                  <a:pt x="1490" y="4113"/>
                </a:lnTo>
                <a:lnTo>
                  <a:pt x="1492" y="4086"/>
                </a:lnTo>
                <a:lnTo>
                  <a:pt x="1496" y="4055"/>
                </a:lnTo>
                <a:lnTo>
                  <a:pt x="1500" y="4036"/>
                </a:lnTo>
                <a:lnTo>
                  <a:pt x="1507" y="4016"/>
                </a:lnTo>
                <a:cubicBezTo>
                  <a:pt x="1508" y="4013"/>
                  <a:pt x="1510" y="4010"/>
                  <a:pt x="1512" y="4007"/>
                </a:cubicBezTo>
                <a:lnTo>
                  <a:pt x="1516" y="4001"/>
                </a:lnTo>
                <a:cubicBezTo>
                  <a:pt x="1518" y="3997"/>
                  <a:pt x="1521" y="3993"/>
                  <a:pt x="1525" y="3990"/>
                </a:cubicBezTo>
                <a:lnTo>
                  <a:pt x="1530" y="3986"/>
                </a:lnTo>
                <a:cubicBezTo>
                  <a:pt x="1533" y="3983"/>
                  <a:pt x="1537" y="3981"/>
                  <a:pt x="1540" y="3979"/>
                </a:cubicBezTo>
                <a:lnTo>
                  <a:pt x="1554" y="3972"/>
                </a:lnTo>
                <a:lnTo>
                  <a:pt x="1570" y="3965"/>
                </a:lnTo>
                <a:lnTo>
                  <a:pt x="1571" y="3964"/>
                </a:lnTo>
                <a:lnTo>
                  <a:pt x="1562" y="3971"/>
                </a:lnTo>
                <a:lnTo>
                  <a:pt x="1567" y="3966"/>
                </a:lnTo>
                <a:lnTo>
                  <a:pt x="1558" y="3977"/>
                </a:lnTo>
                <a:lnTo>
                  <a:pt x="1565" y="3966"/>
                </a:lnTo>
                <a:lnTo>
                  <a:pt x="1561" y="3975"/>
                </a:lnTo>
                <a:lnTo>
                  <a:pt x="1565" y="3963"/>
                </a:lnTo>
                <a:lnTo>
                  <a:pt x="1569" y="3943"/>
                </a:lnTo>
                <a:lnTo>
                  <a:pt x="1586" y="3878"/>
                </a:lnTo>
                <a:lnTo>
                  <a:pt x="1601" y="3814"/>
                </a:lnTo>
                <a:lnTo>
                  <a:pt x="1608" y="3783"/>
                </a:lnTo>
                <a:lnTo>
                  <a:pt x="1618" y="3749"/>
                </a:lnTo>
                <a:lnTo>
                  <a:pt x="1620" y="3738"/>
                </a:lnTo>
                <a:lnTo>
                  <a:pt x="1622" y="3727"/>
                </a:lnTo>
                <a:lnTo>
                  <a:pt x="1627" y="3710"/>
                </a:lnTo>
                <a:cubicBezTo>
                  <a:pt x="1629" y="3705"/>
                  <a:pt x="1631" y="3701"/>
                  <a:pt x="1633" y="3697"/>
                </a:cubicBezTo>
                <a:lnTo>
                  <a:pt x="1640" y="3686"/>
                </a:lnTo>
                <a:cubicBezTo>
                  <a:pt x="1643" y="3683"/>
                  <a:pt x="1646" y="3679"/>
                  <a:pt x="1649" y="3676"/>
                </a:cubicBezTo>
                <a:lnTo>
                  <a:pt x="1656" y="3670"/>
                </a:lnTo>
                <a:cubicBezTo>
                  <a:pt x="1659" y="3668"/>
                  <a:pt x="1661" y="3666"/>
                  <a:pt x="1664" y="3664"/>
                </a:cubicBezTo>
                <a:lnTo>
                  <a:pt x="1672" y="3660"/>
                </a:lnTo>
                <a:lnTo>
                  <a:pt x="1694" y="3651"/>
                </a:lnTo>
                <a:lnTo>
                  <a:pt x="1713" y="3644"/>
                </a:lnTo>
                <a:lnTo>
                  <a:pt x="1705" y="3648"/>
                </a:lnTo>
                <a:lnTo>
                  <a:pt x="1721" y="3639"/>
                </a:lnTo>
                <a:lnTo>
                  <a:pt x="1712" y="3645"/>
                </a:lnTo>
                <a:lnTo>
                  <a:pt x="1738" y="3622"/>
                </a:lnTo>
                <a:lnTo>
                  <a:pt x="1760" y="3600"/>
                </a:lnTo>
                <a:lnTo>
                  <a:pt x="1805" y="3552"/>
                </a:lnTo>
                <a:lnTo>
                  <a:pt x="1829" y="3530"/>
                </a:lnTo>
                <a:lnTo>
                  <a:pt x="1852" y="3512"/>
                </a:lnTo>
                <a:lnTo>
                  <a:pt x="1875" y="3497"/>
                </a:lnTo>
                <a:lnTo>
                  <a:pt x="1897" y="3486"/>
                </a:lnTo>
                <a:lnTo>
                  <a:pt x="1938" y="3467"/>
                </a:lnTo>
                <a:lnTo>
                  <a:pt x="1957" y="3458"/>
                </a:lnTo>
                <a:lnTo>
                  <a:pt x="1977" y="3446"/>
                </a:lnTo>
                <a:lnTo>
                  <a:pt x="2023" y="3417"/>
                </a:lnTo>
                <a:lnTo>
                  <a:pt x="2069" y="3385"/>
                </a:lnTo>
                <a:lnTo>
                  <a:pt x="2166" y="3320"/>
                </a:lnTo>
                <a:lnTo>
                  <a:pt x="2178" y="3312"/>
                </a:lnTo>
                <a:lnTo>
                  <a:pt x="2186" y="3306"/>
                </a:lnTo>
                <a:lnTo>
                  <a:pt x="2191" y="3301"/>
                </a:lnTo>
                <a:lnTo>
                  <a:pt x="2194" y="3298"/>
                </a:lnTo>
                <a:lnTo>
                  <a:pt x="2194" y="3297"/>
                </a:lnTo>
                <a:lnTo>
                  <a:pt x="2195" y="3296"/>
                </a:lnTo>
                <a:lnTo>
                  <a:pt x="2196" y="3293"/>
                </a:lnTo>
                <a:lnTo>
                  <a:pt x="2202" y="3283"/>
                </a:lnTo>
                <a:cubicBezTo>
                  <a:pt x="2204" y="3281"/>
                  <a:pt x="2205" y="3279"/>
                  <a:pt x="2207" y="3277"/>
                </a:cubicBezTo>
                <a:lnTo>
                  <a:pt x="2210" y="3273"/>
                </a:lnTo>
                <a:cubicBezTo>
                  <a:pt x="2212" y="3271"/>
                  <a:pt x="2214" y="3269"/>
                  <a:pt x="2216" y="3268"/>
                </a:cubicBezTo>
                <a:lnTo>
                  <a:pt x="2220" y="3264"/>
                </a:lnTo>
                <a:lnTo>
                  <a:pt x="2229" y="3257"/>
                </a:lnTo>
                <a:lnTo>
                  <a:pt x="2242" y="3250"/>
                </a:lnTo>
                <a:lnTo>
                  <a:pt x="2253" y="3244"/>
                </a:lnTo>
                <a:lnTo>
                  <a:pt x="2269" y="3236"/>
                </a:lnTo>
                <a:lnTo>
                  <a:pt x="2418" y="3187"/>
                </a:lnTo>
                <a:lnTo>
                  <a:pt x="2449" y="3179"/>
                </a:lnTo>
                <a:lnTo>
                  <a:pt x="2483" y="3174"/>
                </a:lnTo>
                <a:lnTo>
                  <a:pt x="2513" y="3172"/>
                </a:lnTo>
                <a:lnTo>
                  <a:pt x="2540" y="3168"/>
                </a:lnTo>
                <a:lnTo>
                  <a:pt x="2551" y="3166"/>
                </a:lnTo>
                <a:lnTo>
                  <a:pt x="2563" y="3164"/>
                </a:lnTo>
                <a:lnTo>
                  <a:pt x="2572" y="3163"/>
                </a:lnTo>
                <a:lnTo>
                  <a:pt x="2581" y="3161"/>
                </a:lnTo>
                <a:lnTo>
                  <a:pt x="2593" y="3159"/>
                </a:lnTo>
                <a:lnTo>
                  <a:pt x="2604" y="3156"/>
                </a:lnTo>
                <a:lnTo>
                  <a:pt x="2613" y="3154"/>
                </a:lnTo>
                <a:lnTo>
                  <a:pt x="2623" y="3150"/>
                </a:lnTo>
                <a:lnTo>
                  <a:pt x="2638" y="3145"/>
                </a:lnTo>
                <a:lnTo>
                  <a:pt x="2647" y="3142"/>
                </a:lnTo>
                <a:lnTo>
                  <a:pt x="2658" y="3138"/>
                </a:lnTo>
                <a:lnTo>
                  <a:pt x="2646" y="3145"/>
                </a:lnTo>
                <a:lnTo>
                  <a:pt x="2662" y="3133"/>
                </a:lnTo>
                <a:lnTo>
                  <a:pt x="2680" y="3122"/>
                </a:lnTo>
                <a:lnTo>
                  <a:pt x="2694" y="3111"/>
                </a:lnTo>
                <a:lnTo>
                  <a:pt x="2688" y="3116"/>
                </a:lnTo>
                <a:lnTo>
                  <a:pt x="2703" y="3102"/>
                </a:lnTo>
                <a:lnTo>
                  <a:pt x="2694" y="3114"/>
                </a:lnTo>
                <a:lnTo>
                  <a:pt x="2700" y="3103"/>
                </a:lnTo>
                <a:lnTo>
                  <a:pt x="2696" y="3113"/>
                </a:lnTo>
                <a:lnTo>
                  <a:pt x="2699" y="3101"/>
                </a:lnTo>
                <a:lnTo>
                  <a:pt x="2701" y="3092"/>
                </a:lnTo>
                <a:lnTo>
                  <a:pt x="2706" y="3075"/>
                </a:lnTo>
                <a:cubicBezTo>
                  <a:pt x="2707" y="3073"/>
                  <a:pt x="2708" y="3071"/>
                  <a:pt x="2709" y="3068"/>
                </a:cubicBezTo>
                <a:lnTo>
                  <a:pt x="2716" y="3052"/>
                </a:lnTo>
                <a:lnTo>
                  <a:pt x="2726" y="3034"/>
                </a:lnTo>
                <a:lnTo>
                  <a:pt x="2734" y="3018"/>
                </a:lnTo>
                <a:lnTo>
                  <a:pt x="2740" y="3006"/>
                </a:lnTo>
                <a:lnTo>
                  <a:pt x="2746" y="2990"/>
                </a:lnTo>
                <a:lnTo>
                  <a:pt x="2750" y="2975"/>
                </a:lnTo>
                <a:lnTo>
                  <a:pt x="2753" y="2966"/>
                </a:lnTo>
                <a:lnTo>
                  <a:pt x="2754" y="2961"/>
                </a:lnTo>
                <a:lnTo>
                  <a:pt x="2754" y="2960"/>
                </a:lnTo>
                <a:lnTo>
                  <a:pt x="2754" y="2971"/>
                </a:lnTo>
                <a:lnTo>
                  <a:pt x="2753" y="2968"/>
                </a:lnTo>
                <a:lnTo>
                  <a:pt x="2761" y="2991"/>
                </a:lnTo>
                <a:lnTo>
                  <a:pt x="2760" y="2989"/>
                </a:lnTo>
                <a:cubicBezTo>
                  <a:pt x="2756" y="2984"/>
                  <a:pt x="2754" y="2978"/>
                  <a:pt x="2753" y="2972"/>
                </a:cubicBezTo>
                <a:lnTo>
                  <a:pt x="2753" y="2971"/>
                </a:lnTo>
                <a:cubicBezTo>
                  <a:pt x="2750" y="2959"/>
                  <a:pt x="2752" y="2947"/>
                  <a:pt x="2758" y="2936"/>
                </a:cubicBezTo>
                <a:lnTo>
                  <a:pt x="2759" y="2934"/>
                </a:lnTo>
                <a:lnTo>
                  <a:pt x="2764" y="2928"/>
                </a:lnTo>
                <a:lnTo>
                  <a:pt x="2768" y="2922"/>
                </a:lnTo>
                <a:lnTo>
                  <a:pt x="2774" y="2913"/>
                </a:lnTo>
                <a:lnTo>
                  <a:pt x="2782" y="2902"/>
                </a:lnTo>
                <a:lnTo>
                  <a:pt x="2792" y="2886"/>
                </a:lnTo>
                <a:lnTo>
                  <a:pt x="2785" y="2902"/>
                </a:lnTo>
                <a:lnTo>
                  <a:pt x="2790" y="2883"/>
                </a:lnTo>
                <a:lnTo>
                  <a:pt x="2794" y="2867"/>
                </a:lnTo>
                <a:lnTo>
                  <a:pt x="2796" y="2857"/>
                </a:lnTo>
                <a:lnTo>
                  <a:pt x="2798" y="2848"/>
                </a:lnTo>
                <a:lnTo>
                  <a:pt x="2799" y="2846"/>
                </a:lnTo>
                <a:lnTo>
                  <a:pt x="2801" y="2838"/>
                </a:lnTo>
                <a:lnTo>
                  <a:pt x="2804" y="2829"/>
                </a:lnTo>
                <a:cubicBezTo>
                  <a:pt x="2806" y="2825"/>
                  <a:pt x="2809" y="2821"/>
                  <a:pt x="2811" y="2818"/>
                </a:cubicBezTo>
                <a:lnTo>
                  <a:pt x="2814" y="2815"/>
                </a:lnTo>
                <a:lnTo>
                  <a:pt x="2813" y="2816"/>
                </a:lnTo>
                <a:lnTo>
                  <a:pt x="2814" y="2814"/>
                </a:lnTo>
                <a:lnTo>
                  <a:pt x="2817" y="2808"/>
                </a:lnTo>
                <a:lnTo>
                  <a:pt x="2821" y="2799"/>
                </a:lnTo>
                <a:lnTo>
                  <a:pt x="2828" y="2785"/>
                </a:lnTo>
                <a:lnTo>
                  <a:pt x="2836" y="2766"/>
                </a:lnTo>
                <a:lnTo>
                  <a:pt x="2839" y="2757"/>
                </a:lnTo>
                <a:lnTo>
                  <a:pt x="2842" y="2747"/>
                </a:lnTo>
                <a:lnTo>
                  <a:pt x="2851" y="2719"/>
                </a:lnTo>
                <a:lnTo>
                  <a:pt x="2858" y="2702"/>
                </a:lnTo>
                <a:lnTo>
                  <a:pt x="2867" y="2685"/>
                </a:lnTo>
                <a:cubicBezTo>
                  <a:pt x="2869" y="2683"/>
                  <a:pt x="2870" y="2681"/>
                  <a:pt x="2872" y="2679"/>
                </a:cubicBezTo>
                <a:lnTo>
                  <a:pt x="2880" y="2668"/>
                </a:lnTo>
                <a:cubicBezTo>
                  <a:pt x="2882" y="2665"/>
                  <a:pt x="2885" y="2662"/>
                  <a:pt x="2888" y="2659"/>
                </a:cubicBezTo>
                <a:lnTo>
                  <a:pt x="2898" y="2651"/>
                </a:lnTo>
                <a:cubicBezTo>
                  <a:pt x="2901" y="2649"/>
                  <a:pt x="2903" y="2647"/>
                  <a:pt x="2906" y="2646"/>
                </a:cubicBezTo>
                <a:lnTo>
                  <a:pt x="2919" y="2639"/>
                </a:lnTo>
                <a:lnTo>
                  <a:pt x="2938" y="2631"/>
                </a:lnTo>
                <a:lnTo>
                  <a:pt x="2973" y="2620"/>
                </a:lnTo>
                <a:lnTo>
                  <a:pt x="2990" y="2615"/>
                </a:lnTo>
                <a:lnTo>
                  <a:pt x="3002" y="2612"/>
                </a:lnTo>
                <a:lnTo>
                  <a:pt x="3012" y="2610"/>
                </a:lnTo>
                <a:lnTo>
                  <a:pt x="3014" y="2609"/>
                </a:lnTo>
                <a:lnTo>
                  <a:pt x="3010" y="2611"/>
                </a:lnTo>
                <a:lnTo>
                  <a:pt x="2997" y="2617"/>
                </a:lnTo>
                <a:lnTo>
                  <a:pt x="3020" y="2601"/>
                </a:lnTo>
                <a:lnTo>
                  <a:pt x="3033" y="2592"/>
                </a:lnTo>
                <a:lnTo>
                  <a:pt x="3049" y="2582"/>
                </a:lnTo>
                <a:lnTo>
                  <a:pt x="3081" y="2569"/>
                </a:lnTo>
                <a:lnTo>
                  <a:pt x="3116" y="2560"/>
                </a:lnTo>
                <a:lnTo>
                  <a:pt x="3151" y="2554"/>
                </a:lnTo>
                <a:lnTo>
                  <a:pt x="3186" y="2551"/>
                </a:lnTo>
                <a:lnTo>
                  <a:pt x="3219" y="2549"/>
                </a:lnTo>
                <a:lnTo>
                  <a:pt x="3249" y="2547"/>
                </a:lnTo>
                <a:lnTo>
                  <a:pt x="3274" y="2546"/>
                </a:lnTo>
                <a:lnTo>
                  <a:pt x="3285" y="2545"/>
                </a:lnTo>
                <a:lnTo>
                  <a:pt x="3293" y="2544"/>
                </a:lnTo>
                <a:lnTo>
                  <a:pt x="3310" y="2542"/>
                </a:lnTo>
                <a:lnTo>
                  <a:pt x="3328" y="2539"/>
                </a:lnTo>
                <a:lnTo>
                  <a:pt x="3369" y="2532"/>
                </a:lnTo>
                <a:lnTo>
                  <a:pt x="3409" y="2523"/>
                </a:lnTo>
                <a:lnTo>
                  <a:pt x="3427" y="2519"/>
                </a:lnTo>
                <a:lnTo>
                  <a:pt x="3444" y="2514"/>
                </a:lnTo>
                <a:lnTo>
                  <a:pt x="3464" y="2506"/>
                </a:lnTo>
                <a:lnTo>
                  <a:pt x="3486" y="2497"/>
                </a:lnTo>
                <a:lnTo>
                  <a:pt x="3512" y="2488"/>
                </a:lnTo>
                <a:lnTo>
                  <a:pt x="3529" y="2483"/>
                </a:lnTo>
                <a:lnTo>
                  <a:pt x="3548" y="2480"/>
                </a:lnTo>
                <a:lnTo>
                  <a:pt x="3790" y="2464"/>
                </a:lnTo>
                <a:lnTo>
                  <a:pt x="3781" y="2466"/>
                </a:lnTo>
                <a:lnTo>
                  <a:pt x="3813" y="2457"/>
                </a:lnTo>
                <a:lnTo>
                  <a:pt x="3846" y="2449"/>
                </a:lnTo>
                <a:lnTo>
                  <a:pt x="3873" y="2445"/>
                </a:lnTo>
                <a:lnTo>
                  <a:pt x="3898" y="2441"/>
                </a:lnTo>
                <a:lnTo>
                  <a:pt x="3923" y="2437"/>
                </a:lnTo>
                <a:lnTo>
                  <a:pt x="3943" y="2433"/>
                </a:lnTo>
                <a:lnTo>
                  <a:pt x="3964" y="2427"/>
                </a:lnTo>
                <a:lnTo>
                  <a:pt x="3986" y="2420"/>
                </a:lnTo>
                <a:lnTo>
                  <a:pt x="4033" y="2403"/>
                </a:lnTo>
                <a:lnTo>
                  <a:pt x="4082" y="2387"/>
                </a:lnTo>
                <a:lnTo>
                  <a:pt x="4130" y="2371"/>
                </a:lnTo>
                <a:lnTo>
                  <a:pt x="4109" y="2384"/>
                </a:lnTo>
                <a:lnTo>
                  <a:pt x="4120" y="2372"/>
                </a:lnTo>
                <a:lnTo>
                  <a:pt x="4130" y="2360"/>
                </a:lnTo>
                <a:lnTo>
                  <a:pt x="4144" y="2345"/>
                </a:lnTo>
                <a:cubicBezTo>
                  <a:pt x="4146" y="2343"/>
                  <a:pt x="4148" y="2341"/>
                  <a:pt x="4151" y="2340"/>
                </a:cubicBezTo>
                <a:lnTo>
                  <a:pt x="4164" y="2330"/>
                </a:lnTo>
                <a:cubicBezTo>
                  <a:pt x="4167" y="2328"/>
                  <a:pt x="4169" y="2326"/>
                  <a:pt x="4172" y="2325"/>
                </a:cubicBezTo>
                <a:lnTo>
                  <a:pt x="4185" y="2319"/>
                </a:lnTo>
                <a:lnTo>
                  <a:pt x="4203" y="2312"/>
                </a:lnTo>
                <a:lnTo>
                  <a:pt x="4237" y="2300"/>
                </a:lnTo>
                <a:lnTo>
                  <a:pt x="4254" y="2296"/>
                </a:lnTo>
                <a:lnTo>
                  <a:pt x="4267" y="2292"/>
                </a:lnTo>
                <a:lnTo>
                  <a:pt x="4274" y="2290"/>
                </a:lnTo>
                <a:lnTo>
                  <a:pt x="4278" y="2289"/>
                </a:lnTo>
                <a:lnTo>
                  <a:pt x="4274" y="2291"/>
                </a:lnTo>
                <a:lnTo>
                  <a:pt x="4262" y="2296"/>
                </a:lnTo>
                <a:lnTo>
                  <a:pt x="4358" y="2232"/>
                </a:lnTo>
                <a:lnTo>
                  <a:pt x="4385" y="2216"/>
                </a:lnTo>
                <a:lnTo>
                  <a:pt x="4396" y="2209"/>
                </a:lnTo>
                <a:lnTo>
                  <a:pt x="4402" y="2204"/>
                </a:lnTo>
                <a:lnTo>
                  <a:pt x="4421" y="2183"/>
                </a:lnTo>
                <a:lnTo>
                  <a:pt x="4447" y="2158"/>
                </a:lnTo>
                <a:lnTo>
                  <a:pt x="4465" y="2144"/>
                </a:lnTo>
                <a:lnTo>
                  <a:pt x="4481" y="2133"/>
                </a:lnTo>
                <a:lnTo>
                  <a:pt x="4513" y="2111"/>
                </a:lnTo>
                <a:lnTo>
                  <a:pt x="4528" y="2102"/>
                </a:lnTo>
                <a:lnTo>
                  <a:pt x="4541" y="2094"/>
                </a:lnTo>
                <a:lnTo>
                  <a:pt x="4548" y="2090"/>
                </a:lnTo>
                <a:lnTo>
                  <a:pt x="4553" y="2087"/>
                </a:lnTo>
                <a:lnTo>
                  <a:pt x="4550" y="2088"/>
                </a:lnTo>
                <a:lnTo>
                  <a:pt x="4535" y="2104"/>
                </a:lnTo>
                <a:lnTo>
                  <a:pt x="4551" y="2079"/>
                </a:lnTo>
                <a:lnTo>
                  <a:pt x="4569" y="2053"/>
                </a:lnTo>
                <a:cubicBezTo>
                  <a:pt x="4570" y="2051"/>
                  <a:pt x="4572" y="2049"/>
                  <a:pt x="4574" y="2047"/>
                </a:cubicBezTo>
                <a:lnTo>
                  <a:pt x="4585" y="2035"/>
                </a:lnTo>
                <a:lnTo>
                  <a:pt x="4602" y="2021"/>
                </a:lnTo>
                <a:lnTo>
                  <a:pt x="4613" y="2010"/>
                </a:lnTo>
                <a:lnTo>
                  <a:pt x="4619" y="2002"/>
                </a:lnTo>
                <a:lnTo>
                  <a:pt x="4621" y="1998"/>
                </a:lnTo>
                <a:lnTo>
                  <a:pt x="4623" y="1993"/>
                </a:lnTo>
                <a:lnTo>
                  <a:pt x="4620" y="2001"/>
                </a:lnTo>
                <a:lnTo>
                  <a:pt x="4624" y="1987"/>
                </a:lnTo>
                <a:lnTo>
                  <a:pt x="4623" y="1996"/>
                </a:lnTo>
                <a:lnTo>
                  <a:pt x="4624" y="1986"/>
                </a:lnTo>
                <a:lnTo>
                  <a:pt x="4624" y="1981"/>
                </a:lnTo>
                <a:cubicBezTo>
                  <a:pt x="4624" y="1976"/>
                  <a:pt x="4625" y="1971"/>
                  <a:pt x="4627" y="1966"/>
                </a:cubicBezTo>
                <a:lnTo>
                  <a:pt x="4630" y="1960"/>
                </a:lnTo>
                <a:cubicBezTo>
                  <a:pt x="4632" y="1954"/>
                  <a:pt x="4635" y="1948"/>
                  <a:pt x="4640" y="1944"/>
                </a:cubicBezTo>
                <a:lnTo>
                  <a:pt x="4642" y="1941"/>
                </a:lnTo>
                <a:cubicBezTo>
                  <a:pt x="4644" y="1939"/>
                  <a:pt x="4647" y="1937"/>
                  <a:pt x="4649" y="1935"/>
                </a:cubicBezTo>
                <a:lnTo>
                  <a:pt x="4653" y="1931"/>
                </a:lnTo>
                <a:lnTo>
                  <a:pt x="4663" y="1925"/>
                </a:lnTo>
                <a:lnTo>
                  <a:pt x="4677" y="1918"/>
                </a:lnTo>
                <a:lnTo>
                  <a:pt x="4689" y="1913"/>
                </a:lnTo>
                <a:lnTo>
                  <a:pt x="4704" y="1907"/>
                </a:lnTo>
                <a:lnTo>
                  <a:pt x="4727" y="1900"/>
                </a:lnTo>
                <a:lnTo>
                  <a:pt x="4752" y="1895"/>
                </a:lnTo>
                <a:lnTo>
                  <a:pt x="4794" y="1889"/>
                </a:lnTo>
                <a:lnTo>
                  <a:pt x="4780" y="1893"/>
                </a:lnTo>
                <a:lnTo>
                  <a:pt x="4808" y="1879"/>
                </a:lnTo>
                <a:lnTo>
                  <a:pt x="4837" y="1865"/>
                </a:lnTo>
                <a:lnTo>
                  <a:pt x="4863" y="1850"/>
                </a:lnTo>
                <a:lnTo>
                  <a:pt x="4884" y="1834"/>
                </a:lnTo>
                <a:lnTo>
                  <a:pt x="4894" y="1825"/>
                </a:lnTo>
                <a:lnTo>
                  <a:pt x="4905" y="1816"/>
                </a:lnTo>
                <a:lnTo>
                  <a:pt x="4922" y="1801"/>
                </a:lnTo>
                <a:lnTo>
                  <a:pt x="4934" y="1790"/>
                </a:lnTo>
                <a:lnTo>
                  <a:pt x="4943" y="1782"/>
                </a:lnTo>
                <a:lnTo>
                  <a:pt x="4946" y="1779"/>
                </a:lnTo>
                <a:lnTo>
                  <a:pt x="4941" y="1785"/>
                </a:lnTo>
                <a:lnTo>
                  <a:pt x="4943" y="1782"/>
                </a:lnTo>
                <a:lnTo>
                  <a:pt x="4935" y="1824"/>
                </a:lnTo>
                <a:lnTo>
                  <a:pt x="4934" y="1823"/>
                </a:lnTo>
                <a:lnTo>
                  <a:pt x="4975" y="1860"/>
                </a:lnTo>
                <a:lnTo>
                  <a:pt x="4973" y="1860"/>
                </a:lnTo>
                <a:lnTo>
                  <a:pt x="4974" y="1860"/>
                </a:lnTo>
                <a:cubicBezTo>
                  <a:pt x="4959" y="1859"/>
                  <a:pt x="4944" y="1851"/>
                  <a:pt x="4936" y="1838"/>
                </a:cubicBezTo>
                <a:lnTo>
                  <a:pt x="4935" y="1836"/>
                </a:lnTo>
                <a:cubicBezTo>
                  <a:pt x="4928" y="1827"/>
                  <a:pt x="4926" y="1816"/>
                  <a:pt x="4926" y="1805"/>
                </a:cubicBezTo>
                <a:lnTo>
                  <a:pt x="4927" y="1801"/>
                </a:lnTo>
                <a:cubicBezTo>
                  <a:pt x="4927" y="1794"/>
                  <a:pt x="4929" y="1787"/>
                  <a:pt x="4933" y="1781"/>
                </a:cubicBezTo>
                <a:lnTo>
                  <a:pt x="4936" y="1776"/>
                </a:lnTo>
                <a:lnTo>
                  <a:pt x="4944" y="1763"/>
                </a:lnTo>
                <a:lnTo>
                  <a:pt x="4956" y="1748"/>
                </a:lnTo>
                <a:lnTo>
                  <a:pt x="4972" y="1729"/>
                </a:lnTo>
                <a:lnTo>
                  <a:pt x="5021" y="1678"/>
                </a:lnTo>
                <a:lnTo>
                  <a:pt x="5071" y="1630"/>
                </a:lnTo>
                <a:cubicBezTo>
                  <a:pt x="5073" y="1628"/>
                  <a:pt x="5075" y="1627"/>
                  <a:pt x="5077" y="1625"/>
                </a:cubicBezTo>
                <a:lnTo>
                  <a:pt x="5080" y="1623"/>
                </a:lnTo>
                <a:cubicBezTo>
                  <a:pt x="5083" y="1621"/>
                  <a:pt x="5086" y="1619"/>
                  <a:pt x="5090" y="1618"/>
                </a:cubicBezTo>
                <a:lnTo>
                  <a:pt x="5095" y="1616"/>
                </a:lnTo>
                <a:lnTo>
                  <a:pt x="5101" y="1613"/>
                </a:lnTo>
                <a:lnTo>
                  <a:pt x="5110" y="1610"/>
                </a:lnTo>
                <a:lnTo>
                  <a:pt x="5130" y="1604"/>
                </a:lnTo>
                <a:lnTo>
                  <a:pt x="5152" y="1599"/>
                </a:lnTo>
                <a:lnTo>
                  <a:pt x="5172" y="1594"/>
                </a:lnTo>
                <a:lnTo>
                  <a:pt x="5189" y="1589"/>
                </a:lnTo>
                <a:lnTo>
                  <a:pt x="5197" y="1588"/>
                </a:lnTo>
                <a:lnTo>
                  <a:pt x="5201" y="1587"/>
                </a:lnTo>
                <a:lnTo>
                  <a:pt x="5203" y="1586"/>
                </a:lnTo>
                <a:lnTo>
                  <a:pt x="5208" y="1585"/>
                </a:lnTo>
                <a:lnTo>
                  <a:pt x="5182" y="1599"/>
                </a:lnTo>
                <a:lnTo>
                  <a:pt x="5199" y="1582"/>
                </a:lnTo>
                <a:lnTo>
                  <a:pt x="5212" y="1569"/>
                </a:lnTo>
                <a:lnTo>
                  <a:pt x="5221" y="1559"/>
                </a:lnTo>
                <a:lnTo>
                  <a:pt x="5228" y="1551"/>
                </a:lnTo>
                <a:lnTo>
                  <a:pt x="5234" y="1545"/>
                </a:lnTo>
                <a:lnTo>
                  <a:pt x="5239" y="1540"/>
                </a:lnTo>
                <a:lnTo>
                  <a:pt x="5247" y="1533"/>
                </a:lnTo>
                <a:cubicBezTo>
                  <a:pt x="5250" y="1530"/>
                  <a:pt x="5254" y="1528"/>
                  <a:pt x="5259" y="1526"/>
                </a:cubicBezTo>
                <a:lnTo>
                  <a:pt x="5264" y="1523"/>
                </a:lnTo>
                <a:lnTo>
                  <a:pt x="5269" y="1521"/>
                </a:lnTo>
                <a:lnTo>
                  <a:pt x="5276" y="1518"/>
                </a:lnTo>
                <a:lnTo>
                  <a:pt x="5282" y="1515"/>
                </a:lnTo>
                <a:lnTo>
                  <a:pt x="5292" y="1511"/>
                </a:lnTo>
                <a:lnTo>
                  <a:pt x="5305" y="1504"/>
                </a:lnTo>
                <a:lnTo>
                  <a:pt x="5321" y="1494"/>
                </a:lnTo>
                <a:lnTo>
                  <a:pt x="5329" y="1489"/>
                </a:lnTo>
                <a:lnTo>
                  <a:pt x="5337" y="1482"/>
                </a:lnTo>
                <a:lnTo>
                  <a:pt x="5351" y="1471"/>
                </a:lnTo>
                <a:cubicBezTo>
                  <a:pt x="5354" y="1469"/>
                  <a:pt x="5357" y="1467"/>
                  <a:pt x="5360" y="1466"/>
                </a:cubicBezTo>
                <a:lnTo>
                  <a:pt x="5373" y="1460"/>
                </a:lnTo>
                <a:cubicBezTo>
                  <a:pt x="5376" y="1459"/>
                  <a:pt x="5379" y="1458"/>
                  <a:pt x="5382" y="1457"/>
                </a:cubicBezTo>
                <a:lnTo>
                  <a:pt x="5395" y="1454"/>
                </a:lnTo>
                <a:lnTo>
                  <a:pt x="5408" y="1451"/>
                </a:lnTo>
                <a:lnTo>
                  <a:pt x="5441" y="1445"/>
                </a:lnTo>
                <a:lnTo>
                  <a:pt x="5473" y="1439"/>
                </a:lnTo>
                <a:lnTo>
                  <a:pt x="5506" y="1434"/>
                </a:lnTo>
                <a:lnTo>
                  <a:pt x="5534" y="1430"/>
                </a:lnTo>
                <a:lnTo>
                  <a:pt x="5547" y="1428"/>
                </a:lnTo>
                <a:lnTo>
                  <a:pt x="5559" y="1427"/>
                </a:lnTo>
                <a:lnTo>
                  <a:pt x="5567" y="1426"/>
                </a:lnTo>
                <a:lnTo>
                  <a:pt x="5574" y="1425"/>
                </a:lnTo>
                <a:lnTo>
                  <a:pt x="5578" y="1425"/>
                </a:lnTo>
                <a:lnTo>
                  <a:pt x="5577" y="1425"/>
                </a:lnTo>
                <a:cubicBezTo>
                  <a:pt x="5581" y="1424"/>
                  <a:pt x="5585" y="1424"/>
                  <a:pt x="5588" y="1424"/>
                </a:cubicBezTo>
                <a:lnTo>
                  <a:pt x="5892" y="1440"/>
                </a:lnTo>
                <a:lnTo>
                  <a:pt x="5939" y="1444"/>
                </a:lnTo>
                <a:lnTo>
                  <a:pt x="5984" y="1450"/>
                </a:lnTo>
                <a:lnTo>
                  <a:pt x="6027" y="1454"/>
                </a:lnTo>
                <a:lnTo>
                  <a:pt x="6068" y="1456"/>
                </a:lnTo>
                <a:lnTo>
                  <a:pt x="6161" y="1454"/>
                </a:lnTo>
                <a:lnTo>
                  <a:pt x="6256" y="1450"/>
                </a:lnTo>
                <a:lnTo>
                  <a:pt x="6351" y="1445"/>
                </a:lnTo>
                <a:lnTo>
                  <a:pt x="6447" y="1440"/>
                </a:lnTo>
                <a:lnTo>
                  <a:pt x="6490" y="1433"/>
                </a:lnTo>
                <a:lnTo>
                  <a:pt x="6537" y="1425"/>
                </a:lnTo>
                <a:lnTo>
                  <a:pt x="6554" y="1419"/>
                </a:lnTo>
                <a:lnTo>
                  <a:pt x="6577" y="1411"/>
                </a:lnTo>
                <a:lnTo>
                  <a:pt x="6592" y="1406"/>
                </a:lnTo>
                <a:lnTo>
                  <a:pt x="6604" y="1403"/>
                </a:lnTo>
                <a:lnTo>
                  <a:pt x="6621" y="1399"/>
                </a:lnTo>
                <a:lnTo>
                  <a:pt x="6634" y="1395"/>
                </a:lnTo>
                <a:lnTo>
                  <a:pt x="6642" y="1393"/>
                </a:lnTo>
                <a:lnTo>
                  <a:pt x="6648" y="1392"/>
                </a:lnTo>
                <a:lnTo>
                  <a:pt x="6653" y="1391"/>
                </a:lnTo>
                <a:cubicBezTo>
                  <a:pt x="6668" y="1389"/>
                  <a:pt x="6682" y="1393"/>
                  <a:pt x="6693" y="1402"/>
                </a:cubicBezTo>
                <a:cubicBezTo>
                  <a:pt x="6704" y="1412"/>
                  <a:pt x="6710" y="1426"/>
                  <a:pt x="6710" y="1440"/>
                </a:cubicBezTo>
                <a:lnTo>
                  <a:pt x="6710" y="1440"/>
                </a:lnTo>
                <a:cubicBezTo>
                  <a:pt x="6710" y="1458"/>
                  <a:pt x="6701" y="1474"/>
                  <a:pt x="6686" y="1483"/>
                </a:cubicBezTo>
                <a:lnTo>
                  <a:pt x="6685" y="1484"/>
                </a:lnTo>
                <a:cubicBezTo>
                  <a:pt x="6683" y="1485"/>
                  <a:pt x="6680" y="1487"/>
                  <a:pt x="6678" y="1488"/>
                </a:cubicBezTo>
                <a:lnTo>
                  <a:pt x="6675" y="1489"/>
                </a:lnTo>
                <a:lnTo>
                  <a:pt x="6657" y="1392"/>
                </a:lnTo>
                <a:lnTo>
                  <a:pt x="6657" y="1392"/>
                </a:lnTo>
                <a:lnTo>
                  <a:pt x="6641" y="1395"/>
                </a:lnTo>
                <a:lnTo>
                  <a:pt x="6643" y="1394"/>
                </a:lnTo>
                <a:lnTo>
                  <a:pt x="6649" y="1392"/>
                </a:lnTo>
                <a:lnTo>
                  <a:pt x="6658" y="1389"/>
                </a:lnTo>
                <a:lnTo>
                  <a:pt x="6671" y="1385"/>
                </a:lnTo>
                <a:lnTo>
                  <a:pt x="6679" y="1382"/>
                </a:lnTo>
                <a:lnTo>
                  <a:pt x="6691" y="1378"/>
                </a:lnTo>
                <a:lnTo>
                  <a:pt x="6676" y="1386"/>
                </a:lnTo>
                <a:lnTo>
                  <a:pt x="6699" y="1369"/>
                </a:lnTo>
                <a:lnTo>
                  <a:pt x="6713" y="1359"/>
                </a:lnTo>
                <a:lnTo>
                  <a:pt x="6730" y="1350"/>
                </a:lnTo>
                <a:cubicBezTo>
                  <a:pt x="6733" y="1349"/>
                  <a:pt x="6735" y="1347"/>
                  <a:pt x="6738" y="1347"/>
                </a:cubicBezTo>
                <a:lnTo>
                  <a:pt x="6753" y="1341"/>
                </a:lnTo>
                <a:lnTo>
                  <a:pt x="6774" y="1336"/>
                </a:lnTo>
                <a:lnTo>
                  <a:pt x="6792" y="1333"/>
                </a:lnTo>
                <a:lnTo>
                  <a:pt x="6806" y="1329"/>
                </a:lnTo>
                <a:lnTo>
                  <a:pt x="6826" y="1323"/>
                </a:lnTo>
                <a:lnTo>
                  <a:pt x="6849" y="1315"/>
                </a:lnTo>
                <a:lnTo>
                  <a:pt x="6825" y="1333"/>
                </a:lnTo>
                <a:lnTo>
                  <a:pt x="6834" y="1321"/>
                </a:lnTo>
                <a:lnTo>
                  <a:pt x="6844" y="1308"/>
                </a:lnTo>
                <a:lnTo>
                  <a:pt x="6850" y="1298"/>
                </a:lnTo>
                <a:lnTo>
                  <a:pt x="6847" y="1305"/>
                </a:lnTo>
                <a:lnTo>
                  <a:pt x="6853" y="1292"/>
                </a:lnTo>
                <a:lnTo>
                  <a:pt x="6850" y="1300"/>
                </a:lnTo>
                <a:lnTo>
                  <a:pt x="6859" y="1268"/>
                </a:lnTo>
                <a:lnTo>
                  <a:pt x="6865" y="1239"/>
                </a:lnTo>
                <a:lnTo>
                  <a:pt x="6872" y="1208"/>
                </a:lnTo>
                <a:lnTo>
                  <a:pt x="6882" y="1173"/>
                </a:lnTo>
                <a:lnTo>
                  <a:pt x="6914" y="1074"/>
                </a:lnTo>
                <a:cubicBezTo>
                  <a:pt x="6915" y="1071"/>
                  <a:pt x="6917" y="1067"/>
                  <a:pt x="6919" y="1064"/>
                </a:cubicBezTo>
                <a:lnTo>
                  <a:pt x="6924" y="1055"/>
                </a:lnTo>
                <a:cubicBezTo>
                  <a:pt x="6926" y="1053"/>
                  <a:pt x="6928" y="1050"/>
                  <a:pt x="6930" y="1048"/>
                </a:cubicBezTo>
                <a:lnTo>
                  <a:pt x="6940" y="1037"/>
                </a:lnTo>
                <a:lnTo>
                  <a:pt x="6956" y="1022"/>
                </a:lnTo>
                <a:lnTo>
                  <a:pt x="6972" y="1008"/>
                </a:lnTo>
                <a:lnTo>
                  <a:pt x="6990" y="994"/>
                </a:lnTo>
                <a:lnTo>
                  <a:pt x="7006" y="983"/>
                </a:lnTo>
                <a:lnTo>
                  <a:pt x="7021" y="973"/>
                </a:lnTo>
                <a:lnTo>
                  <a:pt x="7034" y="966"/>
                </a:lnTo>
                <a:lnTo>
                  <a:pt x="7052" y="958"/>
                </a:lnTo>
                <a:lnTo>
                  <a:pt x="7069" y="952"/>
                </a:lnTo>
                <a:lnTo>
                  <a:pt x="7101" y="941"/>
                </a:lnTo>
                <a:lnTo>
                  <a:pt x="7117" y="937"/>
                </a:lnTo>
                <a:lnTo>
                  <a:pt x="7128" y="933"/>
                </a:lnTo>
                <a:lnTo>
                  <a:pt x="7137" y="931"/>
                </a:lnTo>
                <a:lnTo>
                  <a:pt x="7141" y="930"/>
                </a:lnTo>
                <a:lnTo>
                  <a:pt x="7138" y="931"/>
                </a:lnTo>
                <a:lnTo>
                  <a:pt x="7126" y="936"/>
                </a:lnTo>
                <a:lnTo>
                  <a:pt x="7141" y="926"/>
                </a:lnTo>
                <a:lnTo>
                  <a:pt x="7153" y="919"/>
                </a:lnTo>
                <a:lnTo>
                  <a:pt x="7161" y="913"/>
                </a:lnTo>
                <a:lnTo>
                  <a:pt x="7166" y="909"/>
                </a:lnTo>
                <a:lnTo>
                  <a:pt x="7167" y="908"/>
                </a:lnTo>
                <a:lnTo>
                  <a:pt x="7174" y="904"/>
                </a:lnTo>
                <a:cubicBezTo>
                  <a:pt x="7176" y="902"/>
                  <a:pt x="7179" y="901"/>
                  <a:pt x="7182" y="900"/>
                </a:cubicBezTo>
                <a:lnTo>
                  <a:pt x="7183" y="899"/>
                </a:lnTo>
                <a:cubicBezTo>
                  <a:pt x="7196" y="894"/>
                  <a:pt x="7211" y="895"/>
                  <a:pt x="7224" y="901"/>
                </a:cubicBezTo>
                <a:lnTo>
                  <a:pt x="7225" y="902"/>
                </a:lnTo>
                <a:lnTo>
                  <a:pt x="7197" y="897"/>
                </a:lnTo>
                <a:lnTo>
                  <a:pt x="7199" y="897"/>
                </a:lnTo>
                <a:lnTo>
                  <a:pt x="7198" y="897"/>
                </a:lnTo>
                <a:lnTo>
                  <a:pt x="7202" y="896"/>
                </a:lnTo>
                <a:lnTo>
                  <a:pt x="7206" y="894"/>
                </a:lnTo>
                <a:lnTo>
                  <a:pt x="7217" y="890"/>
                </a:lnTo>
                <a:lnTo>
                  <a:pt x="7230" y="884"/>
                </a:lnTo>
                <a:lnTo>
                  <a:pt x="7243" y="877"/>
                </a:lnTo>
                <a:lnTo>
                  <a:pt x="7256" y="870"/>
                </a:lnTo>
                <a:lnTo>
                  <a:pt x="7273" y="860"/>
                </a:lnTo>
                <a:cubicBezTo>
                  <a:pt x="7275" y="859"/>
                  <a:pt x="7278" y="858"/>
                  <a:pt x="7280" y="857"/>
                </a:cubicBezTo>
                <a:lnTo>
                  <a:pt x="7297" y="851"/>
                </a:lnTo>
                <a:cubicBezTo>
                  <a:pt x="7300" y="850"/>
                  <a:pt x="7302" y="849"/>
                  <a:pt x="7305" y="849"/>
                </a:cubicBezTo>
                <a:lnTo>
                  <a:pt x="7341" y="842"/>
                </a:lnTo>
                <a:lnTo>
                  <a:pt x="7381" y="838"/>
                </a:lnTo>
                <a:lnTo>
                  <a:pt x="7418" y="836"/>
                </a:lnTo>
                <a:lnTo>
                  <a:pt x="7453" y="832"/>
                </a:lnTo>
                <a:lnTo>
                  <a:pt x="7473" y="829"/>
                </a:lnTo>
                <a:lnTo>
                  <a:pt x="7495" y="824"/>
                </a:lnTo>
                <a:lnTo>
                  <a:pt x="7520" y="819"/>
                </a:lnTo>
                <a:lnTo>
                  <a:pt x="7549" y="816"/>
                </a:lnTo>
                <a:lnTo>
                  <a:pt x="7728" y="810"/>
                </a:lnTo>
                <a:lnTo>
                  <a:pt x="7905" y="806"/>
                </a:lnTo>
                <a:lnTo>
                  <a:pt x="8257" y="800"/>
                </a:lnTo>
                <a:lnTo>
                  <a:pt x="8216" y="822"/>
                </a:lnTo>
                <a:lnTo>
                  <a:pt x="8243" y="782"/>
                </a:lnTo>
                <a:lnTo>
                  <a:pt x="8273" y="740"/>
                </a:lnTo>
                <a:lnTo>
                  <a:pt x="8292" y="718"/>
                </a:lnTo>
                <a:lnTo>
                  <a:pt x="8312" y="698"/>
                </a:lnTo>
                <a:lnTo>
                  <a:pt x="8334" y="679"/>
                </a:lnTo>
                <a:lnTo>
                  <a:pt x="8360" y="663"/>
                </a:lnTo>
                <a:lnTo>
                  <a:pt x="8397" y="645"/>
                </a:lnTo>
                <a:lnTo>
                  <a:pt x="8412" y="638"/>
                </a:lnTo>
                <a:lnTo>
                  <a:pt x="8425" y="630"/>
                </a:lnTo>
                <a:lnTo>
                  <a:pt x="8433" y="625"/>
                </a:lnTo>
                <a:lnTo>
                  <a:pt x="8442" y="619"/>
                </a:lnTo>
                <a:lnTo>
                  <a:pt x="8455" y="608"/>
                </a:lnTo>
                <a:lnTo>
                  <a:pt x="8466" y="600"/>
                </a:lnTo>
                <a:lnTo>
                  <a:pt x="8478" y="590"/>
                </a:lnTo>
                <a:lnTo>
                  <a:pt x="8495" y="579"/>
                </a:lnTo>
                <a:cubicBezTo>
                  <a:pt x="8498" y="577"/>
                  <a:pt x="8501" y="576"/>
                  <a:pt x="8503" y="575"/>
                </a:cubicBezTo>
                <a:lnTo>
                  <a:pt x="8517" y="570"/>
                </a:lnTo>
                <a:lnTo>
                  <a:pt x="8531" y="566"/>
                </a:lnTo>
                <a:lnTo>
                  <a:pt x="8544" y="563"/>
                </a:lnTo>
                <a:lnTo>
                  <a:pt x="8558" y="561"/>
                </a:lnTo>
                <a:lnTo>
                  <a:pt x="8574" y="560"/>
                </a:lnTo>
                <a:lnTo>
                  <a:pt x="8683" y="554"/>
                </a:lnTo>
                <a:lnTo>
                  <a:pt x="8792" y="550"/>
                </a:lnTo>
                <a:lnTo>
                  <a:pt x="9008" y="544"/>
                </a:lnTo>
                <a:lnTo>
                  <a:pt x="9092" y="535"/>
                </a:lnTo>
                <a:lnTo>
                  <a:pt x="9137" y="531"/>
                </a:lnTo>
                <a:lnTo>
                  <a:pt x="9183" y="528"/>
                </a:lnTo>
                <a:lnTo>
                  <a:pt x="9279" y="527"/>
                </a:lnTo>
                <a:lnTo>
                  <a:pt x="9371" y="527"/>
                </a:lnTo>
                <a:lnTo>
                  <a:pt x="9458" y="528"/>
                </a:lnTo>
                <a:lnTo>
                  <a:pt x="9543" y="531"/>
                </a:lnTo>
                <a:lnTo>
                  <a:pt x="9624" y="534"/>
                </a:lnTo>
                <a:lnTo>
                  <a:pt x="9703" y="537"/>
                </a:lnTo>
                <a:lnTo>
                  <a:pt x="9780" y="540"/>
                </a:lnTo>
                <a:lnTo>
                  <a:pt x="9855" y="542"/>
                </a:lnTo>
                <a:lnTo>
                  <a:pt x="9929" y="544"/>
                </a:lnTo>
                <a:lnTo>
                  <a:pt x="10001" y="544"/>
                </a:lnTo>
                <a:lnTo>
                  <a:pt x="10073" y="542"/>
                </a:lnTo>
                <a:lnTo>
                  <a:pt x="10145" y="539"/>
                </a:lnTo>
                <a:lnTo>
                  <a:pt x="10217" y="533"/>
                </a:lnTo>
                <a:lnTo>
                  <a:pt x="10290" y="524"/>
                </a:lnTo>
                <a:lnTo>
                  <a:pt x="10364" y="512"/>
                </a:lnTo>
                <a:lnTo>
                  <a:pt x="10440" y="497"/>
                </a:lnTo>
                <a:lnTo>
                  <a:pt x="10470" y="490"/>
                </a:lnTo>
                <a:lnTo>
                  <a:pt x="10501" y="482"/>
                </a:lnTo>
                <a:lnTo>
                  <a:pt x="10486" y="488"/>
                </a:lnTo>
                <a:lnTo>
                  <a:pt x="10582" y="424"/>
                </a:lnTo>
                <a:lnTo>
                  <a:pt x="10591" y="417"/>
                </a:lnTo>
                <a:lnTo>
                  <a:pt x="10597" y="409"/>
                </a:lnTo>
                <a:lnTo>
                  <a:pt x="10608" y="397"/>
                </a:lnTo>
                <a:lnTo>
                  <a:pt x="10623" y="382"/>
                </a:lnTo>
                <a:cubicBezTo>
                  <a:pt x="10625" y="380"/>
                  <a:pt x="10627" y="379"/>
                  <a:pt x="10629" y="377"/>
                </a:cubicBezTo>
                <a:lnTo>
                  <a:pt x="10652" y="361"/>
                </a:lnTo>
                <a:lnTo>
                  <a:pt x="10679" y="344"/>
                </a:lnTo>
                <a:cubicBezTo>
                  <a:pt x="10689" y="337"/>
                  <a:pt x="10702" y="335"/>
                  <a:pt x="10714" y="337"/>
                </a:cubicBezTo>
                <a:lnTo>
                  <a:pt x="10735" y="340"/>
                </a:lnTo>
                <a:lnTo>
                  <a:pt x="10754" y="343"/>
                </a:lnTo>
                <a:lnTo>
                  <a:pt x="10772" y="347"/>
                </a:lnTo>
                <a:lnTo>
                  <a:pt x="10787" y="349"/>
                </a:lnTo>
                <a:lnTo>
                  <a:pt x="10802" y="352"/>
                </a:lnTo>
                <a:lnTo>
                  <a:pt x="10815" y="355"/>
                </a:lnTo>
                <a:lnTo>
                  <a:pt x="10837" y="359"/>
                </a:lnTo>
                <a:lnTo>
                  <a:pt x="10855" y="363"/>
                </a:lnTo>
                <a:lnTo>
                  <a:pt x="10869" y="365"/>
                </a:lnTo>
                <a:lnTo>
                  <a:pt x="10879" y="367"/>
                </a:lnTo>
                <a:lnTo>
                  <a:pt x="10887" y="368"/>
                </a:lnTo>
                <a:lnTo>
                  <a:pt x="10902" y="368"/>
                </a:lnTo>
                <a:lnTo>
                  <a:pt x="10909" y="367"/>
                </a:lnTo>
                <a:lnTo>
                  <a:pt x="10921" y="365"/>
                </a:lnTo>
                <a:lnTo>
                  <a:pt x="10938" y="363"/>
                </a:lnTo>
                <a:lnTo>
                  <a:pt x="10959" y="360"/>
                </a:lnTo>
                <a:lnTo>
                  <a:pt x="10972" y="358"/>
                </a:lnTo>
                <a:lnTo>
                  <a:pt x="10987" y="357"/>
                </a:lnTo>
                <a:lnTo>
                  <a:pt x="11002" y="355"/>
                </a:lnTo>
                <a:lnTo>
                  <a:pt x="11019" y="352"/>
                </a:lnTo>
                <a:lnTo>
                  <a:pt x="10996" y="362"/>
                </a:lnTo>
                <a:lnTo>
                  <a:pt x="11060" y="314"/>
                </a:lnTo>
                <a:lnTo>
                  <a:pt x="11075" y="304"/>
                </a:lnTo>
                <a:lnTo>
                  <a:pt x="11092" y="295"/>
                </a:lnTo>
                <a:lnTo>
                  <a:pt x="11100" y="289"/>
                </a:lnTo>
                <a:lnTo>
                  <a:pt x="11093" y="295"/>
                </a:lnTo>
                <a:lnTo>
                  <a:pt x="11104" y="285"/>
                </a:lnTo>
                <a:lnTo>
                  <a:pt x="11093" y="300"/>
                </a:lnTo>
                <a:lnTo>
                  <a:pt x="11098" y="289"/>
                </a:lnTo>
                <a:lnTo>
                  <a:pt x="11095" y="300"/>
                </a:lnTo>
                <a:lnTo>
                  <a:pt x="11098" y="287"/>
                </a:lnTo>
                <a:lnTo>
                  <a:pt x="11100" y="276"/>
                </a:lnTo>
                <a:cubicBezTo>
                  <a:pt x="11100" y="272"/>
                  <a:pt x="11101" y="269"/>
                  <a:pt x="11103" y="266"/>
                </a:cubicBezTo>
                <a:lnTo>
                  <a:pt x="11108" y="254"/>
                </a:lnTo>
                <a:cubicBezTo>
                  <a:pt x="11109" y="251"/>
                  <a:pt x="11111" y="248"/>
                  <a:pt x="11113" y="245"/>
                </a:cubicBezTo>
                <a:lnTo>
                  <a:pt x="11123" y="231"/>
                </a:lnTo>
                <a:lnTo>
                  <a:pt x="11134" y="218"/>
                </a:lnTo>
                <a:lnTo>
                  <a:pt x="11145" y="206"/>
                </a:lnTo>
                <a:lnTo>
                  <a:pt x="11156" y="196"/>
                </a:lnTo>
                <a:lnTo>
                  <a:pt x="11175" y="184"/>
                </a:lnTo>
                <a:lnTo>
                  <a:pt x="11189" y="175"/>
                </a:lnTo>
                <a:lnTo>
                  <a:pt x="11194" y="173"/>
                </a:lnTo>
                <a:lnTo>
                  <a:pt x="11187" y="177"/>
                </a:lnTo>
                <a:lnTo>
                  <a:pt x="11193" y="172"/>
                </a:lnTo>
                <a:lnTo>
                  <a:pt x="11195" y="170"/>
                </a:lnTo>
                <a:lnTo>
                  <a:pt x="11197" y="166"/>
                </a:lnTo>
                <a:lnTo>
                  <a:pt x="11201" y="159"/>
                </a:lnTo>
                <a:lnTo>
                  <a:pt x="11206" y="148"/>
                </a:lnTo>
                <a:lnTo>
                  <a:pt x="11211" y="133"/>
                </a:lnTo>
                <a:lnTo>
                  <a:pt x="11219" y="113"/>
                </a:lnTo>
                <a:lnTo>
                  <a:pt x="11220" y="107"/>
                </a:lnTo>
                <a:lnTo>
                  <a:pt x="11221" y="96"/>
                </a:lnTo>
                <a:cubicBezTo>
                  <a:pt x="11221" y="94"/>
                  <a:pt x="11222" y="92"/>
                  <a:pt x="11223" y="89"/>
                </a:cubicBezTo>
                <a:lnTo>
                  <a:pt x="11226" y="77"/>
                </a:lnTo>
                <a:cubicBezTo>
                  <a:pt x="11228" y="73"/>
                  <a:pt x="11229" y="69"/>
                  <a:pt x="11231" y="65"/>
                </a:cubicBezTo>
                <a:lnTo>
                  <a:pt x="11234" y="60"/>
                </a:lnTo>
                <a:cubicBezTo>
                  <a:pt x="11237" y="57"/>
                  <a:pt x="11240" y="53"/>
                  <a:pt x="11243" y="50"/>
                </a:cubicBezTo>
                <a:lnTo>
                  <a:pt x="11247" y="46"/>
                </a:lnTo>
                <a:cubicBezTo>
                  <a:pt x="11250" y="44"/>
                  <a:pt x="11252" y="42"/>
                  <a:pt x="11255" y="40"/>
                </a:cubicBezTo>
                <a:lnTo>
                  <a:pt x="11272" y="29"/>
                </a:lnTo>
                <a:lnTo>
                  <a:pt x="11293" y="18"/>
                </a:lnTo>
                <a:lnTo>
                  <a:pt x="11314" y="9"/>
                </a:lnTo>
                <a:lnTo>
                  <a:pt x="11335" y="4"/>
                </a:lnTo>
                <a:lnTo>
                  <a:pt x="11355" y="1"/>
                </a:lnTo>
                <a:lnTo>
                  <a:pt x="11374" y="0"/>
                </a:lnTo>
                <a:lnTo>
                  <a:pt x="11392" y="0"/>
                </a:lnTo>
                <a:lnTo>
                  <a:pt x="11410" y="0"/>
                </a:lnTo>
                <a:lnTo>
                  <a:pt x="11410" y="100"/>
                </a:lnTo>
                <a:lnTo>
                  <a:pt x="11392" y="100"/>
                </a:lnTo>
                <a:lnTo>
                  <a:pt x="11379" y="100"/>
                </a:lnTo>
                <a:lnTo>
                  <a:pt x="11368" y="100"/>
                </a:lnTo>
                <a:lnTo>
                  <a:pt x="11358" y="101"/>
                </a:lnTo>
                <a:lnTo>
                  <a:pt x="11349" y="103"/>
                </a:lnTo>
                <a:lnTo>
                  <a:pt x="11339" y="106"/>
                </a:lnTo>
                <a:lnTo>
                  <a:pt x="11327" y="112"/>
                </a:lnTo>
                <a:lnTo>
                  <a:pt x="11309" y="124"/>
                </a:lnTo>
                <a:lnTo>
                  <a:pt x="11316" y="118"/>
                </a:lnTo>
                <a:lnTo>
                  <a:pt x="11312" y="123"/>
                </a:lnTo>
                <a:lnTo>
                  <a:pt x="11320" y="112"/>
                </a:lnTo>
                <a:lnTo>
                  <a:pt x="11317" y="117"/>
                </a:lnTo>
                <a:lnTo>
                  <a:pt x="11322" y="106"/>
                </a:lnTo>
                <a:lnTo>
                  <a:pt x="11318" y="118"/>
                </a:lnTo>
                <a:lnTo>
                  <a:pt x="11320" y="111"/>
                </a:lnTo>
                <a:lnTo>
                  <a:pt x="11317" y="127"/>
                </a:lnTo>
                <a:lnTo>
                  <a:pt x="11313" y="147"/>
                </a:lnTo>
                <a:lnTo>
                  <a:pt x="11304" y="170"/>
                </a:lnTo>
                <a:lnTo>
                  <a:pt x="11296" y="191"/>
                </a:lnTo>
                <a:lnTo>
                  <a:pt x="11288" y="208"/>
                </a:lnTo>
                <a:lnTo>
                  <a:pt x="11279" y="224"/>
                </a:lnTo>
                <a:lnTo>
                  <a:pt x="11269" y="236"/>
                </a:lnTo>
                <a:lnTo>
                  <a:pt x="11259" y="248"/>
                </a:lnTo>
                <a:lnTo>
                  <a:pt x="11253" y="253"/>
                </a:lnTo>
                <a:cubicBezTo>
                  <a:pt x="11251" y="254"/>
                  <a:pt x="11249" y="256"/>
                  <a:pt x="11247" y="257"/>
                </a:cubicBezTo>
                <a:lnTo>
                  <a:pt x="11239" y="262"/>
                </a:lnTo>
                <a:lnTo>
                  <a:pt x="11229" y="268"/>
                </a:lnTo>
                <a:lnTo>
                  <a:pt x="11221" y="273"/>
                </a:lnTo>
                <a:lnTo>
                  <a:pt x="11216" y="276"/>
                </a:lnTo>
                <a:lnTo>
                  <a:pt x="11211" y="281"/>
                </a:lnTo>
                <a:lnTo>
                  <a:pt x="11204" y="289"/>
                </a:lnTo>
                <a:lnTo>
                  <a:pt x="11195" y="303"/>
                </a:lnTo>
                <a:lnTo>
                  <a:pt x="11200" y="294"/>
                </a:lnTo>
                <a:lnTo>
                  <a:pt x="11195" y="305"/>
                </a:lnTo>
                <a:lnTo>
                  <a:pt x="11198" y="295"/>
                </a:lnTo>
                <a:lnTo>
                  <a:pt x="11195" y="310"/>
                </a:lnTo>
                <a:lnTo>
                  <a:pt x="11192" y="322"/>
                </a:lnTo>
                <a:cubicBezTo>
                  <a:pt x="11191" y="326"/>
                  <a:pt x="11190" y="330"/>
                  <a:pt x="11188" y="333"/>
                </a:cubicBezTo>
                <a:lnTo>
                  <a:pt x="11182" y="344"/>
                </a:lnTo>
                <a:cubicBezTo>
                  <a:pt x="11180" y="350"/>
                  <a:pt x="11176" y="355"/>
                  <a:pt x="11172" y="359"/>
                </a:cubicBezTo>
                <a:lnTo>
                  <a:pt x="11161" y="368"/>
                </a:lnTo>
                <a:cubicBezTo>
                  <a:pt x="11159" y="370"/>
                  <a:pt x="11157" y="372"/>
                  <a:pt x="11154" y="374"/>
                </a:cubicBezTo>
                <a:lnTo>
                  <a:pt x="11138" y="384"/>
                </a:lnTo>
                <a:lnTo>
                  <a:pt x="11129" y="388"/>
                </a:lnTo>
                <a:lnTo>
                  <a:pt x="11120" y="394"/>
                </a:lnTo>
                <a:lnTo>
                  <a:pt x="11056" y="442"/>
                </a:lnTo>
                <a:cubicBezTo>
                  <a:pt x="11049" y="447"/>
                  <a:pt x="11041" y="450"/>
                  <a:pt x="11032" y="452"/>
                </a:cubicBezTo>
                <a:lnTo>
                  <a:pt x="11015" y="454"/>
                </a:lnTo>
                <a:lnTo>
                  <a:pt x="10999" y="456"/>
                </a:lnTo>
                <a:lnTo>
                  <a:pt x="10986" y="458"/>
                </a:lnTo>
                <a:lnTo>
                  <a:pt x="10973" y="459"/>
                </a:lnTo>
                <a:lnTo>
                  <a:pt x="10951" y="462"/>
                </a:lnTo>
                <a:lnTo>
                  <a:pt x="10934" y="465"/>
                </a:lnTo>
                <a:lnTo>
                  <a:pt x="10918" y="467"/>
                </a:lnTo>
                <a:lnTo>
                  <a:pt x="10902" y="468"/>
                </a:lnTo>
                <a:lnTo>
                  <a:pt x="10876" y="467"/>
                </a:lnTo>
                <a:lnTo>
                  <a:pt x="10863" y="466"/>
                </a:lnTo>
                <a:lnTo>
                  <a:pt x="10850" y="464"/>
                </a:lnTo>
                <a:lnTo>
                  <a:pt x="10835" y="461"/>
                </a:lnTo>
                <a:lnTo>
                  <a:pt x="10818" y="457"/>
                </a:lnTo>
                <a:lnTo>
                  <a:pt x="10796" y="453"/>
                </a:lnTo>
                <a:lnTo>
                  <a:pt x="10783" y="451"/>
                </a:lnTo>
                <a:lnTo>
                  <a:pt x="10770" y="448"/>
                </a:lnTo>
                <a:lnTo>
                  <a:pt x="10754" y="445"/>
                </a:lnTo>
                <a:lnTo>
                  <a:pt x="10737" y="442"/>
                </a:lnTo>
                <a:lnTo>
                  <a:pt x="10718" y="439"/>
                </a:lnTo>
                <a:lnTo>
                  <a:pt x="10697" y="435"/>
                </a:lnTo>
                <a:lnTo>
                  <a:pt x="10732" y="428"/>
                </a:lnTo>
                <a:lnTo>
                  <a:pt x="10710" y="442"/>
                </a:lnTo>
                <a:lnTo>
                  <a:pt x="10686" y="459"/>
                </a:lnTo>
                <a:lnTo>
                  <a:pt x="10692" y="454"/>
                </a:lnTo>
                <a:lnTo>
                  <a:pt x="10683" y="462"/>
                </a:lnTo>
                <a:lnTo>
                  <a:pt x="10671" y="477"/>
                </a:lnTo>
                <a:lnTo>
                  <a:pt x="10655" y="494"/>
                </a:lnTo>
                <a:lnTo>
                  <a:pt x="10637" y="508"/>
                </a:lnTo>
                <a:lnTo>
                  <a:pt x="10541" y="572"/>
                </a:lnTo>
                <a:cubicBezTo>
                  <a:pt x="10537" y="575"/>
                  <a:pt x="10532" y="577"/>
                  <a:pt x="10526" y="578"/>
                </a:cubicBezTo>
                <a:lnTo>
                  <a:pt x="10493" y="587"/>
                </a:lnTo>
                <a:lnTo>
                  <a:pt x="10460" y="595"/>
                </a:lnTo>
                <a:lnTo>
                  <a:pt x="10380" y="611"/>
                </a:lnTo>
                <a:lnTo>
                  <a:pt x="10302" y="623"/>
                </a:lnTo>
                <a:lnTo>
                  <a:pt x="10226" y="632"/>
                </a:lnTo>
                <a:lnTo>
                  <a:pt x="10150" y="638"/>
                </a:lnTo>
                <a:lnTo>
                  <a:pt x="10075" y="642"/>
                </a:lnTo>
                <a:lnTo>
                  <a:pt x="10001" y="644"/>
                </a:lnTo>
                <a:lnTo>
                  <a:pt x="9927" y="644"/>
                </a:lnTo>
                <a:lnTo>
                  <a:pt x="9852" y="642"/>
                </a:lnTo>
                <a:lnTo>
                  <a:pt x="9776" y="640"/>
                </a:lnTo>
                <a:lnTo>
                  <a:pt x="9699" y="637"/>
                </a:lnTo>
                <a:lnTo>
                  <a:pt x="9620" y="634"/>
                </a:lnTo>
                <a:lnTo>
                  <a:pt x="9540" y="631"/>
                </a:lnTo>
                <a:lnTo>
                  <a:pt x="9456" y="628"/>
                </a:lnTo>
                <a:lnTo>
                  <a:pt x="9370" y="627"/>
                </a:lnTo>
                <a:lnTo>
                  <a:pt x="9281" y="627"/>
                </a:lnTo>
                <a:lnTo>
                  <a:pt x="9189" y="628"/>
                </a:lnTo>
                <a:lnTo>
                  <a:pt x="9146" y="630"/>
                </a:lnTo>
                <a:lnTo>
                  <a:pt x="9103" y="634"/>
                </a:lnTo>
                <a:lnTo>
                  <a:pt x="9011" y="644"/>
                </a:lnTo>
                <a:lnTo>
                  <a:pt x="8795" y="650"/>
                </a:lnTo>
                <a:lnTo>
                  <a:pt x="8688" y="654"/>
                </a:lnTo>
                <a:lnTo>
                  <a:pt x="8581" y="660"/>
                </a:lnTo>
                <a:lnTo>
                  <a:pt x="8571" y="661"/>
                </a:lnTo>
                <a:lnTo>
                  <a:pt x="8562" y="662"/>
                </a:lnTo>
                <a:lnTo>
                  <a:pt x="8556" y="663"/>
                </a:lnTo>
                <a:lnTo>
                  <a:pt x="8553" y="663"/>
                </a:lnTo>
                <a:lnTo>
                  <a:pt x="8539" y="669"/>
                </a:lnTo>
                <a:lnTo>
                  <a:pt x="8547" y="665"/>
                </a:lnTo>
                <a:lnTo>
                  <a:pt x="8540" y="668"/>
                </a:lnTo>
                <a:lnTo>
                  <a:pt x="8531" y="675"/>
                </a:lnTo>
                <a:lnTo>
                  <a:pt x="8517" y="688"/>
                </a:lnTo>
                <a:lnTo>
                  <a:pt x="8499" y="701"/>
                </a:lnTo>
                <a:lnTo>
                  <a:pt x="8488" y="708"/>
                </a:lnTo>
                <a:lnTo>
                  <a:pt x="8474" y="718"/>
                </a:lnTo>
                <a:lnTo>
                  <a:pt x="8457" y="727"/>
                </a:lnTo>
                <a:lnTo>
                  <a:pt x="8439" y="736"/>
                </a:lnTo>
                <a:lnTo>
                  <a:pt x="8411" y="749"/>
                </a:lnTo>
                <a:lnTo>
                  <a:pt x="8397" y="757"/>
                </a:lnTo>
                <a:lnTo>
                  <a:pt x="8383" y="768"/>
                </a:lnTo>
                <a:lnTo>
                  <a:pt x="8368" y="783"/>
                </a:lnTo>
                <a:lnTo>
                  <a:pt x="8354" y="799"/>
                </a:lnTo>
                <a:lnTo>
                  <a:pt x="8326" y="838"/>
                </a:lnTo>
                <a:lnTo>
                  <a:pt x="8299" y="878"/>
                </a:lnTo>
                <a:cubicBezTo>
                  <a:pt x="8290" y="891"/>
                  <a:pt x="8275" y="900"/>
                  <a:pt x="8259" y="900"/>
                </a:cubicBezTo>
                <a:lnTo>
                  <a:pt x="7907" y="906"/>
                </a:lnTo>
                <a:lnTo>
                  <a:pt x="7731" y="910"/>
                </a:lnTo>
                <a:lnTo>
                  <a:pt x="7559" y="916"/>
                </a:lnTo>
                <a:lnTo>
                  <a:pt x="7539" y="918"/>
                </a:lnTo>
                <a:lnTo>
                  <a:pt x="7516" y="922"/>
                </a:lnTo>
                <a:lnTo>
                  <a:pt x="7490" y="927"/>
                </a:lnTo>
                <a:lnTo>
                  <a:pt x="7463" y="932"/>
                </a:lnTo>
                <a:lnTo>
                  <a:pt x="7425" y="936"/>
                </a:lnTo>
                <a:lnTo>
                  <a:pt x="7390" y="938"/>
                </a:lnTo>
                <a:lnTo>
                  <a:pt x="7358" y="941"/>
                </a:lnTo>
                <a:lnTo>
                  <a:pt x="7322" y="947"/>
                </a:lnTo>
                <a:lnTo>
                  <a:pt x="7331" y="945"/>
                </a:lnTo>
                <a:lnTo>
                  <a:pt x="7314" y="951"/>
                </a:lnTo>
                <a:lnTo>
                  <a:pt x="7321" y="948"/>
                </a:lnTo>
                <a:lnTo>
                  <a:pt x="7307" y="955"/>
                </a:lnTo>
                <a:lnTo>
                  <a:pt x="7289" y="966"/>
                </a:lnTo>
                <a:lnTo>
                  <a:pt x="7269" y="976"/>
                </a:lnTo>
                <a:lnTo>
                  <a:pt x="7252" y="983"/>
                </a:lnTo>
                <a:lnTo>
                  <a:pt x="7239" y="988"/>
                </a:lnTo>
                <a:lnTo>
                  <a:pt x="7227" y="992"/>
                </a:lnTo>
                <a:lnTo>
                  <a:pt x="7219" y="994"/>
                </a:lnTo>
                <a:lnTo>
                  <a:pt x="7211" y="996"/>
                </a:lnTo>
                <a:lnTo>
                  <a:pt x="7209" y="996"/>
                </a:lnTo>
                <a:cubicBezTo>
                  <a:pt x="7199" y="997"/>
                  <a:pt x="7189" y="996"/>
                  <a:pt x="7181" y="991"/>
                </a:cubicBezTo>
                <a:lnTo>
                  <a:pt x="7179" y="990"/>
                </a:lnTo>
                <a:lnTo>
                  <a:pt x="7220" y="992"/>
                </a:lnTo>
                <a:lnTo>
                  <a:pt x="7219" y="993"/>
                </a:lnTo>
                <a:lnTo>
                  <a:pt x="7227" y="989"/>
                </a:lnTo>
                <a:lnTo>
                  <a:pt x="7229" y="987"/>
                </a:lnTo>
                <a:lnTo>
                  <a:pt x="7223" y="991"/>
                </a:lnTo>
                <a:lnTo>
                  <a:pt x="7217" y="996"/>
                </a:lnTo>
                <a:lnTo>
                  <a:pt x="7208" y="1001"/>
                </a:lnTo>
                <a:lnTo>
                  <a:pt x="7197" y="1009"/>
                </a:lnTo>
                <a:lnTo>
                  <a:pt x="7182" y="1019"/>
                </a:lnTo>
                <a:cubicBezTo>
                  <a:pt x="7178" y="1022"/>
                  <a:pt x="7174" y="1024"/>
                  <a:pt x="7170" y="1025"/>
                </a:cubicBezTo>
                <a:lnTo>
                  <a:pt x="7165" y="1027"/>
                </a:lnTo>
                <a:lnTo>
                  <a:pt x="7165" y="1027"/>
                </a:lnTo>
                <a:lnTo>
                  <a:pt x="7158" y="1029"/>
                </a:lnTo>
                <a:lnTo>
                  <a:pt x="7146" y="1032"/>
                </a:lnTo>
                <a:lnTo>
                  <a:pt x="7133" y="1036"/>
                </a:lnTo>
                <a:lnTo>
                  <a:pt x="7103" y="1046"/>
                </a:lnTo>
                <a:lnTo>
                  <a:pt x="7089" y="1051"/>
                </a:lnTo>
                <a:lnTo>
                  <a:pt x="7081" y="1054"/>
                </a:lnTo>
                <a:lnTo>
                  <a:pt x="7075" y="1057"/>
                </a:lnTo>
                <a:lnTo>
                  <a:pt x="7064" y="1064"/>
                </a:lnTo>
                <a:lnTo>
                  <a:pt x="7051" y="1074"/>
                </a:lnTo>
                <a:lnTo>
                  <a:pt x="7037" y="1084"/>
                </a:lnTo>
                <a:lnTo>
                  <a:pt x="7024" y="1095"/>
                </a:lnTo>
                <a:lnTo>
                  <a:pt x="7014" y="1104"/>
                </a:lnTo>
                <a:lnTo>
                  <a:pt x="7004" y="1115"/>
                </a:lnTo>
                <a:lnTo>
                  <a:pt x="7010" y="1107"/>
                </a:lnTo>
                <a:lnTo>
                  <a:pt x="7005" y="1116"/>
                </a:lnTo>
                <a:lnTo>
                  <a:pt x="7009" y="1106"/>
                </a:lnTo>
                <a:lnTo>
                  <a:pt x="6978" y="1199"/>
                </a:lnTo>
                <a:lnTo>
                  <a:pt x="6970" y="1228"/>
                </a:lnTo>
                <a:lnTo>
                  <a:pt x="6963" y="1261"/>
                </a:lnTo>
                <a:lnTo>
                  <a:pt x="6955" y="1297"/>
                </a:lnTo>
                <a:lnTo>
                  <a:pt x="6946" y="1328"/>
                </a:lnTo>
                <a:cubicBezTo>
                  <a:pt x="6945" y="1331"/>
                  <a:pt x="6944" y="1333"/>
                  <a:pt x="6943" y="1336"/>
                </a:cubicBezTo>
                <a:lnTo>
                  <a:pt x="6936" y="1349"/>
                </a:lnTo>
                <a:cubicBezTo>
                  <a:pt x="6935" y="1351"/>
                  <a:pt x="6934" y="1353"/>
                  <a:pt x="6933" y="1355"/>
                </a:cubicBezTo>
                <a:lnTo>
                  <a:pt x="6923" y="1370"/>
                </a:lnTo>
                <a:lnTo>
                  <a:pt x="6915" y="1380"/>
                </a:lnTo>
                <a:lnTo>
                  <a:pt x="6906" y="1391"/>
                </a:lnTo>
                <a:cubicBezTo>
                  <a:pt x="6900" y="1400"/>
                  <a:pt x="6892" y="1406"/>
                  <a:pt x="6882" y="1409"/>
                </a:cubicBezTo>
                <a:lnTo>
                  <a:pt x="6857" y="1418"/>
                </a:lnTo>
                <a:lnTo>
                  <a:pt x="6829" y="1427"/>
                </a:lnTo>
                <a:lnTo>
                  <a:pt x="6811" y="1431"/>
                </a:lnTo>
                <a:lnTo>
                  <a:pt x="6797" y="1434"/>
                </a:lnTo>
                <a:lnTo>
                  <a:pt x="6785" y="1436"/>
                </a:lnTo>
                <a:lnTo>
                  <a:pt x="6770" y="1441"/>
                </a:lnTo>
                <a:lnTo>
                  <a:pt x="6777" y="1438"/>
                </a:lnTo>
                <a:lnTo>
                  <a:pt x="6769" y="1442"/>
                </a:lnTo>
                <a:lnTo>
                  <a:pt x="6759" y="1449"/>
                </a:lnTo>
                <a:lnTo>
                  <a:pt x="6736" y="1466"/>
                </a:lnTo>
                <a:cubicBezTo>
                  <a:pt x="6731" y="1469"/>
                  <a:pt x="6726" y="1472"/>
                  <a:pt x="6721" y="1474"/>
                </a:cubicBezTo>
                <a:lnTo>
                  <a:pt x="6712" y="1476"/>
                </a:lnTo>
                <a:lnTo>
                  <a:pt x="6703" y="1480"/>
                </a:lnTo>
                <a:lnTo>
                  <a:pt x="6689" y="1484"/>
                </a:lnTo>
                <a:lnTo>
                  <a:pt x="6680" y="1487"/>
                </a:lnTo>
                <a:lnTo>
                  <a:pt x="6675" y="1489"/>
                </a:lnTo>
                <a:lnTo>
                  <a:pt x="6673" y="1490"/>
                </a:lnTo>
                <a:cubicBezTo>
                  <a:pt x="6668" y="1491"/>
                  <a:pt x="6662" y="1492"/>
                  <a:pt x="6657" y="1492"/>
                </a:cubicBezTo>
                <a:lnTo>
                  <a:pt x="6657" y="1492"/>
                </a:lnTo>
                <a:cubicBezTo>
                  <a:pt x="6633" y="1492"/>
                  <a:pt x="6612" y="1475"/>
                  <a:pt x="6608" y="1452"/>
                </a:cubicBezTo>
                <a:cubicBezTo>
                  <a:pt x="6603" y="1428"/>
                  <a:pt x="6616" y="1405"/>
                  <a:pt x="6638" y="1396"/>
                </a:cubicBezTo>
                <a:lnTo>
                  <a:pt x="6641" y="1395"/>
                </a:lnTo>
                <a:lnTo>
                  <a:pt x="6633" y="1398"/>
                </a:lnTo>
                <a:lnTo>
                  <a:pt x="6635" y="1398"/>
                </a:lnTo>
                <a:lnTo>
                  <a:pt x="6610" y="1440"/>
                </a:lnTo>
                <a:lnTo>
                  <a:pt x="6610" y="1440"/>
                </a:lnTo>
                <a:lnTo>
                  <a:pt x="6668" y="1490"/>
                </a:lnTo>
                <a:lnTo>
                  <a:pt x="6670" y="1489"/>
                </a:lnTo>
                <a:lnTo>
                  <a:pt x="6667" y="1490"/>
                </a:lnTo>
                <a:lnTo>
                  <a:pt x="6659" y="1492"/>
                </a:lnTo>
                <a:lnTo>
                  <a:pt x="6647" y="1495"/>
                </a:lnTo>
                <a:lnTo>
                  <a:pt x="6630" y="1500"/>
                </a:lnTo>
                <a:lnTo>
                  <a:pt x="6620" y="1503"/>
                </a:lnTo>
                <a:lnTo>
                  <a:pt x="6610" y="1505"/>
                </a:lnTo>
                <a:lnTo>
                  <a:pt x="6585" y="1514"/>
                </a:lnTo>
                <a:lnTo>
                  <a:pt x="6555" y="1523"/>
                </a:lnTo>
                <a:lnTo>
                  <a:pt x="6505" y="1532"/>
                </a:lnTo>
                <a:lnTo>
                  <a:pt x="6452" y="1540"/>
                </a:lnTo>
                <a:lnTo>
                  <a:pt x="6356" y="1545"/>
                </a:lnTo>
                <a:lnTo>
                  <a:pt x="6260" y="1550"/>
                </a:lnTo>
                <a:lnTo>
                  <a:pt x="6163" y="1554"/>
                </a:lnTo>
                <a:lnTo>
                  <a:pt x="6063" y="1556"/>
                </a:lnTo>
                <a:lnTo>
                  <a:pt x="6016" y="1554"/>
                </a:lnTo>
                <a:lnTo>
                  <a:pt x="5972" y="1549"/>
                </a:lnTo>
                <a:lnTo>
                  <a:pt x="5929" y="1544"/>
                </a:lnTo>
                <a:lnTo>
                  <a:pt x="5887" y="1540"/>
                </a:lnTo>
                <a:lnTo>
                  <a:pt x="5583" y="1524"/>
                </a:lnTo>
                <a:lnTo>
                  <a:pt x="5594" y="1523"/>
                </a:lnTo>
                <a:lnTo>
                  <a:pt x="5590" y="1524"/>
                </a:lnTo>
                <a:lnTo>
                  <a:pt x="5586" y="1524"/>
                </a:lnTo>
                <a:lnTo>
                  <a:pt x="5580" y="1525"/>
                </a:lnTo>
                <a:lnTo>
                  <a:pt x="5570" y="1526"/>
                </a:lnTo>
                <a:lnTo>
                  <a:pt x="5561" y="1527"/>
                </a:lnTo>
                <a:lnTo>
                  <a:pt x="5548" y="1529"/>
                </a:lnTo>
                <a:lnTo>
                  <a:pt x="5521" y="1533"/>
                </a:lnTo>
                <a:lnTo>
                  <a:pt x="5490" y="1538"/>
                </a:lnTo>
                <a:lnTo>
                  <a:pt x="5459" y="1543"/>
                </a:lnTo>
                <a:lnTo>
                  <a:pt x="5431" y="1548"/>
                </a:lnTo>
                <a:lnTo>
                  <a:pt x="5418" y="1552"/>
                </a:lnTo>
                <a:lnTo>
                  <a:pt x="5405" y="1555"/>
                </a:lnTo>
                <a:lnTo>
                  <a:pt x="5414" y="1552"/>
                </a:lnTo>
                <a:lnTo>
                  <a:pt x="5401" y="1557"/>
                </a:lnTo>
                <a:lnTo>
                  <a:pt x="5410" y="1552"/>
                </a:lnTo>
                <a:lnTo>
                  <a:pt x="5401" y="1559"/>
                </a:lnTo>
                <a:lnTo>
                  <a:pt x="5386" y="1571"/>
                </a:lnTo>
                <a:lnTo>
                  <a:pt x="5370" y="1582"/>
                </a:lnTo>
                <a:lnTo>
                  <a:pt x="5351" y="1592"/>
                </a:lnTo>
                <a:lnTo>
                  <a:pt x="5336" y="1600"/>
                </a:lnTo>
                <a:lnTo>
                  <a:pt x="5324" y="1606"/>
                </a:lnTo>
                <a:lnTo>
                  <a:pt x="5314" y="1611"/>
                </a:lnTo>
                <a:lnTo>
                  <a:pt x="5309" y="1613"/>
                </a:lnTo>
                <a:lnTo>
                  <a:pt x="5306" y="1614"/>
                </a:lnTo>
                <a:lnTo>
                  <a:pt x="5300" y="1617"/>
                </a:lnTo>
                <a:lnTo>
                  <a:pt x="5312" y="1609"/>
                </a:lnTo>
                <a:lnTo>
                  <a:pt x="5310" y="1611"/>
                </a:lnTo>
                <a:lnTo>
                  <a:pt x="5306" y="1614"/>
                </a:lnTo>
                <a:lnTo>
                  <a:pt x="5301" y="1619"/>
                </a:lnTo>
                <a:lnTo>
                  <a:pt x="5294" y="1628"/>
                </a:lnTo>
                <a:lnTo>
                  <a:pt x="5283" y="1639"/>
                </a:lnTo>
                <a:lnTo>
                  <a:pt x="5270" y="1652"/>
                </a:lnTo>
                <a:lnTo>
                  <a:pt x="5253" y="1669"/>
                </a:lnTo>
                <a:cubicBezTo>
                  <a:pt x="5246" y="1676"/>
                  <a:pt x="5237" y="1681"/>
                  <a:pt x="5228" y="1683"/>
                </a:cubicBezTo>
                <a:lnTo>
                  <a:pt x="5230" y="1682"/>
                </a:lnTo>
                <a:lnTo>
                  <a:pt x="5225" y="1684"/>
                </a:lnTo>
                <a:lnTo>
                  <a:pt x="5219" y="1685"/>
                </a:lnTo>
                <a:lnTo>
                  <a:pt x="5213" y="1686"/>
                </a:lnTo>
                <a:lnTo>
                  <a:pt x="5196" y="1691"/>
                </a:lnTo>
                <a:lnTo>
                  <a:pt x="5177" y="1696"/>
                </a:lnTo>
                <a:lnTo>
                  <a:pt x="5158" y="1700"/>
                </a:lnTo>
                <a:lnTo>
                  <a:pt x="5142" y="1705"/>
                </a:lnTo>
                <a:lnTo>
                  <a:pt x="5136" y="1707"/>
                </a:lnTo>
                <a:lnTo>
                  <a:pt x="5131" y="1709"/>
                </a:lnTo>
                <a:lnTo>
                  <a:pt x="5126" y="1711"/>
                </a:lnTo>
                <a:lnTo>
                  <a:pt x="5137" y="1705"/>
                </a:lnTo>
                <a:lnTo>
                  <a:pt x="5134" y="1707"/>
                </a:lnTo>
                <a:lnTo>
                  <a:pt x="5141" y="1702"/>
                </a:lnTo>
                <a:lnTo>
                  <a:pt x="5093" y="1748"/>
                </a:lnTo>
                <a:lnTo>
                  <a:pt x="5048" y="1795"/>
                </a:lnTo>
                <a:lnTo>
                  <a:pt x="5034" y="1810"/>
                </a:lnTo>
                <a:lnTo>
                  <a:pt x="5027" y="1819"/>
                </a:lnTo>
                <a:lnTo>
                  <a:pt x="5023" y="1824"/>
                </a:lnTo>
                <a:lnTo>
                  <a:pt x="5020" y="1829"/>
                </a:lnTo>
                <a:lnTo>
                  <a:pt x="5026" y="1809"/>
                </a:lnTo>
                <a:lnTo>
                  <a:pt x="5026" y="1812"/>
                </a:lnTo>
                <a:lnTo>
                  <a:pt x="5018" y="1781"/>
                </a:lnTo>
                <a:lnTo>
                  <a:pt x="5019" y="1782"/>
                </a:lnTo>
                <a:lnTo>
                  <a:pt x="4980" y="1760"/>
                </a:lnTo>
                <a:lnTo>
                  <a:pt x="4990" y="1761"/>
                </a:lnTo>
                <a:lnTo>
                  <a:pt x="4991" y="1761"/>
                </a:lnTo>
                <a:cubicBezTo>
                  <a:pt x="5011" y="1764"/>
                  <a:pt x="5027" y="1779"/>
                  <a:pt x="5031" y="1798"/>
                </a:cubicBezTo>
                <a:lnTo>
                  <a:pt x="5032" y="1799"/>
                </a:lnTo>
                <a:cubicBezTo>
                  <a:pt x="5035" y="1814"/>
                  <a:pt x="5032" y="1829"/>
                  <a:pt x="5024" y="1841"/>
                </a:cubicBezTo>
                <a:lnTo>
                  <a:pt x="5022" y="1844"/>
                </a:lnTo>
                <a:cubicBezTo>
                  <a:pt x="5020" y="1846"/>
                  <a:pt x="5018" y="1848"/>
                  <a:pt x="5017" y="1850"/>
                </a:cubicBezTo>
                <a:lnTo>
                  <a:pt x="5010" y="1856"/>
                </a:lnTo>
                <a:lnTo>
                  <a:pt x="5001" y="1864"/>
                </a:lnTo>
                <a:lnTo>
                  <a:pt x="4988" y="1876"/>
                </a:lnTo>
                <a:lnTo>
                  <a:pt x="4970" y="1892"/>
                </a:lnTo>
                <a:lnTo>
                  <a:pt x="4959" y="1901"/>
                </a:lnTo>
                <a:lnTo>
                  <a:pt x="4943" y="1914"/>
                </a:lnTo>
                <a:lnTo>
                  <a:pt x="4913" y="1936"/>
                </a:lnTo>
                <a:lnTo>
                  <a:pt x="4882" y="1954"/>
                </a:lnTo>
                <a:lnTo>
                  <a:pt x="4852" y="1969"/>
                </a:lnTo>
                <a:lnTo>
                  <a:pt x="4824" y="1983"/>
                </a:lnTo>
                <a:cubicBezTo>
                  <a:pt x="4819" y="1985"/>
                  <a:pt x="4814" y="1987"/>
                  <a:pt x="4810" y="1987"/>
                </a:cubicBezTo>
                <a:lnTo>
                  <a:pt x="4770" y="1994"/>
                </a:lnTo>
                <a:lnTo>
                  <a:pt x="4755" y="1996"/>
                </a:lnTo>
                <a:lnTo>
                  <a:pt x="4740" y="2001"/>
                </a:lnTo>
                <a:lnTo>
                  <a:pt x="4728" y="2005"/>
                </a:lnTo>
                <a:lnTo>
                  <a:pt x="4718" y="2009"/>
                </a:lnTo>
                <a:lnTo>
                  <a:pt x="4716" y="2010"/>
                </a:lnTo>
                <a:lnTo>
                  <a:pt x="4714" y="2011"/>
                </a:lnTo>
                <a:lnTo>
                  <a:pt x="4710" y="2014"/>
                </a:lnTo>
                <a:lnTo>
                  <a:pt x="4716" y="2008"/>
                </a:lnTo>
                <a:lnTo>
                  <a:pt x="4713" y="2011"/>
                </a:lnTo>
                <a:lnTo>
                  <a:pt x="4723" y="1995"/>
                </a:lnTo>
                <a:lnTo>
                  <a:pt x="4721" y="2002"/>
                </a:lnTo>
                <a:lnTo>
                  <a:pt x="4724" y="1987"/>
                </a:lnTo>
                <a:lnTo>
                  <a:pt x="4723" y="1998"/>
                </a:lnTo>
                <a:lnTo>
                  <a:pt x="4722" y="2008"/>
                </a:lnTo>
                <a:cubicBezTo>
                  <a:pt x="4721" y="2011"/>
                  <a:pt x="4721" y="2014"/>
                  <a:pt x="4720" y="2017"/>
                </a:cubicBezTo>
                <a:lnTo>
                  <a:pt x="4716" y="2030"/>
                </a:lnTo>
                <a:cubicBezTo>
                  <a:pt x="4715" y="2033"/>
                  <a:pt x="4714" y="2036"/>
                  <a:pt x="4713" y="2038"/>
                </a:cubicBezTo>
                <a:lnTo>
                  <a:pt x="4706" y="2050"/>
                </a:lnTo>
                <a:lnTo>
                  <a:pt x="4696" y="2066"/>
                </a:lnTo>
                <a:lnTo>
                  <a:pt x="4681" y="2084"/>
                </a:lnTo>
                <a:lnTo>
                  <a:pt x="4667" y="2096"/>
                </a:lnTo>
                <a:lnTo>
                  <a:pt x="4658" y="2104"/>
                </a:lnTo>
                <a:lnTo>
                  <a:pt x="4646" y="2117"/>
                </a:lnTo>
                <a:lnTo>
                  <a:pt x="4650" y="2111"/>
                </a:lnTo>
                <a:lnTo>
                  <a:pt x="4635" y="2132"/>
                </a:lnTo>
                <a:lnTo>
                  <a:pt x="4620" y="2156"/>
                </a:lnTo>
                <a:cubicBezTo>
                  <a:pt x="4616" y="2162"/>
                  <a:pt x="4611" y="2168"/>
                  <a:pt x="4605" y="2172"/>
                </a:cubicBezTo>
                <a:lnTo>
                  <a:pt x="4601" y="2174"/>
                </a:lnTo>
                <a:lnTo>
                  <a:pt x="4602" y="2174"/>
                </a:lnTo>
                <a:lnTo>
                  <a:pt x="4593" y="2179"/>
                </a:lnTo>
                <a:lnTo>
                  <a:pt x="4582" y="2186"/>
                </a:lnTo>
                <a:lnTo>
                  <a:pt x="4568" y="2195"/>
                </a:lnTo>
                <a:lnTo>
                  <a:pt x="4538" y="2215"/>
                </a:lnTo>
                <a:lnTo>
                  <a:pt x="4524" y="2225"/>
                </a:lnTo>
                <a:lnTo>
                  <a:pt x="4516" y="2230"/>
                </a:lnTo>
                <a:lnTo>
                  <a:pt x="4493" y="2251"/>
                </a:lnTo>
                <a:lnTo>
                  <a:pt x="4466" y="2280"/>
                </a:lnTo>
                <a:lnTo>
                  <a:pt x="4449" y="2293"/>
                </a:lnTo>
                <a:lnTo>
                  <a:pt x="4436" y="2302"/>
                </a:lnTo>
                <a:lnTo>
                  <a:pt x="4413" y="2316"/>
                </a:lnTo>
                <a:lnTo>
                  <a:pt x="4317" y="2380"/>
                </a:lnTo>
                <a:cubicBezTo>
                  <a:pt x="4314" y="2382"/>
                  <a:pt x="4310" y="2384"/>
                  <a:pt x="4306" y="2385"/>
                </a:cubicBezTo>
                <a:lnTo>
                  <a:pt x="4300" y="2387"/>
                </a:lnTo>
                <a:lnTo>
                  <a:pt x="4299" y="2387"/>
                </a:lnTo>
                <a:lnTo>
                  <a:pt x="4291" y="2389"/>
                </a:lnTo>
                <a:lnTo>
                  <a:pt x="4281" y="2392"/>
                </a:lnTo>
                <a:lnTo>
                  <a:pt x="4268" y="2395"/>
                </a:lnTo>
                <a:lnTo>
                  <a:pt x="4240" y="2404"/>
                </a:lnTo>
                <a:lnTo>
                  <a:pt x="4228" y="2409"/>
                </a:lnTo>
                <a:lnTo>
                  <a:pt x="4215" y="2415"/>
                </a:lnTo>
                <a:lnTo>
                  <a:pt x="4223" y="2410"/>
                </a:lnTo>
                <a:lnTo>
                  <a:pt x="4209" y="2420"/>
                </a:lnTo>
                <a:lnTo>
                  <a:pt x="4216" y="2415"/>
                </a:lnTo>
                <a:lnTo>
                  <a:pt x="4206" y="2425"/>
                </a:lnTo>
                <a:lnTo>
                  <a:pt x="4194" y="2439"/>
                </a:lnTo>
                <a:lnTo>
                  <a:pt x="4183" y="2451"/>
                </a:lnTo>
                <a:cubicBezTo>
                  <a:pt x="4177" y="2458"/>
                  <a:pt x="4170" y="2463"/>
                  <a:pt x="4162" y="2465"/>
                </a:cubicBezTo>
                <a:lnTo>
                  <a:pt x="4114" y="2481"/>
                </a:lnTo>
                <a:lnTo>
                  <a:pt x="4066" y="2497"/>
                </a:lnTo>
                <a:lnTo>
                  <a:pt x="4018" y="2514"/>
                </a:lnTo>
                <a:lnTo>
                  <a:pt x="3992" y="2523"/>
                </a:lnTo>
                <a:lnTo>
                  <a:pt x="3964" y="2531"/>
                </a:lnTo>
                <a:lnTo>
                  <a:pt x="3937" y="2536"/>
                </a:lnTo>
                <a:lnTo>
                  <a:pt x="3913" y="2540"/>
                </a:lnTo>
                <a:lnTo>
                  <a:pt x="3890" y="2543"/>
                </a:lnTo>
                <a:lnTo>
                  <a:pt x="3869" y="2547"/>
                </a:lnTo>
                <a:lnTo>
                  <a:pt x="3838" y="2554"/>
                </a:lnTo>
                <a:lnTo>
                  <a:pt x="3806" y="2562"/>
                </a:lnTo>
                <a:cubicBezTo>
                  <a:pt x="3803" y="2563"/>
                  <a:pt x="3800" y="2564"/>
                  <a:pt x="3797" y="2564"/>
                </a:cubicBezTo>
                <a:lnTo>
                  <a:pt x="3560" y="2580"/>
                </a:lnTo>
                <a:lnTo>
                  <a:pt x="3553" y="2580"/>
                </a:lnTo>
                <a:lnTo>
                  <a:pt x="3546" y="2581"/>
                </a:lnTo>
                <a:lnTo>
                  <a:pt x="3525" y="2589"/>
                </a:lnTo>
                <a:lnTo>
                  <a:pt x="3499" y="2600"/>
                </a:lnTo>
                <a:lnTo>
                  <a:pt x="3471" y="2610"/>
                </a:lnTo>
                <a:lnTo>
                  <a:pt x="3451" y="2616"/>
                </a:lnTo>
                <a:lnTo>
                  <a:pt x="3430" y="2621"/>
                </a:lnTo>
                <a:lnTo>
                  <a:pt x="3386" y="2630"/>
                </a:lnTo>
                <a:lnTo>
                  <a:pt x="3343" y="2638"/>
                </a:lnTo>
                <a:lnTo>
                  <a:pt x="3322" y="2641"/>
                </a:lnTo>
                <a:lnTo>
                  <a:pt x="3303" y="2644"/>
                </a:lnTo>
                <a:lnTo>
                  <a:pt x="3291" y="2645"/>
                </a:lnTo>
                <a:lnTo>
                  <a:pt x="3279" y="2646"/>
                </a:lnTo>
                <a:lnTo>
                  <a:pt x="3254" y="2647"/>
                </a:lnTo>
                <a:lnTo>
                  <a:pt x="3225" y="2648"/>
                </a:lnTo>
                <a:lnTo>
                  <a:pt x="3196" y="2650"/>
                </a:lnTo>
                <a:lnTo>
                  <a:pt x="3167" y="2653"/>
                </a:lnTo>
                <a:lnTo>
                  <a:pt x="3140" y="2657"/>
                </a:lnTo>
                <a:lnTo>
                  <a:pt x="3117" y="2663"/>
                </a:lnTo>
                <a:lnTo>
                  <a:pt x="3098" y="2670"/>
                </a:lnTo>
                <a:lnTo>
                  <a:pt x="3090" y="2674"/>
                </a:lnTo>
                <a:lnTo>
                  <a:pt x="3078" y="2682"/>
                </a:lnTo>
                <a:lnTo>
                  <a:pt x="3055" y="2699"/>
                </a:lnTo>
                <a:cubicBezTo>
                  <a:pt x="3051" y="2702"/>
                  <a:pt x="3046" y="2704"/>
                  <a:pt x="3042" y="2705"/>
                </a:cubicBezTo>
                <a:lnTo>
                  <a:pt x="3036" y="2707"/>
                </a:lnTo>
                <a:lnTo>
                  <a:pt x="3033" y="2708"/>
                </a:lnTo>
                <a:lnTo>
                  <a:pt x="3027" y="2709"/>
                </a:lnTo>
                <a:lnTo>
                  <a:pt x="3015" y="2712"/>
                </a:lnTo>
                <a:lnTo>
                  <a:pt x="3004" y="2715"/>
                </a:lnTo>
                <a:lnTo>
                  <a:pt x="2976" y="2724"/>
                </a:lnTo>
                <a:lnTo>
                  <a:pt x="2965" y="2728"/>
                </a:lnTo>
                <a:lnTo>
                  <a:pt x="2953" y="2734"/>
                </a:lnTo>
                <a:lnTo>
                  <a:pt x="2961" y="2729"/>
                </a:lnTo>
                <a:lnTo>
                  <a:pt x="2951" y="2737"/>
                </a:lnTo>
                <a:lnTo>
                  <a:pt x="2959" y="2729"/>
                </a:lnTo>
                <a:lnTo>
                  <a:pt x="2951" y="2739"/>
                </a:lnTo>
                <a:lnTo>
                  <a:pt x="2955" y="2733"/>
                </a:lnTo>
                <a:lnTo>
                  <a:pt x="2951" y="2740"/>
                </a:lnTo>
                <a:lnTo>
                  <a:pt x="2946" y="2750"/>
                </a:lnTo>
                <a:lnTo>
                  <a:pt x="2938" y="2777"/>
                </a:lnTo>
                <a:lnTo>
                  <a:pt x="2933" y="2792"/>
                </a:lnTo>
                <a:lnTo>
                  <a:pt x="2928" y="2806"/>
                </a:lnTo>
                <a:lnTo>
                  <a:pt x="2919" y="2826"/>
                </a:lnTo>
                <a:lnTo>
                  <a:pt x="2912" y="2842"/>
                </a:lnTo>
                <a:lnTo>
                  <a:pt x="2905" y="2855"/>
                </a:lnTo>
                <a:lnTo>
                  <a:pt x="2901" y="2864"/>
                </a:lnTo>
                <a:lnTo>
                  <a:pt x="2896" y="2872"/>
                </a:lnTo>
                <a:lnTo>
                  <a:pt x="2891" y="2879"/>
                </a:lnTo>
                <a:lnTo>
                  <a:pt x="2889" y="2881"/>
                </a:lnTo>
                <a:lnTo>
                  <a:pt x="2895" y="2870"/>
                </a:lnTo>
                <a:lnTo>
                  <a:pt x="2897" y="2867"/>
                </a:lnTo>
                <a:lnTo>
                  <a:pt x="2897" y="2866"/>
                </a:lnTo>
                <a:lnTo>
                  <a:pt x="2895" y="2873"/>
                </a:lnTo>
                <a:lnTo>
                  <a:pt x="2893" y="2880"/>
                </a:lnTo>
                <a:lnTo>
                  <a:pt x="2891" y="2892"/>
                </a:lnTo>
                <a:lnTo>
                  <a:pt x="2887" y="2906"/>
                </a:lnTo>
                <a:lnTo>
                  <a:pt x="2882" y="2926"/>
                </a:lnTo>
                <a:cubicBezTo>
                  <a:pt x="2881" y="2932"/>
                  <a:pt x="2879" y="2937"/>
                  <a:pt x="2875" y="2942"/>
                </a:cubicBezTo>
                <a:lnTo>
                  <a:pt x="2864" y="2958"/>
                </a:lnTo>
                <a:lnTo>
                  <a:pt x="2856" y="2971"/>
                </a:lnTo>
                <a:lnTo>
                  <a:pt x="2850" y="2979"/>
                </a:lnTo>
                <a:lnTo>
                  <a:pt x="2846" y="2984"/>
                </a:lnTo>
                <a:lnTo>
                  <a:pt x="2846" y="2984"/>
                </a:lnTo>
                <a:lnTo>
                  <a:pt x="2845" y="2986"/>
                </a:lnTo>
                <a:lnTo>
                  <a:pt x="2851" y="2951"/>
                </a:lnTo>
                <a:lnTo>
                  <a:pt x="2851" y="2952"/>
                </a:lnTo>
                <a:lnTo>
                  <a:pt x="2844" y="2936"/>
                </a:lnTo>
                <a:lnTo>
                  <a:pt x="2846" y="2938"/>
                </a:lnTo>
                <a:cubicBezTo>
                  <a:pt x="2850" y="2944"/>
                  <a:pt x="2852" y="2952"/>
                  <a:pt x="2853" y="2960"/>
                </a:cubicBezTo>
                <a:lnTo>
                  <a:pt x="2853" y="2963"/>
                </a:lnTo>
                <a:cubicBezTo>
                  <a:pt x="2854" y="2967"/>
                  <a:pt x="2853" y="2971"/>
                  <a:pt x="2853" y="2974"/>
                </a:cubicBezTo>
                <a:lnTo>
                  <a:pt x="2851" y="2983"/>
                </a:lnTo>
                <a:lnTo>
                  <a:pt x="2849" y="2994"/>
                </a:lnTo>
                <a:lnTo>
                  <a:pt x="2845" y="3007"/>
                </a:lnTo>
                <a:lnTo>
                  <a:pt x="2840" y="3023"/>
                </a:lnTo>
                <a:lnTo>
                  <a:pt x="2831" y="3046"/>
                </a:lnTo>
                <a:lnTo>
                  <a:pt x="2822" y="3066"/>
                </a:lnTo>
                <a:lnTo>
                  <a:pt x="2814" y="3082"/>
                </a:lnTo>
                <a:lnTo>
                  <a:pt x="2807" y="3095"/>
                </a:lnTo>
                <a:lnTo>
                  <a:pt x="2799" y="3111"/>
                </a:lnTo>
                <a:lnTo>
                  <a:pt x="2802" y="3105"/>
                </a:lnTo>
                <a:lnTo>
                  <a:pt x="2799" y="3113"/>
                </a:lnTo>
                <a:lnTo>
                  <a:pt x="2795" y="3129"/>
                </a:lnTo>
                <a:lnTo>
                  <a:pt x="2792" y="3141"/>
                </a:lnTo>
                <a:cubicBezTo>
                  <a:pt x="2791" y="3145"/>
                  <a:pt x="2789" y="3148"/>
                  <a:pt x="2787" y="3152"/>
                </a:cubicBezTo>
                <a:lnTo>
                  <a:pt x="2781" y="3162"/>
                </a:lnTo>
                <a:cubicBezTo>
                  <a:pt x="2779" y="3166"/>
                  <a:pt x="2776" y="3170"/>
                  <a:pt x="2773" y="3174"/>
                </a:cubicBezTo>
                <a:lnTo>
                  <a:pt x="2759" y="3188"/>
                </a:lnTo>
                <a:cubicBezTo>
                  <a:pt x="2757" y="3189"/>
                  <a:pt x="2755" y="3191"/>
                  <a:pt x="2753" y="3192"/>
                </a:cubicBezTo>
                <a:lnTo>
                  <a:pt x="2734" y="3206"/>
                </a:lnTo>
                <a:lnTo>
                  <a:pt x="2718" y="3216"/>
                </a:lnTo>
                <a:lnTo>
                  <a:pt x="2702" y="3227"/>
                </a:lnTo>
                <a:cubicBezTo>
                  <a:pt x="2698" y="3230"/>
                  <a:pt x="2694" y="3232"/>
                  <a:pt x="2689" y="3234"/>
                </a:cubicBezTo>
                <a:lnTo>
                  <a:pt x="2679" y="3237"/>
                </a:lnTo>
                <a:lnTo>
                  <a:pt x="2669" y="3240"/>
                </a:lnTo>
                <a:lnTo>
                  <a:pt x="2654" y="3245"/>
                </a:lnTo>
                <a:lnTo>
                  <a:pt x="2640" y="3250"/>
                </a:lnTo>
                <a:lnTo>
                  <a:pt x="2627" y="3253"/>
                </a:lnTo>
                <a:lnTo>
                  <a:pt x="2614" y="3256"/>
                </a:lnTo>
                <a:lnTo>
                  <a:pt x="2598" y="3260"/>
                </a:lnTo>
                <a:lnTo>
                  <a:pt x="2590" y="3261"/>
                </a:lnTo>
                <a:lnTo>
                  <a:pt x="2579" y="3263"/>
                </a:lnTo>
                <a:lnTo>
                  <a:pt x="2567" y="3265"/>
                </a:lnTo>
                <a:lnTo>
                  <a:pt x="2552" y="3268"/>
                </a:lnTo>
                <a:lnTo>
                  <a:pt x="2521" y="3271"/>
                </a:lnTo>
                <a:lnTo>
                  <a:pt x="2495" y="3273"/>
                </a:lnTo>
                <a:lnTo>
                  <a:pt x="2473" y="3276"/>
                </a:lnTo>
                <a:lnTo>
                  <a:pt x="2450" y="3281"/>
                </a:lnTo>
                <a:lnTo>
                  <a:pt x="2310" y="3328"/>
                </a:lnTo>
                <a:lnTo>
                  <a:pt x="2300" y="3332"/>
                </a:lnTo>
                <a:lnTo>
                  <a:pt x="2291" y="3337"/>
                </a:lnTo>
                <a:lnTo>
                  <a:pt x="2287" y="3339"/>
                </a:lnTo>
                <a:lnTo>
                  <a:pt x="2284" y="3341"/>
                </a:lnTo>
                <a:lnTo>
                  <a:pt x="2280" y="3344"/>
                </a:lnTo>
                <a:lnTo>
                  <a:pt x="2286" y="3339"/>
                </a:lnTo>
                <a:lnTo>
                  <a:pt x="2283" y="3342"/>
                </a:lnTo>
                <a:lnTo>
                  <a:pt x="2287" y="3336"/>
                </a:lnTo>
                <a:lnTo>
                  <a:pt x="2285" y="3340"/>
                </a:lnTo>
                <a:lnTo>
                  <a:pt x="2278" y="3351"/>
                </a:lnTo>
                <a:lnTo>
                  <a:pt x="2273" y="3359"/>
                </a:lnTo>
                <a:lnTo>
                  <a:pt x="2265" y="3369"/>
                </a:lnTo>
                <a:lnTo>
                  <a:pt x="2256" y="3377"/>
                </a:lnTo>
                <a:lnTo>
                  <a:pt x="2247" y="3385"/>
                </a:lnTo>
                <a:lnTo>
                  <a:pt x="2235" y="3394"/>
                </a:lnTo>
                <a:lnTo>
                  <a:pt x="2221" y="3404"/>
                </a:lnTo>
                <a:lnTo>
                  <a:pt x="2126" y="3467"/>
                </a:lnTo>
                <a:lnTo>
                  <a:pt x="2077" y="3500"/>
                </a:lnTo>
                <a:lnTo>
                  <a:pt x="2026" y="3534"/>
                </a:lnTo>
                <a:lnTo>
                  <a:pt x="2001" y="3547"/>
                </a:lnTo>
                <a:lnTo>
                  <a:pt x="1979" y="3558"/>
                </a:lnTo>
                <a:lnTo>
                  <a:pt x="1944" y="3574"/>
                </a:lnTo>
                <a:lnTo>
                  <a:pt x="1928" y="3582"/>
                </a:lnTo>
                <a:lnTo>
                  <a:pt x="1913" y="3591"/>
                </a:lnTo>
                <a:lnTo>
                  <a:pt x="1897" y="3603"/>
                </a:lnTo>
                <a:lnTo>
                  <a:pt x="1878" y="3620"/>
                </a:lnTo>
                <a:lnTo>
                  <a:pt x="1830" y="3671"/>
                </a:lnTo>
                <a:lnTo>
                  <a:pt x="1804" y="3697"/>
                </a:lnTo>
                <a:lnTo>
                  <a:pt x="1779" y="3719"/>
                </a:lnTo>
                <a:cubicBezTo>
                  <a:pt x="1776" y="3722"/>
                  <a:pt x="1774" y="3724"/>
                  <a:pt x="1771" y="3725"/>
                </a:cubicBezTo>
                <a:lnTo>
                  <a:pt x="1755" y="3734"/>
                </a:lnTo>
                <a:cubicBezTo>
                  <a:pt x="1753" y="3736"/>
                  <a:pt x="1750" y="3737"/>
                  <a:pt x="1747" y="3738"/>
                </a:cubicBezTo>
                <a:lnTo>
                  <a:pt x="1732" y="3744"/>
                </a:lnTo>
                <a:lnTo>
                  <a:pt x="1720" y="3748"/>
                </a:lnTo>
                <a:lnTo>
                  <a:pt x="1713" y="3752"/>
                </a:lnTo>
                <a:lnTo>
                  <a:pt x="1721" y="3746"/>
                </a:lnTo>
                <a:lnTo>
                  <a:pt x="1714" y="3752"/>
                </a:lnTo>
                <a:lnTo>
                  <a:pt x="1723" y="3741"/>
                </a:lnTo>
                <a:lnTo>
                  <a:pt x="1717" y="3752"/>
                </a:lnTo>
                <a:lnTo>
                  <a:pt x="1723" y="3739"/>
                </a:lnTo>
                <a:lnTo>
                  <a:pt x="1720" y="3746"/>
                </a:lnTo>
                <a:lnTo>
                  <a:pt x="1717" y="3761"/>
                </a:lnTo>
                <a:lnTo>
                  <a:pt x="1714" y="3775"/>
                </a:lnTo>
                <a:lnTo>
                  <a:pt x="1706" y="3805"/>
                </a:lnTo>
                <a:lnTo>
                  <a:pt x="1698" y="3838"/>
                </a:lnTo>
                <a:lnTo>
                  <a:pt x="1682" y="3902"/>
                </a:lnTo>
                <a:lnTo>
                  <a:pt x="1666" y="3965"/>
                </a:lnTo>
                <a:lnTo>
                  <a:pt x="1659" y="3995"/>
                </a:lnTo>
                <a:lnTo>
                  <a:pt x="1655" y="4007"/>
                </a:lnTo>
                <a:cubicBezTo>
                  <a:pt x="1654" y="4010"/>
                  <a:pt x="1653" y="4013"/>
                  <a:pt x="1651" y="4016"/>
                </a:cubicBezTo>
                <a:lnTo>
                  <a:pt x="1645" y="4027"/>
                </a:lnTo>
                <a:cubicBezTo>
                  <a:pt x="1643" y="4031"/>
                  <a:pt x="1640" y="4035"/>
                  <a:pt x="1636" y="4038"/>
                </a:cubicBezTo>
                <a:lnTo>
                  <a:pt x="1631" y="4043"/>
                </a:lnTo>
                <a:cubicBezTo>
                  <a:pt x="1628" y="4046"/>
                  <a:pt x="1625" y="4048"/>
                  <a:pt x="1622" y="4050"/>
                </a:cubicBezTo>
                <a:lnTo>
                  <a:pt x="1611" y="4056"/>
                </a:lnTo>
                <a:lnTo>
                  <a:pt x="1599" y="4062"/>
                </a:lnTo>
                <a:lnTo>
                  <a:pt x="1585" y="4068"/>
                </a:lnTo>
                <a:lnTo>
                  <a:pt x="1595" y="4062"/>
                </a:lnTo>
                <a:lnTo>
                  <a:pt x="1590" y="4066"/>
                </a:lnTo>
                <a:lnTo>
                  <a:pt x="1599" y="4056"/>
                </a:lnTo>
                <a:lnTo>
                  <a:pt x="1596" y="4061"/>
                </a:lnTo>
                <a:lnTo>
                  <a:pt x="1600" y="4052"/>
                </a:lnTo>
                <a:lnTo>
                  <a:pt x="1597" y="4059"/>
                </a:lnTo>
                <a:lnTo>
                  <a:pt x="1595" y="4067"/>
                </a:lnTo>
                <a:lnTo>
                  <a:pt x="1592" y="4092"/>
                </a:lnTo>
                <a:lnTo>
                  <a:pt x="1590" y="4122"/>
                </a:lnTo>
                <a:lnTo>
                  <a:pt x="1588" y="4150"/>
                </a:lnTo>
                <a:cubicBezTo>
                  <a:pt x="1587" y="4154"/>
                  <a:pt x="1586" y="4158"/>
                  <a:pt x="1585" y="4162"/>
                </a:cubicBezTo>
                <a:lnTo>
                  <a:pt x="1586" y="4158"/>
                </a:lnTo>
                <a:lnTo>
                  <a:pt x="1586" y="4160"/>
                </a:lnTo>
                <a:lnTo>
                  <a:pt x="1584" y="4169"/>
                </a:lnTo>
                <a:lnTo>
                  <a:pt x="1581" y="4181"/>
                </a:lnTo>
                <a:lnTo>
                  <a:pt x="1576" y="4199"/>
                </a:lnTo>
                <a:lnTo>
                  <a:pt x="1565" y="4234"/>
                </a:lnTo>
                <a:lnTo>
                  <a:pt x="1556" y="4253"/>
                </a:lnTo>
                <a:lnTo>
                  <a:pt x="1550" y="4265"/>
                </a:lnTo>
                <a:cubicBezTo>
                  <a:pt x="1547" y="4270"/>
                  <a:pt x="1544" y="4274"/>
                  <a:pt x="1541" y="4278"/>
                </a:cubicBezTo>
                <a:lnTo>
                  <a:pt x="1531" y="4288"/>
                </a:lnTo>
                <a:cubicBezTo>
                  <a:pt x="1527" y="4291"/>
                  <a:pt x="1523" y="4294"/>
                  <a:pt x="1518" y="4296"/>
                </a:cubicBezTo>
                <a:lnTo>
                  <a:pt x="1504" y="4304"/>
                </a:lnTo>
                <a:lnTo>
                  <a:pt x="1491" y="4310"/>
                </a:lnTo>
                <a:lnTo>
                  <a:pt x="1500" y="4304"/>
                </a:lnTo>
                <a:lnTo>
                  <a:pt x="1489" y="4313"/>
                </a:lnTo>
                <a:lnTo>
                  <a:pt x="1499" y="4302"/>
                </a:lnTo>
                <a:lnTo>
                  <a:pt x="1489" y="4317"/>
                </a:lnTo>
                <a:lnTo>
                  <a:pt x="1493" y="4310"/>
                </a:lnTo>
                <a:lnTo>
                  <a:pt x="1486" y="4324"/>
                </a:lnTo>
                <a:lnTo>
                  <a:pt x="1479" y="4342"/>
                </a:lnTo>
                <a:lnTo>
                  <a:pt x="1471" y="4358"/>
                </a:lnTo>
                <a:cubicBezTo>
                  <a:pt x="1468" y="4366"/>
                  <a:pt x="1462" y="4373"/>
                  <a:pt x="1455" y="4379"/>
                </a:cubicBezTo>
                <a:lnTo>
                  <a:pt x="1431" y="4396"/>
                </a:lnTo>
                <a:lnTo>
                  <a:pt x="1415" y="4407"/>
                </a:lnTo>
                <a:lnTo>
                  <a:pt x="1400" y="4415"/>
                </a:lnTo>
                <a:lnTo>
                  <a:pt x="1388" y="4421"/>
                </a:lnTo>
                <a:lnTo>
                  <a:pt x="1377" y="4426"/>
                </a:lnTo>
                <a:lnTo>
                  <a:pt x="1368" y="4430"/>
                </a:lnTo>
                <a:lnTo>
                  <a:pt x="1360" y="4433"/>
                </a:lnTo>
                <a:lnTo>
                  <a:pt x="1350" y="4437"/>
                </a:lnTo>
                <a:cubicBezTo>
                  <a:pt x="1348" y="4438"/>
                  <a:pt x="1346" y="4439"/>
                  <a:pt x="1343" y="4440"/>
                </a:cubicBezTo>
                <a:lnTo>
                  <a:pt x="1338" y="4441"/>
                </a:lnTo>
                <a:cubicBezTo>
                  <a:pt x="1329" y="4443"/>
                  <a:pt x="1321" y="4443"/>
                  <a:pt x="1312" y="4441"/>
                </a:cubicBezTo>
                <a:lnTo>
                  <a:pt x="1311" y="4440"/>
                </a:lnTo>
                <a:cubicBezTo>
                  <a:pt x="1296" y="4436"/>
                  <a:pt x="1285" y="4426"/>
                  <a:pt x="1279" y="4412"/>
                </a:cubicBezTo>
                <a:cubicBezTo>
                  <a:pt x="1273" y="4398"/>
                  <a:pt x="1273" y="4383"/>
                  <a:pt x="1280" y="4370"/>
                </a:cubicBezTo>
                <a:lnTo>
                  <a:pt x="1281" y="4368"/>
                </a:lnTo>
                <a:cubicBezTo>
                  <a:pt x="1283" y="4363"/>
                  <a:pt x="1286" y="4358"/>
                  <a:pt x="1290" y="4355"/>
                </a:cubicBezTo>
                <a:lnTo>
                  <a:pt x="1295" y="4350"/>
                </a:lnTo>
                <a:lnTo>
                  <a:pt x="1301" y="4345"/>
                </a:lnTo>
                <a:lnTo>
                  <a:pt x="1306" y="4341"/>
                </a:lnTo>
                <a:lnTo>
                  <a:pt x="1310" y="4338"/>
                </a:lnTo>
                <a:lnTo>
                  <a:pt x="1388" y="4340"/>
                </a:lnTo>
                <a:cubicBezTo>
                  <a:pt x="1388" y="4379"/>
                  <a:pt x="1388" y="4396"/>
                  <a:pt x="1380" y="4412"/>
                </a:cubicBezTo>
                <a:cubicBezTo>
                  <a:pt x="1366" y="4421"/>
                  <a:pt x="1310" y="4338"/>
                  <a:pt x="1366" y="4421"/>
                </a:cubicBezTo>
                <a:lnTo>
                  <a:pt x="1366" y="4421"/>
                </a:lnTo>
                <a:lnTo>
                  <a:pt x="1358" y="4427"/>
                </a:lnTo>
                <a:lnTo>
                  <a:pt x="1348" y="4433"/>
                </a:lnTo>
                <a:lnTo>
                  <a:pt x="1340" y="4439"/>
                </a:lnTo>
                <a:lnTo>
                  <a:pt x="1332" y="4444"/>
                </a:lnTo>
                <a:lnTo>
                  <a:pt x="1321" y="4452"/>
                </a:lnTo>
                <a:lnTo>
                  <a:pt x="1309" y="4460"/>
                </a:lnTo>
                <a:cubicBezTo>
                  <a:pt x="1304" y="4463"/>
                  <a:pt x="1298" y="4466"/>
                  <a:pt x="1292" y="4467"/>
                </a:cubicBezTo>
                <a:lnTo>
                  <a:pt x="1291" y="4467"/>
                </a:lnTo>
                <a:lnTo>
                  <a:pt x="1288" y="4468"/>
                </a:lnTo>
                <a:lnTo>
                  <a:pt x="1282" y="4469"/>
                </a:lnTo>
                <a:lnTo>
                  <a:pt x="1275" y="4470"/>
                </a:lnTo>
                <a:lnTo>
                  <a:pt x="1266" y="4473"/>
                </a:lnTo>
                <a:lnTo>
                  <a:pt x="1255" y="4475"/>
                </a:lnTo>
                <a:lnTo>
                  <a:pt x="1232" y="4480"/>
                </a:lnTo>
                <a:lnTo>
                  <a:pt x="1206" y="4485"/>
                </a:lnTo>
                <a:lnTo>
                  <a:pt x="1179" y="4491"/>
                </a:lnTo>
                <a:lnTo>
                  <a:pt x="1152" y="4496"/>
                </a:lnTo>
                <a:lnTo>
                  <a:pt x="1129" y="4499"/>
                </a:lnTo>
                <a:lnTo>
                  <a:pt x="1111" y="4502"/>
                </a:lnTo>
                <a:lnTo>
                  <a:pt x="1094" y="4505"/>
                </a:lnTo>
                <a:lnTo>
                  <a:pt x="1080" y="4507"/>
                </a:lnTo>
                <a:lnTo>
                  <a:pt x="1065" y="4509"/>
                </a:lnTo>
                <a:lnTo>
                  <a:pt x="1043" y="4511"/>
                </a:lnTo>
                <a:lnTo>
                  <a:pt x="1025" y="4513"/>
                </a:lnTo>
                <a:lnTo>
                  <a:pt x="1010" y="4514"/>
                </a:lnTo>
                <a:lnTo>
                  <a:pt x="1000" y="4515"/>
                </a:lnTo>
                <a:lnTo>
                  <a:pt x="991" y="4515"/>
                </a:lnTo>
                <a:lnTo>
                  <a:pt x="990" y="4514"/>
                </a:lnTo>
                <a:lnTo>
                  <a:pt x="984" y="4514"/>
                </a:lnTo>
                <a:lnTo>
                  <a:pt x="993" y="4514"/>
                </a:lnTo>
                <a:lnTo>
                  <a:pt x="995" y="4513"/>
                </a:lnTo>
                <a:lnTo>
                  <a:pt x="992" y="4514"/>
                </a:lnTo>
                <a:lnTo>
                  <a:pt x="986" y="4516"/>
                </a:lnTo>
                <a:lnTo>
                  <a:pt x="977" y="4519"/>
                </a:lnTo>
                <a:lnTo>
                  <a:pt x="963" y="4523"/>
                </a:lnTo>
                <a:lnTo>
                  <a:pt x="951" y="4527"/>
                </a:lnTo>
                <a:lnTo>
                  <a:pt x="938" y="4533"/>
                </a:lnTo>
                <a:lnTo>
                  <a:pt x="945" y="4529"/>
                </a:lnTo>
                <a:lnTo>
                  <a:pt x="936" y="4536"/>
                </a:lnTo>
                <a:lnTo>
                  <a:pt x="923" y="4545"/>
                </a:lnTo>
                <a:lnTo>
                  <a:pt x="909" y="4556"/>
                </a:lnTo>
                <a:lnTo>
                  <a:pt x="893" y="4567"/>
                </a:lnTo>
                <a:lnTo>
                  <a:pt x="879" y="4576"/>
                </a:lnTo>
                <a:lnTo>
                  <a:pt x="865" y="4585"/>
                </a:lnTo>
                <a:lnTo>
                  <a:pt x="855" y="4591"/>
                </a:lnTo>
                <a:lnTo>
                  <a:pt x="844" y="4598"/>
                </a:lnTo>
                <a:lnTo>
                  <a:pt x="836" y="4603"/>
                </a:lnTo>
                <a:lnTo>
                  <a:pt x="822" y="4612"/>
                </a:lnTo>
                <a:lnTo>
                  <a:pt x="812" y="4617"/>
                </a:lnTo>
                <a:lnTo>
                  <a:pt x="809" y="4619"/>
                </a:lnTo>
                <a:lnTo>
                  <a:pt x="807" y="4620"/>
                </a:lnTo>
                <a:lnTo>
                  <a:pt x="791" y="4528"/>
                </a:lnTo>
                <a:lnTo>
                  <a:pt x="794" y="4528"/>
                </a:lnTo>
                <a:cubicBezTo>
                  <a:pt x="808" y="4531"/>
                  <a:pt x="820" y="4539"/>
                  <a:pt x="828" y="4551"/>
                </a:cubicBezTo>
                <a:lnTo>
                  <a:pt x="829" y="4553"/>
                </a:lnTo>
                <a:cubicBezTo>
                  <a:pt x="834" y="4562"/>
                  <a:pt x="836" y="4572"/>
                  <a:pt x="836" y="4582"/>
                </a:cubicBezTo>
                <a:lnTo>
                  <a:pt x="835" y="4586"/>
                </a:lnTo>
                <a:cubicBezTo>
                  <a:pt x="835" y="4592"/>
                  <a:pt x="833" y="4598"/>
                  <a:pt x="830" y="4604"/>
                </a:cubicBezTo>
                <a:lnTo>
                  <a:pt x="825" y="4614"/>
                </a:lnTo>
                <a:lnTo>
                  <a:pt x="817" y="4627"/>
                </a:lnTo>
                <a:lnTo>
                  <a:pt x="806" y="4641"/>
                </a:lnTo>
                <a:lnTo>
                  <a:pt x="789" y="4662"/>
                </a:lnTo>
                <a:lnTo>
                  <a:pt x="769" y="4681"/>
                </a:lnTo>
                <a:lnTo>
                  <a:pt x="753" y="4693"/>
                </a:lnTo>
                <a:lnTo>
                  <a:pt x="741" y="4704"/>
                </a:lnTo>
                <a:lnTo>
                  <a:pt x="734" y="4712"/>
                </a:lnTo>
                <a:lnTo>
                  <a:pt x="738" y="4706"/>
                </a:lnTo>
                <a:lnTo>
                  <a:pt x="735" y="4711"/>
                </a:lnTo>
                <a:lnTo>
                  <a:pt x="720" y="4743"/>
                </a:lnTo>
                <a:lnTo>
                  <a:pt x="704" y="4777"/>
                </a:lnTo>
                <a:lnTo>
                  <a:pt x="687" y="4812"/>
                </a:lnTo>
                <a:lnTo>
                  <a:pt x="669" y="4843"/>
                </a:lnTo>
                <a:cubicBezTo>
                  <a:pt x="668" y="4845"/>
                  <a:pt x="666" y="4848"/>
                  <a:pt x="664" y="4850"/>
                </a:cubicBezTo>
                <a:lnTo>
                  <a:pt x="653" y="4863"/>
                </a:lnTo>
                <a:cubicBezTo>
                  <a:pt x="651" y="4865"/>
                  <a:pt x="649" y="4867"/>
                  <a:pt x="647" y="4869"/>
                </a:cubicBezTo>
                <a:lnTo>
                  <a:pt x="634" y="4880"/>
                </a:lnTo>
                <a:lnTo>
                  <a:pt x="621" y="4891"/>
                </a:lnTo>
                <a:lnTo>
                  <a:pt x="627" y="4886"/>
                </a:lnTo>
                <a:lnTo>
                  <a:pt x="616" y="4899"/>
                </a:lnTo>
                <a:lnTo>
                  <a:pt x="623" y="4888"/>
                </a:lnTo>
                <a:lnTo>
                  <a:pt x="617" y="4899"/>
                </a:lnTo>
                <a:lnTo>
                  <a:pt x="621" y="4890"/>
                </a:lnTo>
                <a:lnTo>
                  <a:pt x="618" y="4901"/>
                </a:lnTo>
                <a:lnTo>
                  <a:pt x="613" y="4919"/>
                </a:lnTo>
                <a:lnTo>
                  <a:pt x="606" y="4937"/>
                </a:lnTo>
                <a:lnTo>
                  <a:pt x="596" y="4956"/>
                </a:lnTo>
                <a:lnTo>
                  <a:pt x="588" y="4971"/>
                </a:lnTo>
                <a:lnTo>
                  <a:pt x="579" y="4985"/>
                </a:lnTo>
                <a:lnTo>
                  <a:pt x="571" y="4995"/>
                </a:lnTo>
                <a:lnTo>
                  <a:pt x="568" y="4997"/>
                </a:lnTo>
                <a:cubicBezTo>
                  <a:pt x="564" y="5002"/>
                  <a:pt x="558" y="5005"/>
                  <a:pt x="552" y="5008"/>
                </a:cubicBezTo>
                <a:lnTo>
                  <a:pt x="551" y="5009"/>
                </a:lnTo>
                <a:cubicBezTo>
                  <a:pt x="533" y="5016"/>
                  <a:pt x="513" y="5013"/>
                  <a:pt x="499" y="5001"/>
                </a:cubicBezTo>
                <a:lnTo>
                  <a:pt x="497" y="5000"/>
                </a:lnTo>
                <a:cubicBezTo>
                  <a:pt x="490" y="4994"/>
                  <a:pt x="485" y="4986"/>
                  <a:pt x="482" y="4977"/>
                </a:cubicBezTo>
                <a:lnTo>
                  <a:pt x="482" y="4977"/>
                </a:lnTo>
                <a:lnTo>
                  <a:pt x="574" y="4983"/>
                </a:lnTo>
                <a:lnTo>
                  <a:pt x="574" y="4984"/>
                </a:lnTo>
                <a:lnTo>
                  <a:pt x="577" y="4973"/>
                </a:lnTo>
                <a:lnTo>
                  <a:pt x="577" y="4974"/>
                </a:lnTo>
                <a:lnTo>
                  <a:pt x="576" y="4978"/>
                </a:lnTo>
                <a:lnTo>
                  <a:pt x="574" y="4987"/>
                </a:lnTo>
                <a:lnTo>
                  <a:pt x="572" y="4999"/>
                </a:lnTo>
                <a:lnTo>
                  <a:pt x="568" y="5016"/>
                </a:lnTo>
                <a:lnTo>
                  <a:pt x="565" y="5027"/>
                </a:lnTo>
                <a:lnTo>
                  <a:pt x="562" y="5038"/>
                </a:lnTo>
                <a:cubicBezTo>
                  <a:pt x="561" y="5045"/>
                  <a:pt x="558" y="5051"/>
                  <a:pt x="554" y="5056"/>
                </a:cubicBezTo>
                <a:lnTo>
                  <a:pt x="538" y="5077"/>
                </a:lnTo>
                <a:lnTo>
                  <a:pt x="533" y="5085"/>
                </a:lnTo>
                <a:lnTo>
                  <a:pt x="528" y="5093"/>
                </a:lnTo>
                <a:lnTo>
                  <a:pt x="523" y="5105"/>
                </a:lnTo>
                <a:lnTo>
                  <a:pt x="521" y="5111"/>
                </a:lnTo>
                <a:lnTo>
                  <a:pt x="519" y="5117"/>
                </a:lnTo>
                <a:lnTo>
                  <a:pt x="517" y="5122"/>
                </a:lnTo>
                <a:lnTo>
                  <a:pt x="516" y="5127"/>
                </a:lnTo>
                <a:lnTo>
                  <a:pt x="516" y="5135"/>
                </a:lnTo>
                <a:lnTo>
                  <a:pt x="515" y="5144"/>
                </a:lnTo>
                <a:cubicBezTo>
                  <a:pt x="515" y="5146"/>
                  <a:pt x="515" y="5149"/>
                  <a:pt x="514" y="5152"/>
                </a:cubicBezTo>
                <a:lnTo>
                  <a:pt x="511" y="5168"/>
                </a:lnTo>
                <a:lnTo>
                  <a:pt x="505" y="5185"/>
                </a:lnTo>
                <a:lnTo>
                  <a:pt x="500" y="5197"/>
                </a:lnTo>
                <a:lnTo>
                  <a:pt x="492" y="5212"/>
                </a:lnTo>
                <a:lnTo>
                  <a:pt x="483" y="5228"/>
                </a:lnTo>
                <a:lnTo>
                  <a:pt x="474" y="5240"/>
                </a:lnTo>
                <a:lnTo>
                  <a:pt x="468" y="5247"/>
                </a:lnTo>
                <a:lnTo>
                  <a:pt x="461" y="5259"/>
                </a:lnTo>
                <a:lnTo>
                  <a:pt x="464" y="5253"/>
                </a:lnTo>
                <a:lnTo>
                  <a:pt x="461" y="5259"/>
                </a:lnTo>
                <a:lnTo>
                  <a:pt x="458" y="5272"/>
                </a:lnTo>
                <a:lnTo>
                  <a:pt x="453" y="5288"/>
                </a:lnTo>
                <a:lnTo>
                  <a:pt x="448" y="5300"/>
                </a:lnTo>
                <a:cubicBezTo>
                  <a:pt x="447" y="5303"/>
                  <a:pt x="446" y="5305"/>
                  <a:pt x="444" y="5308"/>
                </a:cubicBezTo>
                <a:lnTo>
                  <a:pt x="435" y="5324"/>
                </a:lnTo>
                <a:lnTo>
                  <a:pt x="426" y="5336"/>
                </a:lnTo>
                <a:lnTo>
                  <a:pt x="420" y="5343"/>
                </a:lnTo>
                <a:lnTo>
                  <a:pt x="413" y="5355"/>
                </a:lnTo>
                <a:lnTo>
                  <a:pt x="416" y="5349"/>
                </a:lnTo>
                <a:lnTo>
                  <a:pt x="411" y="5360"/>
                </a:lnTo>
                <a:lnTo>
                  <a:pt x="406" y="5376"/>
                </a:lnTo>
                <a:lnTo>
                  <a:pt x="401" y="5394"/>
                </a:lnTo>
                <a:lnTo>
                  <a:pt x="397" y="5415"/>
                </a:lnTo>
                <a:lnTo>
                  <a:pt x="393" y="5434"/>
                </a:lnTo>
                <a:lnTo>
                  <a:pt x="390" y="5452"/>
                </a:lnTo>
                <a:lnTo>
                  <a:pt x="388" y="5465"/>
                </a:lnTo>
                <a:lnTo>
                  <a:pt x="388" y="5477"/>
                </a:lnTo>
                <a:lnTo>
                  <a:pt x="387" y="5466"/>
                </a:lnTo>
                <a:lnTo>
                  <a:pt x="389" y="5478"/>
                </a:lnTo>
                <a:lnTo>
                  <a:pt x="387" y="5469"/>
                </a:lnTo>
                <a:lnTo>
                  <a:pt x="390" y="5478"/>
                </a:lnTo>
                <a:lnTo>
                  <a:pt x="397" y="5493"/>
                </a:lnTo>
                <a:lnTo>
                  <a:pt x="403" y="5512"/>
                </a:lnTo>
                <a:lnTo>
                  <a:pt x="411" y="5553"/>
                </a:lnTo>
                <a:lnTo>
                  <a:pt x="419" y="5593"/>
                </a:lnTo>
                <a:cubicBezTo>
                  <a:pt x="421" y="5602"/>
                  <a:pt x="420" y="5611"/>
                  <a:pt x="417" y="5619"/>
                </a:cubicBezTo>
                <a:lnTo>
                  <a:pt x="416" y="5621"/>
                </a:lnTo>
                <a:lnTo>
                  <a:pt x="413" y="5629"/>
                </a:lnTo>
                <a:lnTo>
                  <a:pt x="409" y="5641"/>
                </a:lnTo>
                <a:lnTo>
                  <a:pt x="404" y="5654"/>
                </a:lnTo>
                <a:lnTo>
                  <a:pt x="399" y="5669"/>
                </a:lnTo>
                <a:lnTo>
                  <a:pt x="394" y="5684"/>
                </a:lnTo>
                <a:lnTo>
                  <a:pt x="390" y="5699"/>
                </a:lnTo>
                <a:lnTo>
                  <a:pt x="386" y="5710"/>
                </a:lnTo>
                <a:lnTo>
                  <a:pt x="382" y="5727"/>
                </a:lnTo>
                <a:lnTo>
                  <a:pt x="378" y="5747"/>
                </a:lnTo>
                <a:lnTo>
                  <a:pt x="370" y="5791"/>
                </a:lnTo>
                <a:lnTo>
                  <a:pt x="361" y="5823"/>
                </a:lnTo>
                <a:lnTo>
                  <a:pt x="358" y="5835"/>
                </a:lnTo>
                <a:lnTo>
                  <a:pt x="355" y="5848"/>
                </a:lnTo>
                <a:lnTo>
                  <a:pt x="351" y="5886"/>
                </a:lnTo>
                <a:lnTo>
                  <a:pt x="348" y="5926"/>
                </a:lnTo>
                <a:lnTo>
                  <a:pt x="344" y="5968"/>
                </a:lnTo>
                <a:lnTo>
                  <a:pt x="339" y="6012"/>
                </a:lnTo>
                <a:lnTo>
                  <a:pt x="335" y="6032"/>
                </a:lnTo>
                <a:lnTo>
                  <a:pt x="330" y="6048"/>
                </a:lnTo>
                <a:lnTo>
                  <a:pt x="326" y="6061"/>
                </a:lnTo>
                <a:lnTo>
                  <a:pt x="323" y="6073"/>
                </a:lnTo>
                <a:lnTo>
                  <a:pt x="315" y="6129"/>
                </a:lnTo>
                <a:lnTo>
                  <a:pt x="307" y="6185"/>
                </a:lnTo>
                <a:cubicBezTo>
                  <a:pt x="307" y="6188"/>
                  <a:pt x="306" y="6191"/>
                  <a:pt x="305" y="6194"/>
                </a:cubicBezTo>
                <a:lnTo>
                  <a:pt x="306" y="6191"/>
                </a:lnTo>
                <a:lnTo>
                  <a:pt x="305" y="6194"/>
                </a:lnTo>
                <a:lnTo>
                  <a:pt x="303" y="6203"/>
                </a:lnTo>
                <a:lnTo>
                  <a:pt x="299" y="6215"/>
                </a:lnTo>
                <a:lnTo>
                  <a:pt x="294" y="6230"/>
                </a:lnTo>
                <a:lnTo>
                  <a:pt x="283" y="6263"/>
                </a:lnTo>
                <a:lnTo>
                  <a:pt x="277" y="6280"/>
                </a:lnTo>
                <a:lnTo>
                  <a:pt x="272" y="6293"/>
                </a:lnTo>
                <a:cubicBezTo>
                  <a:pt x="271" y="6295"/>
                  <a:pt x="270" y="6297"/>
                  <a:pt x="269" y="6299"/>
                </a:cubicBezTo>
                <a:lnTo>
                  <a:pt x="259" y="6316"/>
                </a:lnTo>
                <a:lnTo>
                  <a:pt x="250" y="6328"/>
                </a:lnTo>
                <a:lnTo>
                  <a:pt x="244" y="6336"/>
                </a:lnTo>
                <a:lnTo>
                  <a:pt x="236" y="6348"/>
                </a:lnTo>
                <a:lnTo>
                  <a:pt x="240" y="6341"/>
                </a:lnTo>
                <a:lnTo>
                  <a:pt x="237" y="6347"/>
                </a:lnTo>
                <a:lnTo>
                  <a:pt x="234" y="6360"/>
                </a:lnTo>
                <a:lnTo>
                  <a:pt x="229" y="6376"/>
                </a:lnTo>
                <a:lnTo>
                  <a:pt x="224" y="6388"/>
                </a:lnTo>
                <a:cubicBezTo>
                  <a:pt x="223" y="6391"/>
                  <a:pt x="222" y="6393"/>
                  <a:pt x="220" y="6396"/>
                </a:cubicBezTo>
                <a:lnTo>
                  <a:pt x="211" y="6412"/>
                </a:lnTo>
                <a:lnTo>
                  <a:pt x="202" y="6424"/>
                </a:lnTo>
                <a:lnTo>
                  <a:pt x="196" y="6431"/>
                </a:lnTo>
                <a:lnTo>
                  <a:pt x="192" y="6437"/>
                </a:lnTo>
                <a:lnTo>
                  <a:pt x="188" y="6446"/>
                </a:lnTo>
                <a:lnTo>
                  <a:pt x="184" y="6457"/>
                </a:lnTo>
                <a:lnTo>
                  <a:pt x="180" y="6471"/>
                </a:lnTo>
                <a:lnTo>
                  <a:pt x="176" y="6486"/>
                </a:lnTo>
                <a:lnTo>
                  <a:pt x="172" y="6503"/>
                </a:lnTo>
                <a:lnTo>
                  <a:pt x="168" y="6518"/>
                </a:lnTo>
                <a:lnTo>
                  <a:pt x="165" y="6532"/>
                </a:lnTo>
                <a:lnTo>
                  <a:pt x="161" y="6547"/>
                </a:lnTo>
                <a:lnTo>
                  <a:pt x="152" y="6571"/>
                </a:lnTo>
                <a:lnTo>
                  <a:pt x="148" y="6584"/>
                </a:lnTo>
                <a:lnTo>
                  <a:pt x="143" y="6595"/>
                </a:lnTo>
                <a:lnTo>
                  <a:pt x="146" y="6587"/>
                </a:lnTo>
                <a:lnTo>
                  <a:pt x="139" y="6622"/>
                </a:lnTo>
                <a:lnTo>
                  <a:pt x="133" y="6653"/>
                </a:lnTo>
                <a:lnTo>
                  <a:pt x="127" y="6680"/>
                </a:lnTo>
                <a:lnTo>
                  <a:pt x="122" y="6706"/>
                </a:lnTo>
                <a:lnTo>
                  <a:pt x="118" y="6727"/>
                </a:lnTo>
                <a:lnTo>
                  <a:pt x="114" y="6746"/>
                </a:lnTo>
                <a:lnTo>
                  <a:pt x="111" y="6764"/>
                </a:lnTo>
                <a:lnTo>
                  <a:pt x="109" y="6778"/>
                </a:lnTo>
                <a:lnTo>
                  <a:pt x="105" y="6804"/>
                </a:lnTo>
                <a:lnTo>
                  <a:pt x="102" y="6826"/>
                </a:lnTo>
                <a:lnTo>
                  <a:pt x="101" y="6847"/>
                </a:lnTo>
                <a:lnTo>
                  <a:pt x="101" y="6872"/>
                </a:lnTo>
                <a:lnTo>
                  <a:pt x="101" y="6885"/>
                </a:lnTo>
                <a:lnTo>
                  <a:pt x="101" y="6900"/>
                </a:lnTo>
                <a:lnTo>
                  <a:pt x="101" y="6918"/>
                </a:lnTo>
                <a:lnTo>
                  <a:pt x="102" y="6937"/>
                </a:lnTo>
                <a:lnTo>
                  <a:pt x="102" y="6959"/>
                </a:lnTo>
                <a:lnTo>
                  <a:pt x="103" y="6983"/>
                </a:lnTo>
                <a:lnTo>
                  <a:pt x="103" y="7011"/>
                </a:lnTo>
                <a:lnTo>
                  <a:pt x="103" y="7042"/>
                </a:lnTo>
                <a:lnTo>
                  <a:pt x="104" y="7076"/>
                </a:lnTo>
                <a:lnTo>
                  <a:pt x="104" y="7114"/>
                </a:lnTo>
                <a:lnTo>
                  <a:pt x="104" y="7156"/>
                </a:lnTo>
                <a:lnTo>
                  <a:pt x="103" y="7203"/>
                </a:lnTo>
                <a:lnTo>
                  <a:pt x="103" y="7255"/>
                </a:lnTo>
                <a:lnTo>
                  <a:pt x="102" y="7312"/>
                </a:lnTo>
                <a:lnTo>
                  <a:pt x="101" y="7375"/>
                </a:lnTo>
                <a:lnTo>
                  <a:pt x="100" y="7408"/>
                </a:lnTo>
                <a:lnTo>
                  <a:pt x="100" y="7443"/>
                </a:lnTo>
                <a:lnTo>
                  <a:pt x="95" y="7421"/>
                </a:lnTo>
                <a:lnTo>
                  <a:pt x="96" y="7424"/>
                </a:lnTo>
                <a:lnTo>
                  <a:pt x="101" y="7433"/>
                </a:lnTo>
                <a:lnTo>
                  <a:pt x="106" y="7445"/>
                </a:lnTo>
                <a:lnTo>
                  <a:pt x="112" y="7460"/>
                </a:lnTo>
                <a:lnTo>
                  <a:pt x="118" y="7477"/>
                </a:lnTo>
                <a:lnTo>
                  <a:pt x="124" y="7496"/>
                </a:lnTo>
                <a:lnTo>
                  <a:pt x="129" y="7517"/>
                </a:lnTo>
                <a:lnTo>
                  <a:pt x="132" y="7535"/>
                </a:lnTo>
                <a:lnTo>
                  <a:pt x="136" y="7612"/>
                </a:lnTo>
                <a:lnTo>
                  <a:pt x="139" y="7689"/>
                </a:lnTo>
                <a:lnTo>
                  <a:pt x="143" y="7841"/>
                </a:lnTo>
                <a:lnTo>
                  <a:pt x="145" y="7993"/>
                </a:lnTo>
                <a:lnTo>
                  <a:pt x="148" y="8145"/>
                </a:lnTo>
                <a:lnTo>
                  <a:pt x="48" y="8147"/>
                </a:lnTo>
                <a:close/>
              </a:path>
            </a:pathLst>
          </a:custGeom>
          <a:noFill/>
          <a:ln w="38100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6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80" name="Freeform 35"/>
          <p:cNvSpPr>
            <a:spLocks/>
          </p:cNvSpPr>
          <p:nvPr/>
        </p:nvSpPr>
        <p:spPr bwMode="auto">
          <a:xfrm>
            <a:off x="2491852" y="2822641"/>
            <a:ext cx="4244554" cy="1859541"/>
          </a:xfrm>
          <a:custGeom>
            <a:avLst/>
            <a:gdLst>
              <a:gd name="T0" fmla="*/ 71 w 11347"/>
              <a:gd name="T1" fmla="*/ 5337 h 6019"/>
              <a:gd name="T2" fmla="*/ 254 w 11347"/>
              <a:gd name="T3" fmla="*/ 5201 h 6019"/>
              <a:gd name="T4" fmla="*/ 316 w 11347"/>
              <a:gd name="T5" fmla="*/ 4635 h 6019"/>
              <a:gd name="T6" fmla="*/ 574 w 11347"/>
              <a:gd name="T7" fmla="*/ 4252 h 6019"/>
              <a:gd name="T8" fmla="*/ 1008 w 11347"/>
              <a:gd name="T9" fmla="*/ 3921 h 6019"/>
              <a:gd name="T10" fmla="*/ 1400 w 11347"/>
              <a:gd name="T11" fmla="*/ 3649 h 6019"/>
              <a:gd name="T12" fmla="*/ 1562 w 11347"/>
              <a:gd name="T13" fmla="*/ 3567 h 6019"/>
              <a:gd name="T14" fmla="*/ 1851 w 11347"/>
              <a:gd name="T15" fmla="*/ 3334 h 6019"/>
              <a:gd name="T16" fmla="*/ 2228 w 11347"/>
              <a:gd name="T17" fmla="*/ 3142 h 6019"/>
              <a:gd name="T18" fmla="*/ 2349 w 11347"/>
              <a:gd name="T19" fmla="*/ 3190 h 6019"/>
              <a:gd name="T20" fmla="*/ 2547 w 11347"/>
              <a:gd name="T21" fmla="*/ 2988 h 6019"/>
              <a:gd name="T22" fmla="*/ 2822 w 11347"/>
              <a:gd name="T23" fmla="*/ 2813 h 6019"/>
              <a:gd name="T24" fmla="*/ 3170 w 11347"/>
              <a:gd name="T25" fmla="*/ 2621 h 6019"/>
              <a:gd name="T26" fmla="*/ 3573 w 11347"/>
              <a:gd name="T27" fmla="*/ 2436 h 6019"/>
              <a:gd name="T28" fmla="*/ 3880 w 11347"/>
              <a:gd name="T29" fmla="*/ 2276 h 6019"/>
              <a:gd name="T30" fmla="*/ 4098 w 11347"/>
              <a:gd name="T31" fmla="*/ 2193 h 6019"/>
              <a:gd name="T32" fmla="*/ 4552 w 11347"/>
              <a:gd name="T33" fmla="*/ 1994 h 6019"/>
              <a:gd name="T34" fmla="*/ 4757 w 11347"/>
              <a:gd name="T35" fmla="*/ 1909 h 6019"/>
              <a:gd name="T36" fmla="*/ 5206 w 11347"/>
              <a:gd name="T37" fmla="*/ 1735 h 6019"/>
              <a:gd name="T38" fmla="*/ 5396 w 11347"/>
              <a:gd name="T39" fmla="*/ 1676 h 6019"/>
              <a:gd name="T40" fmla="*/ 5941 w 11347"/>
              <a:gd name="T41" fmla="*/ 1459 h 6019"/>
              <a:gd name="T42" fmla="*/ 6367 w 11347"/>
              <a:gd name="T43" fmla="*/ 1306 h 6019"/>
              <a:gd name="T44" fmla="*/ 6884 w 11347"/>
              <a:gd name="T45" fmla="*/ 1053 h 6019"/>
              <a:gd name="T46" fmla="*/ 7209 w 11347"/>
              <a:gd name="T47" fmla="*/ 874 h 6019"/>
              <a:gd name="T48" fmla="*/ 7717 w 11347"/>
              <a:gd name="T49" fmla="*/ 796 h 6019"/>
              <a:gd name="T50" fmla="*/ 8063 w 11347"/>
              <a:gd name="T51" fmla="*/ 587 h 6019"/>
              <a:gd name="T52" fmla="*/ 9015 w 11347"/>
              <a:gd name="T53" fmla="*/ 409 h 6019"/>
              <a:gd name="T54" fmla="*/ 9303 w 11347"/>
              <a:gd name="T55" fmla="*/ 447 h 6019"/>
              <a:gd name="T56" fmla="*/ 10078 w 11347"/>
              <a:gd name="T57" fmla="*/ 210 h 6019"/>
              <a:gd name="T58" fmla="*/ 11068 w 11347"/>
              <a:gd name="T59" fmla="*/ 102 h 6019"/>
              <a:gd name="T60" fmla="*/ 11276 w 11347"/>
              <a:gd name="T61" fmla="*/ 97 h 6019"/>
              <a:gd name="T62" fmla="*/ 11062 w 11347"/>
              <a:gd name="T63" fmla="*/ 174 h 6019"/>
              <a:gd name="T64" fmla="*/ 10702 w 11347"/>
              <a:gd name="T65" fmla="*/ 222 h 6019"/>
              <a:gd name="T66" fmla="*/ 9528 w 11347"/>
              <a:gd name="T67" fmla="*/ 413 h 6019"/>
              <a:gd name="T68" fmla="*/ 9281 w 11347"/>
              <a:gd name="T69" fmla="*/ 459 h 6019"/>
              <a:gd name="T70" fmla="*/ 8771 w 11347"/>
              <a:gd name="T71" fmla="*/ 598 h 6019"/>
              <a:gd name="T72" fmla="*/ 7992 w 11347"/>
              <a:gd name="T73" fmla="*/ 722 h 6019"/>
              <a:gd name="T74" fmla="*/ 7449 w 11347"/>
              <a:gd name="T75" fmla="*/ 955 h 6019"/>
              <a:gd name="T76" fmla="*/ 7085 w 11347"/>
              <a:gd name="T77" fmla="*/ 1044 h 6019"/>
              <a:gd name="T78" fmla="*/ 6795 w 11347"/>
              <a:gd name="T79" fmla="*/ 1220 h 6019"/>
              <a:gd name="T80" fmla="*/ 6156 w 11347"/>
              <a:gd name="T81" fmla="*/ 1492 h 6019"/>
              <a:gd name="T82" fmla="*/ 5762 w 11347"/>
              <a:gd name="T83" fmla="*/ 1653 h 6019"/>
              <a:gd name="T84" fmla="*/ 5287 w 11347"/>
              <a:gd name="T85" fmla="*/ 1813 h 6019"/>
              <a:gd name="T86" fmla="*/ 4977 w 11347"/>
              <a:gd name="T87" fmla="*/ 1903 h 6019"/>
              <a:gd name="T88" fmla="*/ 4639 w 11347"/>
              <a:gd name="T89" fmla="*/ 2077 h 6019"/>
              <a:gd name="T90" fmla="*/ 4457 w 11347"/>
              <a:gd name="T91" fmla="*/ 2144 h 6019"/>
              <a:gd name="T92" fmla="*/ 4068 w 11347"/>
              <a:gd name="T93" fmla="*/ 2199 h 6019"/>
              <a:gd name="T94" fmla="*/ 3796 w 11347"/>
              <a:gd name="T95" fmla="*/ 2425 h 6019"/>
              <a:gd name="T96" fmla="*/ 3381 w 11347"/>
              <a:gd name="T97" fmla="*/ 2608 h 6019"/>
              <a:gd name="T98" fmla="*/ 3081 w 11347"/>
              <a:gd name="T99" fmla="*/ 2787 h 6019"/>
              <a:gd name="T100" fmla="*/ 2759 w 11347"/>
              <a:gd name="T101" fmla="*/ 2960 h 6019"/>
              <a:gd name="T102" fmla="*/ 2483 w 11347"/>
              <a:gd name="T103" fmla="*/ 3133 h 6019"/>
              <a:gd name="T104" fmla="*/ 2321 w 11347"/>
              <a:gd name="T105" fmla="*/ 3217 h 6019"/>
              <a:gd name="T106" fmla="*/ 2214 w 11347"/>
              <a:gd name="T107" fmla="*/ 3268 h 6019"/>
              <a:gd name="T108" fmla="*/ 1846 w 11347"/>
              <a:gd name="T109" fmla="*/ 3474 h 6019"/>
              <a:gd name="T110" fmla="*/ 1622 w 11347"/>
              <a:gd name="T111" fmla="*/ 3519 h 6019"/>
              <a:gd name="T112" fmla="*/ 1352 w 11347"/>
              <a:gd name="T113" fmla="*/ 3812 h 6019"/>
              <a:gd name="T114" fmla="*/ 986 w 11347"/>
              <a:gd name="T115" fmla="*/ 4064 h 6019"/>
              <a:gd name="T116" fmla="*/ 587 w 11347"/>
              <a:gd name="T117" fmla="*/ 4403 h 6019"/>
              <a:gd name="T118" fmla="*/ 337 w 11347"/>
              <a:gd name="T119" fmla="*/ 4889 h 6019"/>
              <a:gd name="T120" fmla="*/ 268 w 11347"/>
              <a:gd name="T121" fmla="*/ 5182 h 6019"/>
              <a:gd name="T122" fmla="*/ 142 w 11347"/>
              <a:gd name="T123" fmla="*/ 5427 h 6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347" h="6019">
                <a:moveTo>
                  <a:pt x="0" y="6019"/>
                </a:moveTo>
                <a:lnTo>
                  <a:pt x="0" y="6017"/>
                </a:lnTo>
                <a:lnTo>
                  <a:pt x="1" y="6009"/>
                </a:lnTo>
                <a:lnTo>
                  <a:pt x="1" y="6005"/>
                </a:lnTo>
                <a:lnTo>
                  <a:pt x="1" y="5995"/>
                </a:lnTo>
                <a:lnTo>
                  <a:pt x="1" y="5985"/>
                </a:lnTo>
                <a:lnTo>
                  <a:pt x="1" y="5972"/>
                </a:lnTo>
                <a:lnTo>
                  <a:pt x="1" y="5958"/>
                </a:lnTo>
                <a:lnTo>
                  <a:pt x="2" y="5943"/>
                </a:lnTo>
                <a:lnTo>
                  <a:pt x="2" y="5908"/>
                </a:lnTo>
                <a:lnTo>
                  <a:pt x="3" y="5869"/>
                </a:lnTo>
                <a:lnTo>
                  <a:pt x="4" y="5827"/>
                </a:lnTo>
                <a:lnTo>
                  <a:pt x="6" y="5782"/>
                </a:lnTo>
                <a:lnTo>
                  <a:pt x="10" y="5689"/>
                </a:lnTo>
                <a:lnTo>
                  <a:pt x="13" y="5643"/>
                </a:lnTo>
                <a:lnTo>
                  <a:pt x="16" y="5598"/>
                </a:lnTo>
                <a:lnTo>
                  <a:pt x="19" y="5556"/>
                </a:lnTo>
                <a:lnTo>
                  <a:pt x="23" y="5516"/>
                </a:lnTo>
                <a:lnTo>
                  <a:pt x="28" y="5481"/>
                </a:lnTo>
                <a:lnTo>
                  <a:pt x="31" y="5465"/>
                </a:lnTo>
                <a:lnTo>
                  <a:pt x="34" y="5450"/>
                </a:lnTo>
                <a:lnTo>
                  <a:pt x="40" y="5424"/>
                </a:lnTo>
                <a:lnTo>
                  <a:pt x="45" y="5405"/>
                </a:lnTo>
                <a:lnTo>
                  <a:pt x="48" y="5389"/>
                </a:lnTo>
                <a:lnTo>
                  <a:pt x="52" y="5377"/>
                </a:lnTo>
                <a:lnTo>
                  <a:pt x="55" y="5366"/>
                </a:lnTo>
                <a:lnTo>
                  <a:pt x="59" y="5355"/>
                </a:lnTo>
                <a:lnTo>
                  <a:pt x="64" y="5347"/>
                </a:lnTo>
                <a:cubicBezTo>
                  <a:pt x="65" y="5344"/>
                  <a:pt x="67" y="5342"/>
                  <a:pt x="69" y="5340"/>
                </a:cubicBezTo>
                <a:lnTo>
                  <a:pt x="71" y="5337"/>
                </a:lnTo>
                <a:cubicBezTo>
                  <a:pt x="73" y="5334"/>
                  <a:pt x="76" y="5331"/>
                  <a:pt x="79" y="5329"/>
                </a:cubicBezTo>
                <a:lnTo>
                  <a:pt x="85" y="5325"/>
                </a:lnTo>
                <a:lnTo>
                  <a:pt x="85" y="5324"/>
                </a:lnTo>
                <a:lnTo>
                  <a:pt x="87" y="5322"/>
                </a:lnTo>
                <a:lnTo>
                  <a:pt x="89" y="5319"/>
                </a:lnTo>
                <a:lnTo>
                  <a:pt x="92" y="5315"/>
                </a:lnTo>
                <a:lnTo>
                  <a:pt x="98" y="5305"/>
                </a:lnTo>
                <a:lnTo>
                  <a:pt x="104" y="5292"/>
                </a:lnTo>
                <a:lnTo>
                  <a:pt x="106" y="5286"/>
                </a:lnTo>
                <a:lnTo>
                  <a:pt x="108" y="5278"/>
                </a:lnTo>
                <a:lnTo>
                  <a:pt x="112" y="5266"/>
                </a:lnTo>
                <a:lnTo>
                  <a:pt x="118" y="5249"/>
                </a:lnTo>
                <a:cubicBezTo>
                  <a:pt x="119" y="5246"/>
                  <a:pt x="121" y="5244"/>
                  <a:pt x="122" y="5242"/>
                </a:cubicBezTo>
                <a:lnTo>
                  <a:pt x="130" y="5229"/>
                </a:lnTo>
                <a:lnTo>
                  <a:pt x="141" y="5214"/>
                </a:lnTo>
                <a:lnTo>
                  <a:pt x="150" y="5202"/>
                </a:lnTo>
                <a:lnTo>
                  <a:pt x="155" y="5194"/>
                </a:lnTo>
                <a:lnTo>
                  <a:pt x="158" y="5186"/>
                </a:lnTo>
                <a:lnTo>
                  <a:pt x="163" y="5176"/>
                </a:lnTo>
                <a:lnTo>
                  <a:pt x="166" y="5169"/>
                </a:lnTo>
                <a:lnTo>
                  <a:pt x="170" y="5162"/>
                </a:lnTo>
                <a:lnTo>
                  <a:pt x="172" y="5156"/>
                </a:lnTo>
                <a:lnTo>
                  <a:pt x="172" y="5154"/>
                </a:lnTo>
                <a:lnTo>
                  <a:pt x="172" y="5182"/>
                </a:lnTo>
                <a:lnTo>
                  <a:pt x="172" y="5180"/>
                </a:lnTo>
                <a:lnTo>
                  <a:pt x="242" y="5211"/>
                </a:lnTo>
                <a:lnTo>
                  <a:pt x="240" y="5212"/>
                </a:lnTo>
                <a:lnTo>
                  <a:pt x="251" y="5204"/>
                </a:lnTo>
                <a:lnTo>
                  <a:pt x="249" y="5207"/>
                </a:lnTo>
                <a:lnTo>
                  <a:pt x="254" y="5201"/>
                </a:lnTo>
                <a:lnTo>
                  <a:pt x="251" y="5205"/>
                </a:lnTo>
                <a:lnTo>
                  <a:pt x="247" y="5209"/>
                </a:lnTo>
                <a:lnTo>
                  <a:pt x="248" y="5208"/>
                </a:lnTo>
                <a:lnTo>
                  <a:pt x="249" y="5208"/>
                </a:lnTo>
                <a:lnTo>
                  <a:pt x="169" y="5147"/>
                </a:lnTo>
                <a:lnTo>
                  <a:pt x="171" y="5145"/>
                </a:lnTo>
                <a:lnTo>
                  <a:pt x="171" y="5144"/>
                </a:lnTo>
                <a:lnTo>
                  <a:pt x="179" y="5133"/>
                </a:lnTo>
                <a:lnTo>
                  <a:pt x="184" y="5126"/>
                </a:lnTo>
                <a:lnTo>
                  <a:pt x="190" y="5118"/>
                </a:lnTo>
                <a:lnTo>
                  <a:pt x="197" y="5108"/>
                </a:lnTo>
                <a:lnTo>
                  <a:pt x="205" y="5095"/>
                </a:lnTo>
                <a:lnTo>
                  <a:pt x="198" y="5110"/>
                </a:lnTo>
                <a:lnTo>
                  <a:pt x="207" y="5079"/>
                </a:lnTo>
                <a:lnTo>
                  <a:pt x="214" y="5048"/>
                </a:lnTo>
                <a:lnTo>
                  <a:pt x="218" y="5022"/>
                </a:lnTo>
                <a:lnTo>
                  <a:pt x="221" y="4996"/>
                </a:lnTo>
                <a:lnTo>
                  <a:pt x="224" y="4972"/>
                </a:lnTo>
                <a:lnTo>
                  <a:pt x="226" y="4948"/>
                </a:lnTo>
                <a:lnTo>
                  <a:pt x="233" y="4898"/>
                </a:lnTo>
                <a:lnTo>
                  <a:pt x="239" y="4870"/>
                </a:lnTo>
                <a:lnTo>
                  <a:pt x="247" y="4839"/>
                </a:lnTo>
                <a:lnTo>
                  <a:pt x="263" y="4788"/>
                </a:lnTo>
                <a:lnTo>
                  <a:pt x="280" y="4739"/>
                </a:lnTo>
                <a:lnTo>
                  <a:pt x="284" y="4726"/>
                </a:lnTo>
                <a:lnTo>
                  <a:pt x="287" y="4713"/>
                </a:lnTo>
                <a:lnTo>
                  <a:pt x="290" y="4697"/>
                </a:lnTo>
                <a:lnTo>
                  <a:pt x="296" y="4677"/>
                </a:lnTo>
                <a:lnTo>
                  <a:pt x="306" y="4655"/>
                </a:lnTo>
                <a:lnTo>
                  <a:pt x="316" y="4635"/>
                </a:lnTo>
                <a:lnTo>
                  <a:pt x="324" y="4620"/>
                </a:lnTo>
                <a:lnTo>
                  <a:pt x="332" y="4606"/>
                </a:lnTo>
                <a:lnTo>
                  <a:pt x="334" y="4598"/>
                </a:lnTo>
                <a:lnTo>
                  <a:pt x="336" y="4590"/>
                </a:lnTo>
                <a:lnTo>
                  <a:pt x="340" y="4577"/>
                </a:lnTo>
                <a:lnTo>
                  <a:pt x="346" y="4562"/>
                </a:lnTo>
                <a:lnTo>
                  <a:pt x="377" y="4494"/>
                </a:lnTo>
                <a:lnTo>
                  <a:pt x="395" y="4460"/>
                </a:lnTo>
                <a:lnTo>
                  <a:pt x="415" y="4426"/>
                </a:lnTo>
                <a:lnTo>
                  <a:pt x="423" y="4413"/>
                </a:lnTo>
                <a:lnTo>
                  <a:pt x="428" y="4403"/>
                </a:lnTo>
                <a:lnTo>
                  <a:pt x="439" y="4387"/>
                </a:lnTo>
                <a:cubicBezTo>
                  <a:pt x="440" y="4384"/>
                  <a:pt x="442" y="4381"/>
                  <a:pt x="445" y="4379"/>
                </a:cubicBezTo>
                <a:lnTo>
                  <a:pt x="455" y="4369"/>
                </a:lnTo>
                <a:cubicBezTo>
                  <a:pt x="458" y="4365"/>
                  <a:pt x="462" y="4363"/>
                  <a:pt x="466" y="4360"/>
                </a:cubicBezTo>
                <a:lnTo>
                  <a:pt x="477" y="4354"/>
                </a:lnTo>
                <a:cubicBezTo>
                  <a:pt x="480" y="4352"/>
                  <a:pt x="484" y="4350"/>
                  <a:pt x="488" y="4349"/>
                </a:cubicBezTo>
                <a:lnTo>
                  <a:pt x="500" y="4346"/>
                </a:lnTo>
                <a:lnTo>
                  <a:pt x="515" y="4342"/>
                </a:lnTo>
                <a:lnTo>
                  <a:pt x="527" y="4339"/>
                </a:lnTo>
                <a:lnTo>
                  <a:pt x="492" y="4372"/>
                </a:lnTo>
                <a:lnTo>
                  <a:pt x="498" y="4354"/>
                </a:lnTo>
                <a:lnTo>
                  <a:pt x="502" y="4340"/>
                </a:lnTo>
                <a:lnTo>
                  <a:pt x="507" y="4327"/>
                </a:lnTo>
                <a:lnTo>
                  <a:pt x="514" y="4313"/>
                </a:lnTo>
                <a:cubicBezTo>
                  <a:pt x="515" y="4310"/>
                  <a:pt x="516" y="4307"/>
                  <a:pt x="518" y="4305"/>
                </a:cubicBezTo>
                <a:lnTo>
                  <a:pt x="525" y="4296"/>
                </a:lnTo>
                <a:lnTo>
                  <a:pt x="538" y="4282"/>
                </a:lnTo>
                <a:lnTo>
                  <a:pt x="554" y="4267"/>
                </a:lnTo>
                <a:lnTo>
                  <a:pt x="574" y="4252"/>
                </a:lnTo>
                <a:lnTo>
                  <a:pt x="724" y="4154"/>
                </a:lnTo>
                <a:lnTo>
                  <a:pt x="733" y="4146"/>
                </a:lnTo>
                <a:lnTo>
                  <a:pt x="740" y="4138"/>
                </a:lnTo>
                <a:lnTo>
                  <a:pt x="751" y="4126"/>
                </a:lnTo>
                <a:lnTo>
                  <a:pt x="765" y="4112"/>
                </a:lnTo>
                <a:lnTo>
                  <a:pt x="802" y="4083"/>
                </a:lnTo>
                <a:lnTo>
                  <a:pt x="836" y="4059"/>
                </a:lnTo>
                <a:lnTo>
                  <a:pt x="863" y="4042"/>
                </a:lnTo>
                <a:lnTo>
                  <a:pt x="886" y="4026"/>
                </a:lnTo>
                <a:lnTo>
                  <a:pt x="896" y="4018"/>
                </a:lnTo>
                <a:lnTo>
                  <a:pt x="905" y="4010"/>
                </a:lnTo>
                <a:lnTo>
                  <a:pt x="911" y="4004"/>
                </a:lnTo>
                <a:lnTo>
                  <a:pt x="916" y="3998"/>
                </a:lnTo>
                <a:lnTo>
                  <a:pt x="917" y="3997"/>
                </a:lnTo>
                <a:lnTo>
                  <a:pt x="919" y="3995"/>
                </a:lnTo>
                <a:lnTo>
                  <a:pt x="920" y="3993"/>
                </a:lnTo>
                <a:cubicBezTo>
                  <a:pt x="924" y="3988"/>
                  <a:pt x="928" y="3984"/>
                  <a:pt x="932" y="3981"/>
                </a:cubicBezTo>
                <a:lnTo>
                  <a:pt x="936" y="3978"/>
                </a:lnTo>
                <a:cubicBezTo>
                  <a:pt x="938" y="3976"/>
                  <a:pt x="941" y="3975"/>
                  <a:pt x="944" y="3973"/>
                </a:cubicBezTo>
                <a:lnTo>
                  <a:pt x="947" y="3972"/>
                </a:lnTo>
                <a:lnTo>
                  <a:pt x="958" y="3968"/>
                </a:lnTo>
                <a:lnTo>
                  <a:pt x="963" y="3967"/>
                </a:lnTo>
                <a:lnTo>
                  <a:pt x="972" y="3964"/>
                </a:lnTo>
                <a:lnTo>
                  <a:pt x="982" y="3961"/>
                </a:lnTo>
                <a:lnTo>
                  <a:pt x="997" y="3956"/>
                </a:lnTo>
                <a:lnTo>
                  <a:pt x="969" y="3979"/>
                </a:lnTo>
                <a:lnTo>
                  <a:pt x="983" y="3953"/>
                </a:lnTo>
                <a:lnTo>
                  <a:pt x="992" y="3939"/>
                </a:lnTo>
                <a:cubicBezTo>
                  <a:pt x="994" y="3937"/>
                  <a:pt x="996" y="3934"/>
                  <a:pt x="998" y="3932"/>
                </a:cubicBezTo>
                <a:lnTo>
                  <a:pt x="1008" y="3921"/>
                </a:lnTo>
                <a:cubicBezTo>
                  <a:pt x="1011" y="3919"/>
                  <a:pt x="1014" y="3916"/>
                  <a:pt x="1018" y="3914"/>
                </a:cubicBezTo>
                <a:lnTo>
                  <a:pt x="1033" y="3904"/>
                </a:lnTo>
                <a:cubicBezTo>
                  <a:pt x="1035" y="3903"/>
                  <a:pt x="1037" y="3902"/>
                  <a:pt x="1039" y="3901"/>
                </a:cubicBezTo>
                <a:lnTo>
                  <a:pt x="1056" y="3893"/>
                </a:lnTo>
                <a:lnTo>
                  <a:pt x="1075" y="3885"/>
                </a:lnTo>
                <a:lnTo>
                  <a:pt x="1088" y="3879"/>
                </a:lnTo>
                <a:lnTo>
                  <a:pt x="1132" y="3850"/>
                </a:lnTo>
                <a:lnTo>
                  <a:pt x="1180" y="3818"/>
                </a:lnTo>
                <a:lnTo>
                  <a:pt x="1229" y="3786"/>
                </a:lnTo>
                <a:lnTo>
                  <a:pt x="1213" y="3802"/>
                </a:lnTo>
                <a:lnTo>
                  <a:pt x="1221" y="3790"/>
                </a:lnTo>
                <a:lnTo>
                  <a:pt x="1227" y="3778"/>
                </a:lnTo>
                <a:lnTo>
                  <a:pt x="1237" y="3763"/>
                </a:lnTo>
                <a:cubicBezTo>
                  <a:pt x="1239" y="3760"/>
                  <a:pt x="1241" y="3758"/>
                  <a:pt x="1243" y="3755"/>
                </a:cubicBezTo>
                <a:lnTo>
                  <a:pt x="1253" y="3745"/>
                </a:lnTo>
                <a:cubicBezTo>
                  <a:pt x="1257" y="3741"/>
                  <a:pt x="1261" y="3738"/>
                  <a:pt x="1265" y="3736"/>
                </a:cubicBezTo>
                <a:lnTo>
                  <a:pt x="1276" y="3730"/>
                </a:lnTo>
                <a:cubicBezTo>
                  <a:pt x="1279" y="3728"/>
                  <a:pt x="1283" y="3727"/>
                  <a:pt x="1286" y="3726"/>
                </a:cubicBezTo>
                <a:lnTo>
                  <a:pt x="1299" y="3722"/>
                </a:lnTo>
                <a:lnTo>
                  <a:pt x="1315" y="3719"/>
                </a:lnTo>
                <a:lnTo>
                  <a:pt x="1323" y="3716"/>
                </a:lnTo>
                <a:lnTo>
                  <a:pt x="1316" y="3719"/>
                </a:lnTo>
                <a:lnTo>
                  <a:pt x="1349" y="3703"/>
                </a:lnTo>
                <a:lnTo>
                  <a:pt x="1380" y="3687"/>
                </a:lnTo>
                <a:lnTo>
                  <a:pt x="1360" y="3706"/>
                </a:lnTo>
                <a:lnTo>
                  <a:pt x="1368" y="3694"/>
                </a:lnTo>
                <a:lnTo>
                  <a:pt x="1373" y="3683"/>
                </a:lnTo>
                <a:lnTo>
                  <a:pt x="1384" y="3667"/>
                </a:lnTo>
                <a:cubicBezTo>
                  <a:pt x="1385" y="3664"/>
                  <a:pt x="1387" y="3662"/>
                  <a:pt x="1390" y="3659"/>
                </a:cubicBezTo>
                <a:lnTo>
                  <a:pt x="1400" y="3649"/>
                </a:lnTo>
                <a:cubicBezTo>
                  <a:pt x="1403" y="3645"/>
                  <a:pt x="1408" y="3642"/>
                  <a:pt x="1413" y="3639"/>
                </a:cubicBezTo>
                <a:lnTo>
                  <a:pt x="1424" y="3634"/>
                </a:lnTo>
                <a:cubicBezTo>
                  <a:pt x="1427" y="3632"/>
                  <a:pt x="1431" y="3631"/>
                  <a:pt x="1434" y="3630"/>
                </a:cubicBezTo>
                <a:lnTo>
                  <a:pt x="1447" y="3627"/>
                </a:lnTo>
                <a:lnTo>
                  <a:pt x="1463" y="3623"/>
                </a:lnTo>
                <a:lnTo>
                  <a:pt x="1455" y="3626"/>
                </a:lnTo>
                <a:lnTo>
                  <a:pt x="1467" y="3621"/>
                </a:lnTo>
                <a:lnTo>
                  <a:pt x="1459" y="3625"/>
                </a:lnTo>
                <a:lnTo>
                  <a:pt x="1484" y="3610"/>
                </a:lnTo>
                <a:lnTo>
                  <a:pt x="1507" y="3595"/>
                </a:lnTo>
                <a:lnTo>
                  <a:pt x="1554" y="3563"/>
                </a:lnTo>
                <a:lnTo>
                  <a:pt x="1569" y="3552"/>
                </a:lnTo>
                <a:lnTo>
                  <a:pt x="1583" y="3544"/>
                </a:lnTo>
                <a:lnTo>
                  <a:pt x="1593" y="3537"/>
                </a:lnTo>
                <a:lnTo>
                  <a:pt x="1601" y="3532"/>
                </a:lnTo>
                <a:lnTo>
                  <a:pt x="1609" y="3527"/>
                </a:lnTo>
                <a:lnTo>
                  <a:pt x="1613" y="3524"/>
                </a:lnTo>
                <a:lnTo>
                  <a:pt x="1615" y="3523"/>
                </a:lnTo>
                <a:lnTo>
                  <a:pt x="1620" y="3520"/>
                </a:lnTo>
                <a:lnTo>
                  <a:pt x="1667" y="3608"/>
                </a:lnTo>
                <a:lnTo>
                  <a:pt x="1667" y="3608"/>
                </a:lnTo>
                <a:lnTo>
                  <a:pt x="1667" y="3609"/>
                </a:lnTo>
                <a:lnTo>
                  <a:pt x="1660" y="3613"/>
                </a:lnTo>
                <a:lnTo>
                  <a:pt x="1652" y="3618"/>
                </a:lnTo>
                <a:lnTo>
                  <a:pt x="1643" y="3623"/>
                </a:lnTo>
                <a:lnTo>
                  <a:pt x="1634" y="3627"/>
                </a:lnTo>
                <a:cubicBezTo>
                  <a:pt x="1632" y="3628"/>
                  <a:pt x="1629" y="3629"/>
                  <a:pt x="1627" y="3630"/>
                </a:cubicBezTo>
                <a:lnTo>
                  <a:pt x="1624" y="3631"/>
                </a:lnTo>
                <a:cubicBezTo>
                  <a:pt x="1606" y="3637"/>
                  <a:pt x="1586" y="3632"/>
                  <a:pt x="1573" y="3618"/>
                </a:cubicBezTo>
                <a:cubicBezTo>
                  <a:pt x="1560" y="3605"/>
                  <a:pt x="1556" y="3585"/>
                  <a:pt x="1562" y="3567"/>
                </a:cubicBezTo>
                <a:lnTo>
                  <a:pt x="1562" y="3565"/>
                </a:lnTo>
                <a:cubicBezTo>
                  <a:pt x="1565" y="3558"/>
                  <a:pt x="1569" y="3551"/>
                  <a:pt x="1574" y="3546"/>
                </a:cubicBezTo>
                <a:lnTo>
                  <a:pt x="1577" y="3543"/>
                </a:lnTo>
                <a:lnTo>
                  <a:pt x="1582" y="3538"/>
                </a:lnTo>
                <a:lnTo>
                  <a:pt x="1588" y="3533"/>
                </a:lnTo>
                <a:lnTo>
                  <a:pt x="1597" y="3525"/>
                </a:lnTo>
                <a:lnTo>
                  <a:pt x="1607" y="3517"/>
                </a:lnTo>
                <a:lnTo>
                  <a:pt x="1618" y="3508"/>
                </a:lnTo>
                <a:lnTo>
                  <a:pt x="1633" y="3497"/>
                </a:lnTo>
                <a:lnTo>
                  <a:pt x="1650" y="3484"/>
                </a:lnTo>
                <a:lnTo>
                  <a:pt x="1667" y="3471"/>
                </a:lnTo>
                <a:lnTo>
                  <a:pt x="1683" y="3459"/>
                </a:lnTo>
                <a:lnTo>
                  <a:pt x="1698" y="3449"/>
                </a:lnTo>
                <a:lnTo>
                  <a:pt x="1708" y="3442"/>
                </a:lnTo>
                <a:lnTo>
                  <a:pt x="1719" y="3435"/>
                </a:lnTo>
                <a:lnTo>
                  <a:pt x="1729" y="3430"/>
                </a:lnTo>
                <a:lnTo>
                  <a:pt x="1744" y="3421"/>
                </a:lnTo>
                <a:lnTo>
                  <a:pt x="1757" y="3414"/>
                </a:lnTo>
                <a:lnTo>
                  <a:pt x="1769" y="3406"/>
                </a:lnTo>
                <a:lnTo>
                  <a:pt x="1776" y="3401"/>
                </a:lnTo>
                <a:lnTo>
                  <a:pt x="1786" y="3393"/>
                </a:lnTo>
                <a:lnTo>
                  <a:pt x="1797" y="3385"/>
                </a:lnTo>
                <a:lnTo>
                  <a:pt x="1811" y="3373"/>
                </a:lnTo>
                <a:lnTo>
                  <a:pt x="1823" y="3363"/>
                </a:lnTo>
                <a:lnTo>
                  <a:pt x="1832" y="3355"/>
                </a:lnTo>
                <a:lnTo>
                  <a:pt x="1839" y="3348"/>
                </a:lnTo>
                <a:lnTo>
                  <a:pt x="1844" y="3343"/>
                </a:lnTo>
                <a:lnTo>
                  <a:pt x="1845" y="3341"/>
                </a:lnTo>
                <a:lnTo>
                  <a:pt x="1848" y="3338"/>
                </a:lnTo>
                <a:lnTo>
                  <a:pt x="1851" y="3334"/>
                </a:lnTo>
                <a:cubicBezTo>
                  <a:pt x="1854" y="3331"/>
                  <a:pt x="1857" y="3328"/>
                  <a:pt x="1860" y="3325"/>
                </a:cubicBezTo>
                <a:lnTo>
                  <a:pt x="1864" y="3323"/>
                </a:lnTo>
                <a:cubicBezTo>
                  <a:pt x="1867" y="3320"/>
                  <a:pt x="1871" y="3318"/>
                  <a:pt x="1876" y="3316"/>
                </a:cubicBezTo>
                <a:lnTo>
                  <a:pt x="1879" y="3315"/>
                </a:lnTo>
                <a:lnTo>
                  <a:pt x="1885" y="3313"/>
                </a:lnTo>
                <a:lnTo>
                  <a:pt x="1893" y="3310"/>
                </a:lnTo>
                <a:lnTo>
                  <a:pt x="1902" y="3308"/>
                </a:lnTo>
                <a:lnTo>
                  <a:pt x="1911" y="3305"/>
                </a:lnTo>
                <a:lnTo>
                  <a:pt x="1925" y="3300"/>
                </a:lnTo>
                <a:lnTo>
                  <a:pt x="1913" y="3306"/>
                </a:lnTo>
                <a:lnTo>
                  <a:pt x="1954" y="3279"/>
                </a:lnTo>
                <a:lnTo>
                  <a:pt x="1993" y="3253"/>
                </a:lnTo>
                <a:lnTo>
                  <a:pt x="2034" y="3229"/>
                </a:lnTo>
                <a:lnTo>
                  <a:pt x="2059" y="3217"/>
                </a:lnTo>
                <a:lnTo>
                  <a:pt x="2084" y="3206"/>
                </a:lnTo>
                <a:lnTo>
                  <a:pt x="2100" y="3200"/>
                </a:lnTo>
                <a:lnTo>
                  <a:pt x="2116" y="3194"/>
                </a:lnTo>
                <a:lnTo>
                  <a:pt x="2149" y="3184"/>
                </a:lnTo>
                <a:lnTo>
                  <a:pt x="2164" y="3179"/>
                </a:lnTo>
                <a:lnTo>
                  <a:pt x="2176" y="3175"/>
                </a:lnTo>
                <a:lnTo>
                  <a:pt x="2183" y="3173"/>
                </a:lnTo>
                <a:lnTo>
                  <a:pt x="2190" y="3171"/>
                </a:lnTo>
                <a:lnTo>
                  <a:pt x="2185" y="3173"/>
                </a:lnTo>
                <a:lnTo>
                  <a:pt x="2174" y="3178"/>
                </a:lnTo>
                <a:lnTo>
                  <a:pt x="2186" y="3170"/>
                </a:lnTo>
                <a:lnTo>
                  <a:pt x="2196" y="3163"/>
                </a:lnTo>
                <a:lnTo>
                  <a:pt x="2205" y="3157"/>
                </a:lnTo>
                <a:lnTo>
                  <a:pt x="2212" y="3153"/>
                </a:lnTo>
                <a:lnTo>
                  <a:pt x="2223" y="3146"/>
                </a:lnTo>
                <a:lnTo>
                  <a:pt x="2228" y="3142"/>
                </a:lnTo>
                <a:lnTo>
                  <a:pt x="2286" y="3224"/>
                </a:lnTo>
                <a:lnTo>
                  <a:pt x="2284" y="3225"/>
                </a:lnTo>
                <a:lnTo>
                  <a:pt x="2283" y="3226"/>
                </a:lnTo>
                <a:lnTo>
                  <a:pt x="2280" y="3229"/>
                </a:lnTo>
                <a:lnTo>
                  <a:pt x="2279" y="3229"/>
                </a:lnTo>
                <a:lnTo>
                  <a:pt x="2290" y="3214"/>
                </a:lnTo>
                <a:lnTo>
                  <a:pt x="2289" y="3216"/>
                </a:lnTo>
                <a:lnTo>
                  <a:pt x="2258" y="3146"/>
                </a:lnTo>
                <a:lnTo>
                  <a:pt x="2260" y="3146"/>
                </a:lnTo>
                <a:lnTo>
                  <a:pt x="2235" y="3146"/>
                </a:lnTo>
                <a:lnTo>
                  <a:pt x="2241" y="3144"/>
                </a:lnTo>
                <a:lnTo>
                  <a:pt x="2233" y="3147"/>
                </a:lnTo>
                <a:lnTo>
                  <a:pt x="2243" y="3143"/>
                </a:lnTo>
                <a:lnTo>
                  <a:pt x="2249" y="3140"/>
                </a:lnTo>
                <a:lnTo>
                  <a:pt x="2257" y="3137"/>
                </a:lnTo>
                <a:lnTo>
                  <a:pt x="2266" y="3133"/>
                </a:lnTo>
                <a:lnTo>
                  <a:pt x="2277" y="3127"/>
                </a:lnTo>
                <a:lnTo>
                  <a:pt x="2288" y="3122"/>
                </a:lnTo>
                <a:lnTo>
                  <a:pt x="2297" y="3117"/>
                </a:lnTo>
                <a:lnTo>
                  <a:pt x="2311" y="3110"/>
                </a:lnTo>
                <a:lnTo>
                  <a:pt x="2320" y="3105"/>
                </a:lnTo>
                <a:lnTo>
                  <a:pt x="2323" y="3102"/>
                </a:lnTo>
                <a:lnTo>
                  <a:pt x="2315" y="3109"/>
                </a:lnTo>
                <a:lnTo>
                  <a:pt x="2318" y="3106"/>
                </a:lnTo>
                <a:lnTo>
                  <a:pt x="2304" y="3132"/>
                </a:lnTo>
                <a:lnTo>
                  <a:pt x="2304" y="3130"/>
                </a:lnTo>
                <a:lnTo>
                  <a:pt x="2337" y="3188"/>
                </a:lnTo>
                <a:lnTo>
                  <a:pt x="2336" y="3187"/>
                </a:lnTo>
                <a:lnTo>
                  <a:pt x="2352" y="3190"/>
                </a:lnTo>
                <a:lnTo>
                  <a:pt x="2349" y="3190"/>
                </a:lnTo>
                <a:lnTo>
                  <a:pt x="2359" y="3189"/>
                </a:lnTo>
                <a:lnTo>
                  <a:pt x="2357" y="3189"/>
                </a:lnTo>
                <a:lnTo>
                  <a:pt x="2353" y="3190"/>
                </a:lnTo>
                <a:cubicBezTo>
                  <a:pt x="2328" y="3194"/>
                  <a:pt x="2303" y="3178"/>
                  <a:pt x="2297" y="3153"/>
                </a:cubicBezTo>
                <a:cubicBezTo>
                  <a:pt x="2290" y="3127"/>
                  <a:pt x="2305" y="3101"/>
                  <a:pt x="2329" y="3093"/>
                </a:cubicBezTo>
                <a:lnTo>
                  <a:pt x="2332" y="3092"/>
                </a:lnTo>
                <a:lnTo>
                  <a:pt x="2338" y="3090"/>
                </a:lnTo>
                <a:lnTo>
                  <a:pt x="2347" y="3087"/>
                </a:lnTo>
                <a:lnTo>
                  <a:pt x="2362" y="3083"/>
                </a:lnTo>
                <a:lnTo>
                  <a:pt x="2371" y="3080"/>
                </a:lnTo>
                <a:lnTo>
                  <a:pt x="2381" y="3076"/>
                </a:lnTo>
                <a:lnTo>
                  <a:pt x="2368" y="3083"/>
                </a:lnTo>
                <a:lnTo>
                  <a:pt x="2393" y="3066"/>
                </a:lnTo>
                <a:lnTo>
                  <a:pt x="2405" y="3058"/>
                </a:lnTo>
                <a:lnTo>
                  <a:pt x="2422" y="3048"/>
                </a:lnTo>
                <a:cubicBezTo>
                  <a:pt x="2424" y="3047"/>
                  <a:pt x="2426" y="3046"/>
                  <a:pt x="2428" y="3045"/>
                </a:cubicBezTo>
                <a:lnTo>
                  <a:pt x="2440" y="3041"/>
                </a:lnTo>
                <a:lnTo>
                  <a:pt x="2458" y="3036"/>
                </a:lnTo>
                <a:lnTo>
                  <a:pt x="2470" y="3033"/>
                </a:lnTo>
                <a:lnTo>
                  <a:pt x="2463" y="3035"/>
                </a:lnTo>
                <a:lnTo>
                  <a:pt x="2475" y="3030"/>
                </a:lnTo>
                <a:lnTo>
                  <a:pt x="2485" y="3024"/>
                </a:lnTo>
                <a:lnTo>
                  <a:pt x="2499" y="3017"/>
                </a:lnTo>
                <a:lnTo>
                  <a:pt x="2509" y="3011"/>
                </a:lnTo>
                <a:lnTo>
                  <a:pt x="2519" y="3005"/>
                </a:lnTo>
                <a:lnTo>
                  <a:pt x="2535" y="2995"/>
                </a:lnTo>
                <a:lnTo>
                  <a:pt x="2545" y="2988"/>
                </a:lnTo>
                <a:lnTo>
                  <a:pt x="2551" y="2984"/>
                </a:lnTo>
                <a:lnTo>
                  <a:pt x="2554" y="2981"/>
                </a:lnTo>
                <a:lnTo>
                  <a:pt x="2547" y="2988"/>
                </a:lnTo>
                <a:lnTo>
                  <a:pt x="2550" y="2985"/>
                </a:lnTo>
                <a:lnTo>
                  <a:pt x="2549" y="2986"/>
                </a:lnTo>
                <a:lnTo>
                  <a:pt x="2544" y="2995"/>
                </a:lnTo>
                <a:lnTo>
                  <a:pt x="2545" y="2993"/>
                </a:lnTo>
                <a:cubicBezTo>
                  <a:pt x="2549" y="2982"/>
                  <a:pt x="2558" y="2973"/>
                  <a:pt x="2568" y="2968"/>
                </a:cubicBezTo>
                <a:lnTo>
                  <a:pt x="2570" y="2967"/>
                </a:lnTo>
                <a:lnTo>
                  <a:pt x="2577" y="2964"/>
                </a:lnTo>
                <a:lnTo>
                  <a:pt x="2585" y="2962"/>
                </a:lnTo>
                <a:lnTo>
                  <a:pt x="2594" y="2959"/>
                </a:lnTo>
                <a:lnTo>
                  <a:pt x="2608" y="2954"/>
                </a:lnTo>
                <a:lnTo>
                  <a:pt x="2626" y="2948"/>
                </a:lnTo>
                <a:lnTo>
                  <a:pt x="2613" y="2955"/>
                </a:lnTo>
                <a:lnTo>
                  <a:pt x="2646" y="2932"/>
                </a:lnTo>
                <a:lnTo>
                  <a:pt x="2662" y="2920"/>
                </a:lnTo>
                <a:lnTo>
                  <a:pt x="2674" y="2910"/>
                </a:lnTo>
                <a:lnTo>
                  <a:pt x="2667" y="2918"/>
                </a:lnTo>
                <a:lnTo>
                  <a:pt x="2675" y="2906"/>
                </a:lnTo>
                <a:lnTo>
                  <a:pt x="2671" y="2913"/>
                </a:lnTo>
                <a:lnTo>
                  <a:pt x="2678" y="2900"/>
                </a:lnTo>
                <a:lnTo>
                  <a:pt x="2686" y="2886"/>
                </a:lnTo>
                <a:cubicBezTo>
                  <a:pt x="2688" y="2883"/>
                  <a:pt x="2690" y="2880"/>
                  <a:pt x="2692" y="2878"/>
                </a:cubicBezTo>
                <a:lnTo>
                  <a:pt x="2701" y="2867"/>
                </a:lnTo>
                <a:cubicBezTo>
                  <a:pt x="2704" y="2864"/>
                  <a:pt x="2707" y="2861"/>
                  <a:pt x="2710" y="2859"/>
                </a:cubicBezTo>
                <a:lnTo>
                  <a:pt x="2721" y="2851"/>
                </a:lnTo>
                <a:lnTo>
                  <a:pt x="2739" y="2841"/>
                </a:lnTo>
                <a:lnTo>
                  <a:pt x="2774" y="2826"/>
                </a:lnTo>
                <a:lnTo>
                  <a:pt x="2808" y="2814"/>
                </a:lnTo>
                <a:lnTo>
                  <a:pt x="2824" y="2809"/>
                </a:lnTo>
                <a:lnTo>
                  <a:pt x="2837" y="2805"/>
                </a:lnTo>
                <a:lnTo>
                  <a:pt x="2822" y="2813"/>
                </a:lnTo>
                <a:lnTo>
                  <a:pt x="2824" y="2811"/>
                </a:lnTo>
                <a:lnTo>
                  <a:pt x="2829" y="2807"/>
                </a:lnTo>
                <a:lnTo>
                  <a:pt x="2842" y="2798"/>
                </a:lnTo>
                <a:lnTo>
                  <a:pt x="2858" y="2786"/>
                </a:lnTo>
                <a:lnTo>
                  <a:pt x="2877" y="2772"/>
                </a:lnTo>
                <a:lnTo>
                  <a:pt x="2896" y="2759"/>
                </a:lnTo>
                <a:lnTo>
                  <a:pt x="2914" y="2746"/>
                </a:lnTo>
                <a:lnTo>
                  <a:pt x="2929" y="2736"/>
                </a:lnTo>
                <a:lnTo>
                  <a:pt x="2938" y="2731"/>
                </a:lnTo>
                <a:lnTo>
                  <a:pt x="2945" y="2727"/>
                </a:lnTo>
                <a:lnTo>
                  <a:pt x="2962" y="2720"/>
                </a:lnTo>
                <a:lnTo>
                  <a:pt x="2979" y="2714"/>
                </a:lnTo>
                <a:lnTo>
                  <a:pt x="3012" y="2703"/>
                </a:lnTo>
                <a:lnTo>
                  <a:pt x="3028" y="2698"/>
                </a:lnTo>
                <a:lnTo>
                  <a:pt x="3040" y="2695"/>
                </a:lnTo>
                <a:lnTo>
                  <a:pt x="3048" y="2693"/>
                </a:lnTo>
                <a:lnTo>
                  <a:pt x="3053" y="2691"/>
                </a:lnTo>
                <a:lnTo>
                  <a:pt x="3049" y="2693"/>
                </a:lnTo>
                <a:lnTo>
                  <a:pt x="3037" y="2698"/>
                </a:lnTo>
                <a:lnTo>
                  <a:pt x="3056" y="2686"/>
                </a:lnTo>
                <a:lnTo>
                  <a:pt x="3072" y="2675"/>
                </a:lnTo>
                <a:lnTo>
                  <a:pt x="3084" y="2667"/>
                </a:lnTo>
                <a:lnTo>
                  <a:pt x="3095" y="2659"/>
                </a:lnTo>
                <a:lnTo>
                  <a:pt x="3103" y="2654"/>
                </a:lnTo>
                <a:lnTo>
                  <a:pt x="3108" y="2650"/>
                </a:lnTo>
                <a:lnTo>
                  <a:pt x="3120" y="2642"/>
                </a:lnTo>
                <a:lnTo>
                  <a:pt x="3134" y="2634"/>
                </a:lnTo>
                <a:lnTo>
                  <a:pt x="3149" y="2628"/>
                </a:lnTo>
                <a:lnTo>
                  <a:pt x="3160" y="2624"/>
                </a:lnTo>
                <a:lnTo>
                  <a:pt x="3170" y="2621"/>
                </a:lnTo>
                <a:lnTo>
                  <a:pt x="3182" y="2617"/>
                </a:lnTo>
                <a:lnTo>
                  <a:pt x="3196" y="2612"/>
                </a:lnTo>
                <a:lnTo>
                  <a:pt x="3175" y="2626"/>
                </a:lnTo>
                <a:lnTo>
                  <a:pt x="3198" y="2601"/>
                </a:lnTo>
                <a:lnTo>
                  <a:pt x="3212" y="2587"/>
                </a:lnTo>
                <a:lnTo>
                  <a:pt x="3229" y="2573"/>
                </a:lnTo>
                <a:cubicBezTo>
                  <a:pt x="3232" y="2570"/>
                  <a:pt x="3236" y="2568"/>
                  <a:pt x="3240" y="2566"/>
                </a:cubicBezTo>
                <a:lnTo>
                  <a:pt x="3252" y="2561"/>
                </a:lnTo>
                <a:cubicBezTo>
                  <a:pt x="3254" y="2560"/>
                  <a:pt x="3256" y="2559"/>
                  <a:pt x="3258" y="2559"/>
                </a:cubicBezTo>
                <a:lnTo>
                  <a:pt x="3271" y="2555"/>
                </a:lnTo>
                <a:lnTo>
                  <a:pt x="3286" y="2552"/>
                </a:lnTo>
                <a:lnTo>
                  <a:pt x="3293" y="2549"/>
                </a:lnTo>
                <a:lnTo>
                  <a:pt x="3283" y="2553"/>
                </a:lnTo>
                <a:lnTo>
                  <a:pt x="3295" y="2546"/>
                </a:lnTo>
                <a:lnTo>
                  <a:pt x="3303" y="2540"/>
                </a:lnTo>
                <a:lnTo>
                  <a:pt x="3316" y="2530"/>
                </a:lnTo>
                <a:cubicBezTo>
                  <a:pt x="3318" y="2529"/>
                  <a:pt x="3320" y="2527"/>
                  <a:pt x="3322" y="2526"/>
                </a:cubicBezTo>
                <a:lnTo>
                  <a:pt x="3335" y="2520"/>
                </a:lnTo>
                <a:cubicBezTo>
                  <a:pt x="3338" y="2518"/>
                  <a:pt x="3341" y="2517"/>
                  <a:pt x="3344" y="2516"/>
                </a:cubicBezTo>
                <a:lnTo>
                  <a:pt x="3376" y="2506"/>
                </a:lnTo>
                <a:lnTo>
                  <a:pt x="3412" y="2498"/>
                </a:lnTo>
                <a:lnTo>
                  <a:pt x="3445" y="2491"/>
                </a:lnTo>
                <a:lnTo>
                  <a:pt x="3477" y="2483"/>
                </a:lnTo>
                <a:lnTo>
                  <a:pt x="3498" y="2477"/>
                </a:lnTo>
                <a:lnTo>
                  <a:pt x="3521" y="2469"/>
                </a:lnTo>
                <a:lnTo>
                  <a:pt x="3508" y="2475"/>
                </a:lnTo>
                <a:lnTo>
                  <a:pt x="3532" y="2458"/>
                </a:lnTo>
                <a:lnTo>
                  <a:pt x="3545" y="2450"/>
                </a:lnTo>
                <a:lnTo>
                  <a:pt x="3563" y="2440"/>
                </a:lnTo>
                <a:cubicBezTo>
                  <a:pt x="3566" y="2438"/>
                  <a:pt x="3569" y="2437"/>
                  <a:pt x="3573" y="2436"/>
                </a:cubicBezTo>
                <a:lnTo>
                  <a:pt x="3589" y="2431"/>
                </a:lnTo>
                <a:lnTo>
                  <a:pt x="3612" y="2427"/>
                </a:lnTo>
                <a:lnTo>
                  <a:pt x="3627" y="2425"/>
                </a:lnTo>
                <a:lnTo>
                  <a:pt x="3618" y="2427"/>
                </a:lnTo>
                <a:lnTo>
                  <a:pt x="3633" y="2421"/>
                </a:lnTo>
                <a:lnTo>
                  <a:pt x="3621" y="2428"/>
                </a:lnTo>
                <a:lnTo>
                  <a:pt x="3635" y="2418"/>
                </a:lnTo>
                <a:lnTo>
                  <a:pt x="3629" y="2423"/>
                </a:lnTo>
                <a:lnTo>
                  <a:pt x="3640" y="2411"/>
                </a:lnTo>
                <a:lnTo>
                  <a:pt x="3650" y="2400"/>
                </a:lnTo>
                <a:lnTo>
                  <a:pt x="3665" y="2384"/>
                </a:lnTo>
                <a:lnTo>
                  <a:pt x="3683" y="2369"/>
                </a:lnTo>
                <a:lnTo>
                  <a:pt x="3698" y="2359"/>
                </a:lnTo>
                <a:lnTo>
                  <a:pt x="3710" y="2351"/>
                </a:lnTo>
                <a:lnTo>
                  <a:pt x="3725" y="2344"/>
                </a:lnTo>
                <a:lnTo>
                  <a:pt x="3739" y="2338"/>
                </a:lnTo>
                <a:lnTo>
                  <a:pt x="3753" y="2334"/>
                </a:lnTo>
                <a:lnTo>
                  <a:pt x="3766" y="2330"/>
                </a:lnTo>
                <a:lnTo>
                  <a:pt x="3783" y="2324"/>
                </a:lnTo>
                <a:lnTo>
                  <a:pt x="3771" y="2330"/>
                </a:lnTo>
                <a:lnTo>
                  <a:pt x="3784" y="2321"/>
                </a:lnTo>
                <a:lnTo>
                  <a:pt x="3793" y="2315"/>
                </a:lnTo>
                <a:lnTo>
                  <a:pt x="3802" y="2309"/>
                </a:lnTo>
                <a:lnTo>
                  <a:pt x="3810" y="2304"/>
                </a:lnTo>
                <a:lnTo>
                  <a:pt x="3822" y="2297"/>
                </a:lnTo>
                <a:lnTo>
                  <a:pt x="3835" y="2290"/>
                </a:lnTo>
                <a:lnTo>
                  <a:pt x="3851" y="2285"/>
                </a:lnTo>
                <a:lnTo>
                  <a:pt x="3860" y="2282"/>
                </a:lnTo>
                <a:lnTo>
                  <a:pt x="3870" y="2279"/>
                </a:lnTo>
                <a:lnTo>
                  <a:pt x="3880" y="2276"/>
                </a:lnTo>
                <a:lnTo>
                  <a:pt x="3894" y="2272"/>
                </a:lnTo>
                <a:lnTo>
                  <a:pt x="3910" y="2267"/>
                </a:lnTo>
                <a:lnTo>
                  <a:pt x="3929" y="2260"/>
                </a:lnTo>
                <a:lnTo>
                  <a:pt x="3978" y="2244"/>
                </a:lnTo>
                <a:lnTo>
                  <a:pt x="4027" y="2228"/>
                </a:lnTo>
                <a:lnTo>
                  <a:pt x="4015" y="2234"/>
                </a:lnTo>
                <a:lnTo>
                  <a:pt x="4027" y="2226"/>
                </a:lnTo>
                <a:lnTo>
                  <a:pt x="4037" y="2219"/>
                </a:lnTo>
                <a:lnTo>
                  <a:pt x="4047" y="2213"/>
                </a:lnTo>
                <a:lnTo>
                  <a:pt x="4054" y="2209"/>
                </a:lnTo>
                <a:lnTo>
                  <a:pt x="4064" y="2202"/>
                </a:lnTo>
                <a:lnTo>
                  <a:pt x="4069" y="2198"/>
                </a:lnTo>
                <a:lnTo>
                  <a:pt x="4072" y="2196"/>
                </a:lnTo>
                <a:lnTo>
                  <a:pt x="4116" y="2285"/>
                </a:lnTo>
                <a:lnTo>
                  <a:pt x="4115" y="2285"/>
                </a:lnTo>
                <a:lnTo>
                  <a:pt x="4128" y="2279"/>
                </a:lnTo>
                <a:lnTo>
                  <a:pt x="4125" y="2281"/>
                </a:lnTo>
                <a:lnTo>
                  <a:pt x="4124" y="2282"/>
                </a:lnTo>
                <a:lnTo>
                  <a:pt x="4122" y="2283"/>
                </a:lnTo>
                <a:lnTo>
                  <a:pt x="4122" y="2284"/>
                </a:lnTo>
                <a:lnTo>
                  <a:pt x="4130" y="2273"/>
                </a:lnTo>
                <a:lnTo>
                  <a:pt x="4129" y="2275"/>
                </a:lnTo>
                <a:lnTo>
                  <a:pt x="4100" y="2202"/>
                </a:lnTo>
                <a:lnTo>
                  <a:pt x="4101" y="2202"/>
                </a:lnTo>
                <a:lnTo>
                  <a:pt x="4076" y="2202"/>
                </a:lnTo>
                <a:lnTo>
                  <a:pt x="4081" y="2201"/>
                </a:lnTo>
                <a:lnTo>
                  <a:pt x="4074" y="2203"/>
                </a:lnTo>
                <a:lnTo>
                  <a:pt x="4084" y="2199"/>
                </a:lnTo>
                <a:lnTo>
                  <a:pt x="4090" y="2196"/>
                </a:lnTo>
                <a:lnTo>
                  <a:pt x="4098" y="2193"/>
                </a:lnTo>
                <a:lnTo>
                  <a:pt x="4107" y="2189"/>
                </a:lnTo>
                <a:lnTo>
                  <a:pt x="4118" y="2183"/>
                </a:lnTo>
                <a:lnTo>
                  <a:pt x="4127" y="2178"/>
                </a:lnTo>
                <a:lnTo>
                  <a:pt x="4135" y="2172"/>
                </a:lnTo>
                <a:lnTo>
                  <a:pt x="4147" y="2163"/>
                </a:lnTo>
                <a:lnTo>
                  <a:pt x="4164" y="2153"/>
                </a:lnTo>
                <a:cubicBezTo>
                  <a:pt x="4166" y="2151"/>
                  <a:pt x="4169" y="2150"/>
                  <a:pt x="4171" y="2149"/>
                </a:cubicBezTo>
                <a:lnTo>
                  <a:pt x="4195" y="2140"/>
                </a:lnTo>
                <a:lnTo>
                  <a:pt x="4222" y="2131"/>
                </a:lnTo>
                <a:lnTo>
                  <a:pt x="4272" y="2116"/>
                </a:lnTo>
                <a:lnTo>
                  <a:pt x="4320" y="2100"/>
                </a:lnTo>
                <a:lnTo>
                  <a:pt x="4369" y="2084"/>
                </a:lnTo>
                <a:lnTo>
                  <a:pt x="4356" y="2091"/>
                </a:lnTo>
                <a:lnTo>
                  <a:pt x="4380" y="2074"/>
                </a:lnTo>
                <a:lnTo>
                  <a:pt x="4393" y="2065"/>
                </a:lnTo>
                <a:lnTo>
                  <a:pt x="4410" y="2056"/>
                </a:lnTo>
                <a:lnTo>
                  <a:pt x="4428" y="2048"/>
                </a:lnTo>
                <a:lnTo>
                  <a:pt x="4445" y="2042"/>
                </a:lnTo>
                <a:lnTo>
                  <a:pt x="4479" y="2031"/>
                </a:lnTo>
                <a:lnTo>
                  <a:pt x="4494" y="2027"/>
                </a:lnTo>
                <a:lnTo>
                  <a:pt x="4506" y="2023"/>
                </a:lnTo>
                <a:lnTo>
                  <a:pt x="4515" y="2021"/>
                </a:lnTo>
                <a:lnTo>
                  <a:pt x="4520" y="2020"/>
                </a:lnTo>
                <a:lnTo>
                  <a:pt x="4515" y="2021"/>
                </a:lnTo>
                <a:lnTo>
                  <a:pt x="4504" y="2026"/>
                </a:lnTo>
                <a:lnTo>
                  <a:pt x="4515" y="2019"/>
                </a:lnTo>
                <a:lnTo>
                  <a:pt x="4523" y="2014"/>
                </a:lnTo>
                <a:lnTo>
                  <a:pt x="4537" y="2004"/>
                </a:lnTo>
                <a:lnTo>
                  <a:pt x="4547" y="1997"/>
                </a:lnTo>
                <a:lnTo>
                  <a:pt x="4552" y="1994"/>
                </a:lnTo>
                <a:lnTo>
                  <a:pt x="4555" y="1992"/>
                </a:lnTo>
                <a:cubicBezTo>
                  <a:pt x="4576" y="1978"/>
                  <a:pt x="4606" y="1983"/>
                  <a:pt x="4622" y="2003"/>
                </a:cubicBezTo>
                <a:cubicBezTo>
                  <a:pt x="4638" y="2023"/>
                  <a:pt x="4636" y="2053"/>
                  <a:pt x="4616" y="2071"/>
                </a:cubicBezTo>
                <a:lnTo>
                  <a:pt x="4613" y="2074"/>
                </a:lnTo>
                <a:lnTo>
                  <a:pt x="4621" y="2065"/>
                </a:lnTo>
                <a:lnTo>
                  <a:pt x="4619" y="2067"/>
                </a:lnTo>
                <a:lnTo>
                  <a:pt x="4623" y="2059"/>
                </a:lnTo>
                <a:lnTo>
                  <a:pt x="4623" y="2061"/>
                </a:lnTo>
                <a:lnTo>
                  <a:pt x="4609" y="2003"/>
                </a:lnTo>
                <a:lnTo>
                  <a:pt x="4610" y="2004"/>
                </a:lnTo>
                <a:lnTo>
                  <a:pt x="4578" y="1992"/>
                </a:lnTo>
                <a:lnTo>
                  <a:pt x="4582" y="1992"/>
                </a:lnTo>
                <a:lnTo>
                  <a:pt x="4572" y="1994"/>
                </a:lnTo>
                <a:lnTo>
                  <a:pt x="4580" y="1992"/>
                </a:lnTo>
                <a:lnTo>
                  <a:pt x="4588" y="1989"/>
                </a:lnTo>
                <a:lnTo>
                  <a:pt x="4594" y="1987"/>
                </a:lnTo>
                <a:lnTo>
                  <a:pt x="4603" y="1983"/>
                </a:lnTo>
                <a:lnTo>
                  <a:pt x="4614" y="1979"/>
                </a:lnTo>
                <a:lnTo>
                  <a:pt x="4626" y="1974"/>
                </a:lnTo>
                <a:lnTo>
                  <a:pt x="4634" y="1969"/>
                </a:lnTo>
                <a:lnTo>
                  <a:pt x="4641" y="1964"/>
                </a:lnTo>
                <a:lnTo>
                  <a:pt x="4652" y="1956"/>
                </a:lnTo>
                <a:lnTo>
                  <a:pt x="4668" y="1945"/>
                </a:lnTo>
                <a:cubicBezTo>
                  <a:pt x="4671" y="1944"/>
                  <a:pt x="4673" y="1943"/>
                  <a:pt x="4676" y="1942"/>
                </a:cubicBezTo>
                <a:lnTo>
                  <a:pt x="4688" y="1937"/>
                </a:lnTo>
                <a:lnTo>
                  <a:pt x="4706" y="1932"/>
                </a:lnTo>
                <a:lnTo>
                  <a:pt x="4717" y="1929"/>
                </a:lnTo>
                <a:lnTo>
                  <a:pt x="4725" y="1925"/>
                </a:lnTo>
                <a:lnTo>
                  <a:pt x="4742" y="1917"/>
                </a:lnTo>
                <a:lnTo>
                  <a:pt x="4757" y="1909"/>
                </a:lnTo>
                <a:lnTo>
                  <a:pt x="4770" y="1903"/>
                </a:lnTo>
                <a:lnTo>
                  <a:pt x="4777" y="1898"/>
                </a:lnTo>
                <a:lnTo>
                  <a:pt x="4784" y="1894"/>
                </a:lnTo>
                <a:lnTo>
                  <a:pt x="4787" y="1892"/>
                </a:lnTo>
                <a:lnTo>
                  <a:pt x="4782" y="1896"/>
                </a:lnTo>
                <a:lnTo>
                  <a:pt x="4788" y="1891"/>
                </a:lnTo>
                <a:lnTo>
                  <a:pt x="4788" y="1890"/>
                </a:lnTo>
                <a:lnTo>
                  <a:pt x="4794" y="1884"/>
                </a:lnTo>
                <a:lnTo>
                  <a:pt x="4802" y="1878"/>
                </a:lnTo>
                <a:lnTo>
                  <a:pt x="4809" y="1873"/>
                </a:lnTo>
                <a:lnTo>
                  <a:pt x="4820" y="1866"/>
                </a:lnTo>
                <a:lnTo>
                  <a:pt x="4832" y="1858"/>
                </a:lnTo>
                <a:lnTo>
                  <a:pt x="4849" y="1849"/>
                </a:lnTo>
                <a:lnTo>
                  <a:pt x="4880" y="1831"/>
                </a:lnTo>
                <a:lnTo>
                  <a:pt x="4900" y="1821"/>
                </a:lnTo>
                <a:lnTo>
                  <a:pt x="4922" y="1813"/>
                </a:lnTo>
                <a:lnTo>
                  <a:pt x="4956" y="1805"/>
                </a:lnTo>
                <a:lnTo>
                  <a:pt x="4989" y="1801"/>
                </a:lnTo>
                <a:lnTo>
                  <a:pt x="5019" y="1798"/>
                </a:lnTo>
                <a:lnTo>
                  <a:pt x="5046" y="1795"/>
                </a:lnTo>
                <a:lnTo>
                  <a:pt x="5074" y="1788"/>
                </a:lnTo>
                <a:lnTo>
                  <a:pt x="5105" y="1780"/>
                </a:lnTo>
                <a:lnTo>
                  <a:pt x="5088" y="1788"/>
                </a:lnTo>
                <a:lnTo>
                  <a:pt x="5112" y="1771"/>
                </a:lnTo>
                <a:lnTo>
                  <a:pt x="5126" y="1761"/>
                </a:lnTo>
                <a:lnTo>
                  <a:pt x="5144" y="1752"/>
                </a:lnTo>
                <a:cubicBezTo>
                  <a:pt x="5146" y="1751"/>
                  <a:pt x="5148" y="1750"/>
                  <a:pt x="5151" y="1749"/>
                </a:cubicBezTo>
                <a:lnTo>
                  <a:pt x="5167" y="1744"/>
                </a:lnTo>
                <a:lnTo>
                  <a:pt x="5188" y="1738"/>
                </a:lnTo>
                <a:lnTo>
                  <a:pt x="5206" y="1735"/>
                </a:lnTo>
                <a:lnTo>
                  <a:pt x="5220" y="1731"/>
                </a:lnTo>
                <a:lnTo>
                  <a:pt x="5228" y="1729"/>
                </a:lnTo>
                <a:lnTo>
                  <a:pt x="5237" y="1727"/>
                </a:lnTo>
                <a:lnTo>
                  <a:pt x="5250" y="1723"/>
                </a:lnTo>
                <a:lnTo>
                  <a:pt x="5257" y="1720"/>
                </a:lnTo>
                <a:lnTo>
                  <a:pt x="5262" y="1719"/>
                </a:lnTo>
                <a:lnTo>
                  <a:pt x="5254" y="1722"/>
                </a:lnTo>
                <a:lnTo>
                  <a:pt x="5256" y="1721"/>
                </a:lnTo>
                <a:lnTo>
                  <a:pt x="5236" y="1742"/>
                </a:lnTo>
                <a:lnTo>
                  <a:pt x="5236" y="1742"/>
                </a:lnTo>
                <a:lnTo>
                  <a:pt x="5275" y="1814"/>
                </a:lnTo>
                <a:lnTo>
                  <a:pt x="5273" y="1814"/>
                </a:lnTo>
                <a:lnTo>
                  <a:pt x="5278" y="1814"/>
                </a:lnTo>
                <a:cubicBezTo>
                  <a:pt x="5250" y="1814"/>
                  <a:pt x="5228" y="1792"/>
                  <a:pt x="5228" y="1764"/>
                </a:cubicBezTo>
                <a:cubicBezTo>
                  <a:pt x="5228" y="1736"/>
                  <a:pt x="5250" y="1714"/>
                  <a:pt x="5278" y="1714"/>
                </a:cubicBezTo>
                <a:lnTo>
                  <a:pt x="5279" y="1714"/>
                </a:lnTo>
                <a:lnTo>
                  <a:pt x="5271" y="1715"/>
                </a:lnTo>
                <a:lnTo>
                  <a:pt x="5274" y="1714"/>
                </a:lnTo>
                <a:lnTo>
                  <a:pt x="5278" y="1713"/>
                </a:lnTo>
                <a:lnTo>
                  <a:pt x="5290" y="1711"/>
                </a:lnTo>
                <a:lnTo>
                  <a:pt x="5304" y="1708"/>
                </a:lnTo>
                <a:lnTo>
                  <a:pt x="5315" y="1707"/>
                </a:lnTo>
                <a:lnTo>
                  <a:pt x="5325" y="1704"/>
                </a:lnTo>
                <a:lnTo>
                  <a:pt x="5338" y="1702"/>
                </a:lnTo>
                <a:lnTo>
                  <a:pt x="5353" y="1699"/>
                </a:lnTo>
                <a:lnTo>
                  <a:pt x="5340" y="1703"/>
                </a:lnTo>
                <a:lnTo>
                  <a:pt x="5352" y="1697"/>
                </a:lnTo>
                <a:lnTo>
                  <a:pt x="5363" y="1692"/>
                </a:lnTo>
                <a:lnTo>
                  <a:pt x="5381" y="1683"/>
                </a:lnTo>
                <a:lnTo>
                  <a:pt x="5396" y="1676"/>
                </a:lnTo>
                <a:lnTo>
                  <a:pt x="5411" y="1669"/>
                </a:lnTo>
                <a:lnTo>
                  <a:pt x="5427" y="1662"/>
                </a:lnTo>
                <a:lnTo>
                  <a:pt x="5444" y="1655"/>
                </a:lnTo>
                <a:lnTo>
                  <a:pt x="5466" y="1647"/>
                </a:lnTo>
                <a:lnTo>
                  <a:pt x="5478" y="1642"/>
                </a:lnTo>
                <a:lnTo>
                  <a:pt x="5492" y="1637"/>
                </a:lnTo>
                <a:lnTo>
                  <a:pt x="5518" y="1629"/>
                </a:lnTo>
                <a:lnTo>
                  <a:pt x="5545" y="1621"/>
                </a:lnTo>
                <a:lnTo>
                  <a:pt x="5568" y="1614"/>
                </a:lnTo>
                <a:lnTo>
                  <a:pt x="5587" y="1606"/>
                </a:lnTo>
                <a:lnTo>
                  <a:pt x="5615" y="1591"/>
                </a:lnTo>
                <a:lnTo>
                  <a:pt x="5633" y="1582"/>
                </a:lnTo>
                <a:lnTo>
                  <a:pt x="5653" y="1574"/>
                </a:lnTo>
                <a:lnTo>
                  <a:pt x="5678" y="1567"/>
                </a:lnTo>
                <a:lnTo>
                  <a:pt x="5704" y="1562"/>
                </a:lnTo>
                <a:lnTo>
                  <a:pt x="5725" y="1559"/>
                </a:lnTo>
                <a:lnTo>
                  <a:pt x="5744" y="1555"/>
                </a:lnTo>
                <a:lnTo>
                  <a:pt x="5774" y="1548"/>
                </a:lnTo>
                <a:lnTo>
                  <a:pt x="5806" y="1540"/>
                </a:lnTo>
                <a:lnTo>
                  <a:pt x="5792" y="1546"/>
                </a:lnTo>
                <a:lnTo>
                  <a:pt x="5818" y="1529"/>
                </a:lnTo>
                <a:lnTo>
                  <a:pt x="5839" y="1516"/>
                </a:lnTo>
                <a:lnTo>
                  <a:pt x="5856" y="1505"/>
                </a:lnTo>
                <a:lnTo>
                  <a:pt x="5870" y="1495"/>
                </a:lnTo>
                <a:lnTo>
                  <a:pt x="5881" y="1488"/>
                </a:lnTo>
                <a:lnTo>
                  <a:pt x="5890" y="1482"/>
                </a:lnTo>
                <a:lnTo>
                  <a:pt x="5899" y="1476"/>
                </a:lnTo>
                <a:lnTo>
                  <a:pt x="5908" y="1471"/>
                </a:lnTo>
                <a:lnTo>
                  <a:pt x="5927" y="1463"/>
                </a:lnTo>
                <a:lnTo>
                  <a:pt x="5941" y="1459"/>
                </a:lnTo>
                <a:lnTo>
                  <a:pt x="5952" y="1456"/>
                </a:lnTo>
                <a:lnTo>
                  <a:pt x="5966" y="1453"/>
                </a:lnTo>
                <a:lnTo>
                  <a:pt x="5981" y="1451"/>
                </a:lnTo>
                <a:lnTo>
                  <a:pt x="5998" y="1447"/>
                </a:lnTo>
                <a:lnTo>
                  <a:pt x="6021" y="1443"/>
                </a:lnTo>
                <a:lnTo>
                  <a:pt x="6008" y="1447"/>
                </a:lnTo>
                <a:lnTo>
                  <a:pt x="6024" y="1439"/>
                </a:lnTo>
                <a:lnTo>
                  <a:pt x="6037" y="1433"/>
                </a:lnTo>
                <a:lnTo>
                  <a:pt x="6049" y="1427"/>
                </a:lnTo>
                <a:lnTo>
                  <a:pt x="6056" y="1424"/>
                </a:lnTo>
                <a:lnTo>
                  <a:pt x="6065" y="1419"/>
                </a:lnTo>
                <a:lnTo>
                  <a:pt x="6071" y="1416"/>
                </a:lnTo>
                <a:lnTo>
                  <a:pt x="6082" y="1411"/>
                </a:lnTo>
                <a:lnTo>
                  <a:pt x="6098" y="1406"/>
                </a:lnTo>
                <a:lnTo>
                  <a:pt x="6105" y="1404"/>
                </a:lnTo>
                <a:lnTo>
                  <a:pt x="6116" y="1400"/>
                </a:lnTo>
                <a:lnTo>
                  <a:pt x="6127" y="1397"/>
                </a:lnTo>
                <a:lnTo>
                  <a:pt x="6141" y="1393"/>
                </a:lnTo>
                <a:lnTo>
                  <a:pt x="6157" y="1387"/>
                </a:lnTo>
                <a:lnTo>
                  <a:pt x="6178" y="1381"/>
                </a:lnTo>
                <a:lnTo>
                  <a:pt x="6191" y="1375"/>
                </a:lnTo>
                <a:lnTo>
                  <a:pt x="6203" y="1369"/>
                </a:lnTo>
                <a:lnTo>
                  <a:pt x="6217" y="1360"/>
                </a:lnTo>
                <a:lnTo>
                  <a:pt x="6237" y="1351"/>
                </a:lnTo>
                <a:lnTo>
                  <a:pt x="6268" y="1339"/>
                </a:lnTo>
                <a:lnTo>
                  <a:pt x="6302" y="1330"/>
                </a:lnTo>
                <a:lnTo>
                  <a:pt x="6333" y="1322"/>
                </a:lnTo>
                <a:lnTo>
                  <a:pt x="6361" y="1316"/>
                </a:lnTo>
                <a:lnTo>
                  <a:pt x="6343" y="1324"/>
                </a:lnTo>
                <a:lnTo>
                  <a:pt x="6367" y="1306"/>
                </a:lnTo>
                <a:lnTo>
                  <a:pt x="6380" y="1297"/>
                </a:lnTo>
                <a:lnTo>
                  <a:pt x="6398" y="1288"/>
                </a:lnTo>
                <a:cubicBezTo>
                  <a:pt x="6400" y="1287"/>
                  <a:pt x="6403" y="1286"/>
                  <a:pt x="6405" y="1285"/>
                </a:cubicBezTo>
                <a:lnTo>
                  <a:pt x="6421" y="1280"/>
                </a:lnTo>
                <a:lnTo>
                  <a:pt x="6442" y="1274"/>
                </a:lnTo>
                <a:lnTo>
                  <a:pt x="6460" y="1271"/>
                </a:lnTo>
                <a:lnTo>
                  <a:pt x="6475" y="1267"/>
                </a:lnTo>
                <a:lnTo>
                  <a:pt x="6496" y="1261"/>
                </a:lnTo>
                <a:lnTo>
                  <a:pt x="6519" y="1253"/>
                </a:lnTo>
                <a:lnTo>
                  <a:pt x="6508" y="1258"/>
                </a:lnTo>
                <a:lnTo>
                  <a:pt x="6606" y="1194"/>
                </a:lnTo>
                <a:lnTo>
                  <a:pt x="6616" y="1187"/>
                </a:lnTo>
                <a:lnTo>
                  <a:pt x="6626" y="1179"/>
                </a:lnTo>
                <a:lnTo>
                  <a:pt x="6641" y="1169"/>
                </a:lnTo>
                <a:cubicBezTo>
                  <a:pt x="6643" y="1167"/>
                  <a:pt x="6646" y="1166"/>
                  <a:pt x="6648" y="1165"/>
                </a:cubicBezTo>
                <a:lnTo>
                  <a:pt x="6661" y="1159"/>
                </a:lnTo>
                <a:lnTo>
                  <a:pt x="6764" y="1125"/>
                </a:lnTo>
                <a:lnTo>
                  <a:pt x="6752" y="1131"/>
                </a:lnTo>
                <a:lnTo>
                  <a:pt x="6771" y="1118"/>
                </a:lnTo>
                <a:lnTo>
                  <a:pt x="6787" y="1107"/>
                </a:lnTo>
                <a:lnTo>
                  <a:pt x="6799" y="1099"/>
                </a:lnTo>
                <a:lnTo>
                  <a:pt x="6809" y="1092"/>
                </a:lnTo>
                <a:lnTo>
                  <a:pt x="6817" y="1086"/>
                </a:lnTo>
                <a:lnTo>
                  <a:pt x="6824" y="1081"/>
                </a:lnTo>
                <a:lnTo>
                  <a:pt x="6834" y="1074"/>
                </a:lnTo>
                <a:cubicBezTo>
                  <a:pt x="6836" y="1073"/>
                  <a:pt x="6838" y="1072"/>
                  <a:pt x="6840" y="1070"/>
                </a:cubicBezTo>
                <a:lnTo>
                  <a:pt x="6849" y="1066"/>
                </a:lnTo>
                <a:lnTo>
                  <a:pt x="6864" y="1060"/>
                </a:lnTo>
                <a:lnTo>
                  <a:pt x="6875" y="1056"/>
                </a:lnTo>
                <a:lnTo>
                  <a:pt x="6884" y="1053"/>
                </a:lnTo>
                <a:lnTo>
                  <a:pt x="6897" y="1049"/>
                </a:lnTo>
                <a:lnTo>
                  <a:pt x="6911" y="1045"/>
                </a:lnTo>
                <a:lnTo>
                  <a:pt x="6898" y="1051"/>
                </a:lnTo>
                <a:lnTo>
                  <a:pt x="6922" y="1034"/>
                </a:lnTo>
                <a:lnTo>
                  <a:pt x="6934" y="1026"/>
                </a:lnTo>
                <a:lnTo>
                  <a:pt x="6951" y="1016"/>
                </a:lnTo>
                <a:cubicBezTo>
                  <a:pt x="6954" y="1015"/>
                  <a:pt x="6956" y="1014"/>
                  <a:pt x="6959" y="1013"/>
                </a:cubicBezTo>
                <a:lnTo>
                  <a:pt x="6971" y="1009"/>
                </a:lnTo>
                <a:cubicBezTo>
                  <a:pt x="6973" y="1008"/>
                  <a:pt x="6976" y="1007"/>
                  <a:pt x="6978" y="1007"/>
                </a:cubicBezTo>
                <a:lnTo>
                  <a:pt x="6991" y="1004"/>
                </a:lnTo>
                <a:lnTo>
                  <a:pt x="7000" y="1002"/>
                </a:lnTo>
                <a:lnTo>
                  <a:pt x="6989" y="1006"/>
                </a:lnTo>
                <a:lnTo>
                  <a:pt x="7000" y="1000"/>
                </a:lnTo>
                <a:lnTo>
                  <a:pt x="6986" y="1011"/>
                </a:lnTo>
                <a:lnTo>
                  <a:pt x="6996" y="1000"/>
                </a:lnTo>
                <a:lnTo>
                  <a:pt x="6989" y="1010"/>
                </a:lnTo>
                <a:lnTo>
                  <a:pt x="6996" y="997"/>
                </a:lnTo>
                <a:lnTo>
                  <a:pt x="7003" y="984"/>
                </a:lnTo>
                <a:cubicBezTo>
                  <a:pt x="7005" y="980"/>
                  <a:pt x="7007" y="978"/>
                  <a:pt x="7009" y="975"/>
                </a:cubicBezTo>
                <a:lnTo>
                  <a:pt x="7018" y="964"/>
                </a:lnTo>
                <a:cubicBezTo>
                  <a:pt x="7021" y="961"/>
                  <a:pt x="7024" y="958"/>
                  <a:pt x="7028" y="956"/>
                </a:cubicBezTo>
                <a:lnTo>
                  <a:pt x="7042" y="945"/>
                </a:lnTo>
                <a:lnTo>
                  <a:pt x="7062" y="934"/>
                </a:lnTo>
                <a:lnTo>
                  <a:pt x="7102" y="918"/>
                </a:lnTo>
                <a:lnTo>
                  <a:pt x="7140" y="908"/>
                </a:lnTo>
                <a:lnTo>
                  <a:pt x="7176" y="899"/>
                </a:lnTo>
                <a:lnTo>
                  <a:pt x="7160" y="906"/>
                </a:lnTo>
                <a:lnTo>
                  <a:pt x="7181" y="893"/>
                </a:lnTo>
                <a:lnTo>
                  <a:pt x="7197" y="882"/>
                </a:lnTo>
                <a:lnTo>
                  <a:pt x="7209" y="874"/>
                </a:lnTo>
                <a:lnTo>
                  <a:pt x="7222" y="867"/>
                </a:lnTo>
                <a:lnTo>
                  <a:pt x="7233" y="861"/>
                </a:lnTo>
                <a:cubicBezTo>
                  <a:pt x="7236" y="860"/>
                  <a:pt x="7239" y="859"/>
                  <a:pt x="7242" y="858"/>
                </a:cubicBezTo>
                <a:lnTo>
                  <a:pt x="7249" y="856"/>
                </a:lnTo>
                <a:cubicBezTo>
                  <a:pt x="7252" y="856"/>
                  <a:pt x="7255" y="855"/>
                  <a:pt x="7257" y="855"/>
                </a:cubicBezTo>
                <a:lnTo>
                  <a:pt x="7264" y="855"/>
                </a:lnTo>
                <a:lnTo>
                  <a:pt x="7279" y="855"/>
                </a:lnTo>
                <a:lnTo>
                  <a:pt x="7291" y="856"/>
                </a:lnTo>
                <a:lnTo>
                  <a:pt x="7305" y="858"/>
                </a:lnTo>
                <a:lnTo>
                  <a:pt x="7319" y="859"/>
                </a:lnTo>
                <a:lnTo>
                  <a:pt x="7340" y="859"/>
                </a:lnTo>
                <a:lnTo>
                  <a:pt x="7353" y="859"/>
                </a:lnTo>
                <a:lnTo>
                  <a:pt x="7366" y="859"/>
                </a:lnTo>
                <a:lnTo>
                  <a:pt x="7382" y="859"/>
                </a:lnTo>
                <a:lnTo>
                  <a:pt x="7400" y="858"/>
                </a:lnTo>
                <a:lnTo>
                  <a:pt x="7419" y="857"/>
                </a:lnTo>
                <a:lnTo>
                  <a:pt x="7441" y="855"/>
                </a:lnTo>
                <a:lnTo>
                  <a:pt x="7465" y="853"/>
                </a:lnTo>
                <a:lnTo>
                  <a:pt x="7491" y="850"/>
                </a:lnTo>
                <a:lnTo>
                  <a:pt x="7498" y="849"/>
                </a:lnTo>
                <a:lnTo>
                  <a:pt x="7491" y="851"/>
                </a:lnTo>
                <a:lnTo>
                  <a:pt x="7503" y="846"/>
                </a:lnTo>
                <a:lnTo>
                  <a:pt x="7515" y="841"/>
                </a:lnTo>
                <a:lnTo>
                  <a:pt x="7531" y="836"/>
                </a:lnTo>
                <a:cubicBezTo>
                  <a:pt x="7533" y="836"/>
                  <a:pt x="7535" y="835"/>
                  <a:pt x="7538" y="835"/>
                </a:cubicBezTo>
                <a:lnTo>
                  <a:pt x="7595" y="826"/>
                </a:lnTo>
                <a:lnTo>
                  <a:pt x="7653" y="819"/>
                </a:lnTo>
                <a:lnTo>
                  <a:pt x="7643" y="821"/>
                </a:lnTo>
                <a:lnTo>
                  <a:pt x="7691" y="804"/>
                </a:lnTo>
                <a:lnTo>
                  <a:pt x="7717" y="796"/>
                </a:lnTo>
                <a:lnTo>
                  <a:pt x="7744" y="788"/>
                </a:lnTo>
                <a:lnTo>
                  <a:pt x="7779" y="780"/>
                </a:lnTo>
                <a:lnTo>
                  <a:pt x="7810" y="772"/>
                </a:lnTo>
                <a:lnTo>
                  <a:pt x="7821" y="768"/>
                </a:lnTo>
                <a:lnTo>
                  <a:pt x="7837" y="763"/>
                </a:lnTo>
                <a:lnTo>
                  <a:pt x="7852" y="758"/>
                </a:lnTo>
                <a:lnTo>
                  <a:pt x="7868" y="753"/>
                </a:lnTo>
                <a:lnTo>
                  <a:pt x="7882" y="748"/>
                </a:lnTo>
                <a:lnTo>
                  <a:pt x="7894" y="744"/>
                </a:lnTo>
                <a:lnTo>
                  <a:pt x="7901" y="742"/>
                </a:lnTo>
                <a:lnTo>
                  <a:pt x="7902" y="742"/>
                </a:lnTo>
                <a:lnTo>
                  <a:pt x="7904" y="741"/>
                </a:lnTo>
                <a:lnTo>
                  <a:pt x="7872" y="774"/>
                </a:lnTo>
                <a:lnTo>
                  <a:pt x="7881" y="747"/>
                </a:lnTo>
                <a:lnTo>
                  <a:pt x="7886" y="726"/>
                </a:lnTo>
                <a:lnTo>
                  <a:pt x="7891" y="708"/>
                </a:lnTo>
                <a:lnTo>
                  <a:pt x="7897" y="689"/>
                </a:lnTo>
                <a:cubicBezTo>
                  <a:pt x="7898" y="686"/>
                  <a:pt x="7900" y="683"/>
                  <a:pt x="7902" y="680"/>
                </a:cubicBezTo>
                <a:lnTo>
                  <a:pt x="7909" y="668"/>
                </a:lnTo>
                <a:cubicBezTo>
                  <a:pt x="7911" y="664"/>
                  <a:pt x="7913" y="661"/>
                  <a:pt x="7916" y="659"/>
                </a:cubicBezTo>
                <a:lnTo>
                  <a:pt x="7927" y="647"/>
                </a:lnTo>
                <a:cubicBezTo>
                  <a:pt x="7929" y="646"/>
                  <a:pt x="7931" y="644"/>
                  <a:pt x="7933" y="642"/>
                </a:cubicBezTo>
                <a:lnTo>
                  <a:pt x="7940" y="637"/>
                </a:lnTo>
                <a:lnTo>
                  <a:pt x="7953" y="629"/>
                </a:lnTo>
                <a:lnTo>
                  <a:pt x="7966" y="622"/>
                </a:lnTo>
                <a:lnTo>
                  <a:pt x="7980" y="615"/>
                </a:lnTo>
                <a:lnTo>
                  <a:pt x="7997" y="608"/>
                </a:lnTo>
                <a:lnTo>
                  <a:pt x="8013" y="602"/>
                </a:lnTo>
                <a:lnTo>
                  <a:pt x="8047" y="591"/>
                </a:lnTo>
                <a:lnTo>
                  <a:pt x="8063" y="587"/>
                </a:lnTo>
                <a:lnTo>
                  <a:pt x="8074" y="583"/>
                </a:lnTo>
                <a:lnTo>
                  <a:pt x="8083" y="581"/>
                </a:lnTo>
                <a:lnTo>
                  <a:pt x="8088" y="580"/>
                </a:lnTo>
                <a:lnTo>
                  <a:pt x="8084" y="581"/>
                </a:lnTo>
                <a:lnTo>
                  <a:pt x="8070" y="588"/>
                </a:lnTo>
                <a:lnTo>
                  <a:pt x="8094" y="571"/>
                </a:lnTo>
                <a:lnTo>
                  <a:pt x="8107" y="562"/>
                </a:lnTo>
                <a:lnTo>
                  <a:pt x="8125" y="552"/>
                </a:lnTo>
                <a:cubicBezTo>
                  <a:pt x="8128" y="551"/>
                  <a:pt x="8130" y="550"/>
                  <a:pt x="8133" y="549"/>
                </a:cubicBezTo>
                <a:lnTo>
                  <a:pt x="8165" y="538"/>
                </a:lnTo>
                <a:cubicBezTo>
                  <a:pt x="8167" y="537"/>
                  <a:pt x="8170" y="537"/>
                  <a:pt x="8172" y="536"/>
                </a:cubicBezTo>
                <a:lnTo>
                  <a:pt x="8205" y="531"/>
                </a:lnTo>
                <a:lnTo>
                  <a:pt x="8287" y="525"/>
                </a:lnTo>
                <a:lnTo>
                  <a:pt x="8366" y="521"/>
                </a:lnTo>
                <a:lnTo>
                  <a:pt x="8444" y="518"/>
                </a:lnTo>
                <a:lnTo>
                  <a:pt x="8521" y="514"/>
                </a:lnTo>
                <a:lnTo>
                  <a:pt x="8764" y="498"/>
                </a:lnTo>
                <a:lnTo>
                  <a:pt x="8790" y="492"/>
                </a:lnTo>
                <a:lnTo>
                  <a:pt x="8805" y="489"/>
                </a:lnTo>
                <a:lnTo>
                  <a:pt x="8817" y="485"/>
                </a:lnTo>
                <a:lnTo>
                  <a:pt x="8828" y="479"/>
                </a:lnTo>
                <a:lnTo>
                  <a:pt x="8841" y="472"/>
                </a:lnTo>
                <a:lnTo>
                  <a:pt x="8871" y="454"/>
                </a:lnTo>
                <a:lnTo>
                  <a:pt x="8887" y="444"/>
                </a:lnTo>
                <a:lnTo>
                  <a:pt x="8906" y="434"/>
                </a:lnTo>
                <a:lnTo>
                  <a:pt x="8927" y="426"/>
                </a:lnTo>
                <a:lnTo>
                  <a:pt x="8951" y="420"/>
                </a:lnTo>
                <a:lnTo>
                  <a:pt x="8979" y="415"/>
                </a:lnTo>
                <a:lnTo>
                  <a:pt x="8998" y="412"/>
                </a:lnTo>
                <a:lnTo>
                  <a:pt x="9015" y="409"/>
                </a:lnTo>
                <a:lnTo>
                  <a:pt x="9027" y="407"/>
                </a:lnTo>
                <a:lnTo>
                  <a:pt x="9038" y="405"/>
                </a:lnTo>
                <a:lnTo>
                  <a:pt x="9046" y="404"/>
                </a:lnTo>
                <a:lnTo>
                  <a:pt x="9062" y="402"/>
                </a:lnTo>
                <a:lnTo>
                  <a:pt x="9069" y="401"/>
                </a:lnTo>
                <a:lnTo>
                  <a:pt x="9077" y="399"/>
                </a:lnTo>
                <a:lnTo>
                  <a:pt x="9089" y="398"/>
                </a:lnTo>
                <a:lnTo>
                  <a:pt x="9100" y="397"/>
                </a:lnTo>
                <a:lnTo>
                  <a:pt x="9116" y="395"/>
                </a:lnTo>
                <a:lnTo>
                  <a:pt x="9134" y="393"/>
                </a:lnTo>
                <a:lnTo>
                  <a:pt x="9157" y="390"/>
                </a:lnTo>
                <a:lnTo>
                  <a:pt x="9185" y="387"/>
                </a:lnTo>
                <a:lnTo>
                  <a:pt x="9175" y="389"/>
                </a:lnTo>
                <a:lnTo>
                  <a:pt x="9200" y="381"/>
                </a:lnTo>
                <a:lnTo>
                  <a:pt x="9220" y="374"/>
                </a:lnTo>
                <a:lnTo>
                  <a:pt x="9236" y="369"/>
                </a:lnTo>
                <a:lnTo>
                  <a:pt x="9249" y="364"/>
                </a:lnTo>
                <a:lnTo>
                  <a:pt x="9260" y="361"/>
                </a:lnTo>
                <a:lnTo>
                  <a:pt x="9267" y="359"/>
                </a:lnTo>
                <a:lnTo>
                  <a:pt x="9272" y="357"/>
                </a:lnTo>
                <a:lnTo>
                  <a:pt x="9273" y="356"/>
                </a:lnTo>
                <a:lnTo>
                  <a:pt x="9279" y="355"/>
                </a:lnTo>
                <a:cubicBezTo>
                  <a:pt x="9305" y="348"/>
                  <a:pt x="9332" y="363"/>
                  <a:pt x="9339" y="389"/>
                </a:cubicBezTo>
                <a:cubicBezTo>
                  <a:pt x="9347" y="415"/>
                  <a:pt x="9333" y="442"/>
                  <a:pt x="9307" y="451"/>
                </a:cubicBezTo>
                <a:lnTo>
                  <a:pt x="9306" y="451"/>
                </a:lnTo>
                <a:lnTo>
                  <a:pt x="9305" y="452"/>
                </a:lnTo>
                <a:lnTo>
                  <a:pt x="9298" y="455"/>
                </a:lnTo>
                <a:lnTo>
                  <a:pt x="9291" y="458"/>
                </a:lnTo>
                <a:lnTo>
                  <a:pt x="9289" y="459"/>
                </a:lnTo>
                <a:lnTo>
                  <a:pt x="9303" y="447"/>
                </a:lnTo>
                <a:lnTo>
                  <a:pt x="9302" y="449"/>
                </a:lnTo>
                <a:lnTo>
                  <a:pt x="9312" y="405"/>
                </a:lnTo>
                <a:lnTo>
                  <a:pt x="9312" y="406"/>
                </a:lnTo>
                <a:lnTo>
                  <a:pt x="9277" y="370"/>
                </a:lnTo>
                <a:lnTo>
                  <a:pt x="9279" y="370"/>
                </a:lnTo>
                <a:lnTo>
                  <a:pt x="9265" y="368"/>
                </a:lnTo>
                <a:lnTo>
                  <a:pt x="9269" y="368"/>
                </a:lnTo>
                <a:lnTo>
                  <a:pt x="9271" y="368"/>
                </a:lnTo>
                <a:lnTo>
                  <a:pt x="9279" y="367"/>
                </a:lnTo>
                <a:lnTo>
                  <a:pt x="9288" y="366"/>
                </a:lnTo>
                <a:lnTo>
                  <a:pt x="9302" y="363"/>
                </a:lnTo>
                <a:lnTo>
                  <a:pt x="9319" y="359"/>
                </a:lnTo>
                <a:lnTo>
                  <a:pt x="9341" y="355"/>
                </a:lnTo>
                <a:lnTo>
                  <a:pt x="9367" y="349"/>
                </a:lnTo>
                <a:lnTo>
                  <a:pt x="9397" y="342"/>
                </a:lnTo>
                <a:lnTo>
                  <a:pt x="9432" y="333"/>
                </a:lnTo>
                <a:lnTo>
                  <a:pt x="9473" y="324"/>
                </a:lnTo>
                <a:lnTo>
                  <a:pt x="9506" y="316"/>
                </a:lnTo>
                <a:lnTo>
                  <a:pt x="9537" y="308"/>
                </a:lnTo>
                <a:lnTo>
                  <a:pt x="9558" y="301"/>
                </a:lnTo>
                <a:lnTo>
                  <a:pt x="9583" y="293"/>
                </a:lnTo>
                <a:lnTo>
                  <a:pt x="9670" y="275"/>
                </a:lnTo>
                <a:lnTo>
                  <a:pt x="9752" y="259"/>
                </a:lnTo>
                <a:lnTo>
                  <a:pt x="9791" y="251"/>
                </a:lnTo>
                <a:lnTo>
                  <a:pt x="9812" y="246"/>
                </a:lnTo>
                <a:lnTo>
                  <a:pt x="9835" y="243"/>
                </a:lnTo>
                <a:lnTo>
                  <a:pt x="9911" y="235"/>
                </a:lnTo>
                <a:lnTo>
                  <a:pt x="9984" y="227"/>
                </a:lnTo>
                <a:lnTo>
                  <a:pt x="10030" y="219"/>
                </a:lnTo>
                <a:lnTo>
                  <a:pt x="10078" y="210"/>
                </a:lnTo>
                <a:lnTo>
                  <a:pt x="10127" y="202"/>
                </a:lnTo>
                <a:lnTo>
                  <a:pt x="10178" y="195"/>
                </a:lnTo>
                <a:lnTo>
                  <a:pt x="10253" y="187"/>
                </a:lnTo>
                <a:lnTo>
                  <a:pt x="10290" y="184"/>
                </a:lnTo>
                <a:lnTo>
                  <a:pt x="10325" y="179"/>
                </a:lnTo>
                <a:lnTo>
                  <a:pt x="10335" y="177"/>
                </a:lnTo>
                <a:lnTo>
                  <a:pt x="10346" y="175"/>
                </a:lnTo>
                <a:lnTo>
                  <a:pt x="10361" y="172"/>
                </a:lnTo>
                <a:lnTo>
                  <a:pt x="10375" y="169"/>
                </a:lnTo>
                <a:lnTo>
                  <a:pt x="10410" y="162"/>
                </a:lnTo>
                <a:lnTo>
                  <a:pt x="10446" y="155"/>
                </a:lnTo>
                <a:lnTo>
                  <a:pt x="10484" y="147"/>
                </a:lnTo>
                <a:lnTo>
                  <a:pt x="10521" y="141"/>
                </a:lnTo>
                <a:lnTo>
                  <a:pt x="10555" y="135"/>
                </a:lnTo>
                <a:lnTo>
                  <a:pt x="10572" y="132"/>
                </a:lnTo>
                <a:lnTo>
                  <a:pt x="10586" y="131"/>
                </a:lnTo>
                <a:lnTo>
                  <a:pt x="10641" y="126"/>
                </a:lnTo>
                <a:lnTo>
                  <a:pt x="10695" y="122"/>
                </a:lnTo>
                <a:lnTo>
                  <a:pt x="10800" y="114"/>
                </a:lnTo>
                <a:lnTo>
                  <a:pt x="10881" y="107"/>
                </a:lnTo>
                <a:lnTo>
                  <a:pt x="10962" y="98"/>
                </a:lnTo>
                <a:lnTo>
                  <a:pt x="10951" y="101"/>
                </a:lnTo>
                <a:lnTo>
                  <a:pt x="10965" y="96"/>
                </a:lnTo>
                <a:lnTo>
                  <a:pt x="10978" y="92"/>
                </a:lnTo>
                <a:lnTo>
                  <a:pt x="10987" y="89"/>
                </a:lnTo>
                <a:lnTo>
                  <a:pt x="10996" y="86"/>
                </a:lnTo>
                <a:lnTo>
                  <a:pt x="11001" y="85"/>
                </a:lnTo>
                <a:lnTo>
                  <a:pt x="11004" y="83"/>
                </a:lnTo>
                <a:lnTo>
                  <a:pt x="11009" y="82"/>
                </a:lnTo>
                <a:cubicBezTo>
                  <a:pt x="11031" y="74"/>
                  <a:pt x="11055" y="83"/>
                  <a:pt x="11068" y="102"/>
                </a:cubicBezTo>
                <a:cubicBezTo>
                  <a:pt x="11080" y="122"/>
                  <a:pt x="11077" y="148"/>
                  <a:pt x="11061" y="164"/>
                </a:cubicBezTo>
                <a:lnTo>
                  <a:pt x="11060" y="165"/>
                </a:lnTo>
                <a:cubicBezTo>
                  <a:pt x="11055" y="170"/>
                  <a:pt x="11048" y="174"/>
                  <a:pt x="11041" y="177"/>
                </a:cubicBezTo>
                <a:lnTo>
                  <a:pt x="11037" y="178"/>
                </a:lnTo>
                <a:lnTo>
                  <a:pt x="11032" y="180"/>
                </a:lnTo>
                <a:lnTo>
                  <a:pt x="11025" y="182"/>
                </a:lnTo>
                <a:lnTo>
                  <a:pt x="11020" y="184"/>
                </a:lnTo>
                <a:lnTo>
                  <a:pt x="11016" y="185"/>
                </a:lnTo>
                <a:lnTo>
                  <a:pt x="11029" y="178"/>
                </a:lnTo>
                <a:lnTo>
                  <a:pt x="11028" y="179"/>
                </a:lnTo>
                <a:lnTo>
                  <a:pt x="10989" y="90"/>
                </a:lnTo>
                <a:lnTo>
                  <a:pt x="10992" y="90"/>
                </a:lnTo>
                <a:lnTo>
                  <a:pt x="10993" y="90"/>
                </a:lnTo>
                <a:lnTo>
                  <a:pt x="10996" y="89"/>
                </a:lnTo>
                <a:lnTo>
                  <a:pt x="11002" y="87"/>
                </a:lnTo>
                <a:lnTo>
                  <a:pt x="11011" y="85"/>
                </a:lnTo>
                <a:lnTo>
                  <a:pt x="11021" y="82"/>
                </a:lnTo>
                <a:lnTo>
                  <a:pt x="11034" y="78"/>
                </a:lnTo>
                <a:lnTo>
                  <a:pt x="11049" y="74"/>
                </a:lnTo>
                <a:lnTo>
                  <a:pt x="11067" y="68"/>
                </a:lnTo>
                <a:lnTo>
                  <a:pt x="11139" y="45"/>
                </a:lnTo>
                <a:lnTo>
                  <a:pt x="11212" y="21"/>
                </a:lnTo>
                <a:lnTo>
                  <a:pt x="11232" y="16"/>
                </a:lnTo>
                <a:lnTo>
                  <a:pt x="11252" y="12"/>
                </a:lnTo>
                <a:lnTo>
                  <a:pt x="11268" y="9"/>
                </a:lnTo>
                <a:lnTo>
                  <a:pt x="11260" y="11"/>
                </a:lnTo>
                <a:lnTo>
                  <a:pt x="11276" y="5"/>
                </a:lnTo>
                <a:lnTo>
                  <a:pt x="11260" y="14"/>
                </a:lnTo>
                <a:lnTo>
                  <a:pt x="11262" y="13"/>
                </a:lnTo>
                <a:lnTo>
                  <a:pt x="11276" y="97"/>
                </a:lnTo>
                <a:lnTo>
                  <a:pt x="11275" y="97"/>
                </a:lnTo>
                <a:lnTo>
                  <a:pt x="11290" y="100"/>
                </a:lnTo>
                <a:lnTo>
                  <a:pt x="11286" y="100"/>
                </a:lnTo>
                <a:lnTo>
                  <a:pt x="11294" y="100"/>
                </a:lnTo>
                <a:lnTo>
                  <a:pt x="11289" y="101"/>
                </a:lnTo>
                <a:lnTo>
                  <a:pt x="11275" y="102"/>
                </a:lnTo>
                <a:lnTo>
                  <a:pt x="11269" y="102"/>
                </a:lnTo>
                <a:lnTo>
                  <a:pt x="11263" y="102"/>
                </a:lnTo>
                <a:lnTo>
                  <a:pt x="11258" y="3"/>
                </a:lnTo>
                <a:lnTo>
                  <a:pt x="11261" y="2"/>
                </a:lnTo>
                <a:lnTo>
                  <a:pt x="11267" y="2"/>
                </a:lnTo>
                <a:lnTo>
                  <a:pt x="11280" y="1"/>
                </a:lnTo>
                <a:lnTo>
                  <a:pt x="11285" y="0"/>
                </a:lnTo>
                <a:cubicBezTo>
                  <a:pt x="11288" y="0"/>
                  <a:pt x="11290" y="0"/>
                  <a:pt x="11293" y="0"/>
                </a:cubicBezTo>
                <a:lnTo>
                  <a:pt x="11297" y="1"/>
                </a:lnTo>
                <a:cubicBezTo>
                  <a:pt x="11302" y="1"/>
                  <a:pt x="11307" y="2"/>
                  <a:pt x="11312" y="4"/>
                </a:cubicBezTo>
                <a:lnTo>
                  <a:pt x="11313" y="5"/>
                </a:lnTo>
                <a:cubicBezTo>
                  <a:pt x="11330" y="11"/>
                  <a:pt x="11341" y="26"/>
                  <a:pt x="11344" y="43"/>
                </a:cubicBezTo>
                <a:cubicBezTo>
                  <a:pt x="11347" y="60"/>
                  <a:pt x="11341" y="78"/>
                  <a:pt x="11327" y="89"/>
                </a:cubicBezTo>
                <a:lnTo>
                  <a:pt x="11325" y="90"/>
                </a:lnTo>
                <a:cubicBezTo>
                  <a:pt x="11321" y="94"/>
                  <a:pt x="11316" y="97"/>
                  <a:pt x="11310" y="99"/>
                </a:cubicBezTo>
                <a:lnTo>
                  <a:pt x="11294" y="105"/>
                </a:lnTo>
                <a:cubicBezTo>
                  <a:pt x="11292" y="106"/>
                  <a:pt x="11289" y="107"/>
                  <a:pt x="11287" y="107"/>
                </a:cubicBezTo>
                <a:lnTo>
                  <a:pt x="11270" y="111"/>
                </a:lnTo>
                <a:lnTo>
                  <a:pt x="11256" y="113"/>
                </a:lnTo>
                <a:lnTo>
                  <a:pt x="11244" y="116"/>
                </a:lnTo>
                <a:lnTo>
                  <a:pt x="11170" y="141"/>
                </a:lnTo>
                <a:lnTo>
                  <a:pt x="11095" y="164"/>
                </a:lnTo>
                <a:lnTo>
                  <a:pt x="11077" y="170"/>
                </a:lnTo>
                <a:lnTo>
                  <a:pt x="11062" y="174"/>
                </a:lnTo>
                <a:lnTo>
                  <a:pt x="11048" y="178"/>
                </a:lnTo>
                <a:lnTo>
                  <a:pt x="11037" y="181"/>
                </a:lnTo>
                <a:lnTo>
                  <a:pt x="11029" y="183"/>
                </a:lnTo>
                <a:lnTo>
                  <a:pt x="11021" y="186"/>
                </a:lnTo>
                <a:lnTo>
                  <a:pt x="11014" y="187"/>
                </a:lnTo>
                <a:lnTo>
                  <a:pt x="11008" y="189"/>
                </a:lnTo>
                <a:lnTo>
                  <a:pt x="11005" y="189"/>
                </a:lnTo>
                <a:cubicBezTo>
                  <a:pt x="10983" y="193"/>
                  <a:pt x="10961" y="181"/>
                  <a:pt x="10951" y="160"/>
                </a:cubicBezTo>
                <a:cubicBezTo>
                  <a:pt x="10942" y="139"/>
                  <a:pt x="10948" y="115"/>
                  <a:pt x="10966" y="101"/>
                </a:cubicBezTo>
                <a:lnTo>
                  <a:pt x="10967" y="100"/>
                </a:lnTo>
                <a:cubicBezTo>
                  <a:pt x="10971" y="96"/>
                  <a:pt x="10975" y="94"/>
                  <a:pt x="10980" y="92"/>
                </a:cubicBezTo>
                <a:lnTo>
                  <a:pt x="10986" y="90"/>
                </a:lnTo>
                <a:lnTo>
                  <a:pt x="10993" y="87"/>
                </a:lnTo>
                <a:lnTo>
                  <a:pt x="10999" y="85"/>
                </a:lnTo>
                <a:lnTo>
                  <a:pt x="11005" y="83"/>
                </a:lnTo>
                <a:lnTo>
                  <a:pt x="11009" y="82"/>
                </a:lnTo>
                <a:lnTo>
                  <a:pt x="10990" y="94"/>
                </a:lnTo>
                <a:lnTo>
                  <a:pt x="10990" y="94"/>
                </a:lnTo>
                <a:lnTo>
                  <a:pt x="11042" y="176"/>
                </a:lnTo>
                <a:lnTo>
                  <a:pt x="11038" y="178"/>
                </a:lnTo>
                <a:lnTo>
                  <a:pt x="11033" y="179"/>
                </a:lnTo>
                <a:lnTo>
                  <a:pt x="11026" y="182"/>
                </a:lnTo>
                <a:lnTo>
                  <a:pt x="11019" y="184"/>
                </a:lnTo>
                <a:lnTo>
                  <a:pt x="11008" y="187"/>
                </a:lnTo>
                <a:lnTo>
                  <a:pt x="10997" y="191"/>
                </a:lnTo>
                <a:lnTo>
                  <a:pt x="10983" y="196"/>
                </a:lnTo>
                <a:cubicBezTo>
                  <a:pt x="10979" y="197"/>
                  <a:pt x="10976" y="198"/>
                  <a:pt x="10972" y="198"/>
                </a:cubicBezTo>
                <a:lnTo>
                  <a:pt x="10890" y="207"/>
                </a:lnTo>
                <a:lnTo>
                  <a:pt x="10808" y="214"/>
                </a:lnTo>
                <a:lnTo>
                  <a:pt x="10702" y="222"/>
                </a:lnTo>
                <a:lnTo>
                  <a:pt x="10650" y="225"/>
                </a:lnTo>
                <a:lnTo>
                  <a:pt x="10599" y="230"/>
                </a:lnTo>
                <a:lnTo>
                  <a:pt x="10585" y="232"/>
                </a:lnTo>
                <a:lnTo>
                  <a:pt x="10572" y="233"/>
                </a:lnTo>
                <a:lnTo>
                  <a:pt x="10540" y="239"/>
                </a:lnTo>
                <a:lnTo>
                  <a:pt x="10503" y="246"/>
                </a:lnTo>
                <a:lnTo>
                  <a:pt x="10466" y="253"/>
                </a:lnTo>
                <a:lnTo>
                  <a:pt x="10430" y="260"/>
                </a:lnTo>
                <a:lnTo>
                  <a:pt x="10395" y="267"/>
                </a:lnTo>
                <a:lnTo>
                  <a:pt x="10378" y="271"/>
                </a:lnTo>
                <a:lnTo>
                  <a:pt x="10365" y="273"/>
                </a:lnTo>
                <a:lnTo>
                  <a:pt x="10350" y="276"/>
                </a:lnTo>
                <a:lnTo>
                  <a:pt x="10338" y="278"/>
                </a:lnTo>
                <a:lnTo>
                  <a:pt x="10300" y="283"/>
                </a:lnTo>
                <a:lnTo>
                  <a:pt x="10263" y="287"/>
                </a:lnTo>
                <a:lnTo>
                  <a:pt x="10192" y="294"/>
                </a:lnTo>
                <a:lnTo>
                  <a:pt x="10145" y="300"/>
                </a:lnTo>
                <a:lnTo>
                  <a:pt x="10096" y="309"/>
                </a:lnTo>
                <a:lnTo>
                  <a:pt x="10046" y="318"/>
                </a:lnTo>
                <a:lnTo>
                  <a:pt x="9995" y="326"/>
                </a:lnTo>
                <a:lnTo>
                  <a:pt x="9921" y="335"/>
                </a:lnTo>
                <a:lnTo>
                  <a:pt x="9850" y="342"/>
                </a:lnTo>
                <a:lnTo>
                  <a:pt x="9832" y="344"/>
                </a:lnTo>
                <a:lnTo>
                  <a:pt x="9812" y="348"/>
                </a:lnTo>
                <a:lnTo>
                  <a:pt x="9771" y="357"/>
                </a:lnTo>
                <a:lnTo>
                  <a:pt x="9690" y="373"/>
                </a:lnTo>
                <a:lnTo>
                  <a:pt x="9614" y="388"/>
                </a:lnTo>
                <a:lnTo>
                  <a:pt x="9590" y="395"/>
                </a:lnTo>
                <a:lnTo>
                  <a:pt x="9562" y="405"/>
                </a:lnTo>
                <a:lnTo>
                  <a:pt x="9528" y="413"/>
                </a:lnTo>
                <a:lnTo>
                  <a:pt x="9496" y="421"/>
                </a:lnTo>
                <a:lnTo>
                  <a:pt x="9455" y="431"/>
                </a:lnTo>
                <a:lnTo>
                  <a:pt x="9420" y="439"/>
                </a:lnTo>
                <a:lnTo>
                  <a:pt x="9389" y="446"/>
                </a:lnTo>
                <a:lnTo>
                  <a:pt x="9362" y="452"/>
                </a:lnTo>
                <a:lnTo>
                  <a:pt x="9340" y="457"/>
                </a:lnTo>
                <a:lnTo>
                  <a:pt x="9320" y="461"/>
                </a:lnTo>
                <a:lnTo>
                  <a:pt x="9304" y="464"/>
                </a:lnTo>
                <a:lnTo>
                  <a:pt x="9290" y="467"/>
                </a:lnTo>
                <a:lnTo>
                  <a:pt x="9279" y="468"/>
                </a:lnTo>
                <a:lnTo>
                  <a:pt x="9269" y="468"/>
                </a:lnTo>
                <a:lnTo>
                  <a:pt x="9265" y="468"/>
                </a:lnTo>
                <a:cubicBezTo>
                  <a:pt x="9261" y="468"/>
                  <a:pt x="9256" y="468"/>
                  <a:pt x="9252" y="467"/>
                </a:cubicBezTo>
                <a:lnTo>
                  <a:pt x="9250" y="466"/>
                </a:lnTo>
                <a:cubicBezTo>
                  <a:pt x="9233" y="461"/>
                  <a:pt x="9220" y="447"/>
                  <a:pt x="9215" y="430"/>
                </a:cubicBezTo>
                <a:lnTo>
                  <a:pt x="9215" y="429"/>
                </a:lnTo>
                <a:cubicBezTo>
                  <a:pt x="9211" y="414"/>
                  <a:pt x="9215" y="397"/>
                  <a:pt x="9225" y="385"/>
                </a:cubicBezTo>
                <a:lnTo>
                  <a:pt x="9226" y="383"/>
                </a:lnTo>
                <a:cubicBezTo>
                  <a:pt x="9230" y="379"/>
                  <a:pt x="9235" y="375"/>
                  <a:pt x="9240" y="372"/>
                </a:cubicBezTo>
                <a:lnTo>
                  <a:pt x="9250" y="367"/>
                </a:lnTo>
                <a:lnTo>
                  <a:pt x="9258" y="363"/>
                </a:lnTo>
                <a:lnTo>
                  <a:pt x="9266" y="359"/>
                </a:lnTo>
                <a:lnTo>
                  <a:pt x="9275" y="356"/>
                </a:lnTo>
                <a:lnTo>
                  <a:pt x="9275" y="356"/>
                </a:lnTo>
                <a:lnTo>
                  <a:pt x="9303" y="452"/>
                </a:lnTo>
                <a:lnTo>
                  <a:pt x="9307" y="450"/>
                </a:lnTo>
                <a:lnTo>
                  <a:pt x="9303" y="452"/>
                </a:lnTo>
                <a:lnTo>
                  <a:pt x="9299" y="453"/>
                </a:lnTo>
                <a:lnTo>
                  <a:pt x="9290" y="456"/>
                </a:lnTo>
                <a:lnTo>
                  <a:pt x="9281" y="459"/>
                </a:lnTo>
                <a:lnTo>
                  <a:pt x="9268" y="464"/>
                </a:lnTo>
                <a:lnTo>
                  <a:pt x="9251" y="469"/>
                </a:lnTo>
                <a:lnTo>
                  <a:pt x="9231" y="476"/>
                </a:lnTo>
                <a:lnTo>
                  <a:pt x="9207" y="484"/>
                </a:lnTo>
                <a:cubicBezTo>
                  <a:pt x="9204" y="485"/>
                  <a:pt x="9200" y="485"/>
                  <a:pt x="9197" y="486"/>
                </a:cubicBezTo>
                <a:lnTo>
                  <a:pt x="9169" y="489"/>
                </a:lnTo>
                <a:lnTo>
                  <a:pt x="9146" y="492"/>
                </a:lnTo>
                <a:lnTo>
                  <a:pt x="9127" y="494"/>
                </a:lnTo>
                <a:lnTo>
                  <a:pt x="9113" y="496"/>
                </a:lnTo>
                <a:lnTo>
                  <a:pt x="9099" y="498"/>
                </a:lnTo>
                <a:lnTo>
                  <a:pt x="9092" y="498"/>
                </a:lnTo>
                <a:lnTo>
                  <a:pt x="9083" y="500"/>
                </a:lnTo>
                <a:lnTo>
                  <a:pt x="9076" y="501"/>
                </a:lnTo>
                <a:lnTo>
                  <a:pt x="9063" y="502"/>
                </a:lnTo>
                <a:lnTo>
                  <a:pt x="9053" y="504"/>
                </a:lnTo>
                <a:lnTo>
                  <a:pt x="9044" y="505"/>
                </a:lnTo>
                <a:lnTo>
                  <a:pt x="9030" y="508"/>
                </a:lnTo>
                <a:lnTo>
                  <a:pt x="9015" y="510"/>
                </a:lnTo>
                <a:lnTo>
                  <a:pt x="8995" y="514"/>
                </a:lnTo>
                <a:lnTo>
                  <a:pt x="8975" y="517"/>
                </a:lnTo>
                <a:lnTo>
                  <a:pt x="8964" y="519"/>
                </a:lnTo>
                <a:lnTo>
                  <a:pt x="8951" y="524"/>
                </a:lnTo>
                <a:lnTo>
                  <a:pt x="8938" y="530"/>
                </a:lnTo>
                <a:lnTo>
                  <a:pt x="8923" y="539"/>
                </a:lnTo>
                <a:lnTo>
                  <a:pt x="8889" y="560"/>
                </a:lnTo>
                <a:lnTo>
                  <a:pt x="8870" y="570"/>
                </a:lnTo>
                <a:lnTo>
                  <a:pt x="8848" y="580"/>
                </a:lnTo>
                <a:lnTo>
                  <a:pt x="8829" y="586"/>
                </a:lnTo>
                <a:lnTo>
                  <a:pt x="8810" y="590"/>
                </a:lnTo>
                <a:lnTo>
                  <a:pt x="8771" y="598"/>
                </a:lnTo>
                <a:lnTo>
                  <a:pt x="8525" y="614"/>
                </a:lnTo>
                <a:lnTo>
                  <a:pt x="8448" y="618"/>
                </a:lnTo>
                <a:lnTo>
                  <a:pt x="8371" y="621"/>
                </a:lnTo>
                <a:lnTo>
                  <a:pt x="8294" y="625"/>
                </a:lnTo>
                <a:lnTo>
                  <a:pt x="8222" y="630"/>
                </a:lnTo>
                <a:lnTo>
                  <a:pt x="8188" y="635"/>
                </a:lnTo>
                <a:lnTo>
                  <a:pt x="8196" y="633"/>
                </a:lnTo>
                <a:lnTo>
                  <a:pt x="8164" y="644"/>
                </a:lnTo>
                <a:lnTo>
                  <a:pt x="8171" y="641"/>
                </a:lnTo>
                <a:lnTo>
                  <a:pt x="8164" y="644"/>
                </a:lnTo>
                <a:lnTo>
                  <a:pt x="8152" y="652"/>
                </a:lnTo>
                <a:lnTo>
                  <a:pt x="8129" y="669"/>
                </a:lnTo>
                <a:cubicBezTo>
                  <a:pt x="8124" y="672"/>
                  <a:pt x="8120" y="674"/>
                  <a:pt x="8115" y="676"/>
                </a:cubicBezTo>
                <a:lnTo>
                  <a:pt x="8110" y="677"/>
                </a:lnTo>
                <a:lnTo>
                  <a:pt x="8110" y="677"/>
                </a:lnTo>
                <a:lnTo>
                  <a:pt x="8103" y="679"/>
                </a:lnTo>
                <a:lnTo>
                  <a:pt x="8091" y="683"/>
                </a:lnTo>
                <a:lnTo>
                  <a:pt x="8078" y="686"/>
                </a:lnTo>
                <a:lnTo>
                  <a:pt x="8047" y="697"/>
                </a:lnTo>
                <a:lnTo>
                  <a:pt x="8033" y="701"/>
                </a:lnTo>
                <a:lnTo>
                  <a:pt x="8023" y="705"/>
                </a:lnTo>
                <a:lnTo>
                  <a:pt x="8013" y="710"/>
                </a:lnTo>
                <a:lnTo>
                  <a:pt x="8005" y="714"/>
                </a:lnTo>
                <a:lnTo>
                  <a:pt x="8000" y="717"/>
                </a:lnTo>
                <a:lnTo>
                  <a:pt x="7993" y="722"/>
                </a:lnTo>
                <a:lnTo>
                  <a:pt x="7999" y="717"/>
                </a:lnTo>
                <a:lnTo>
                  <a:pt x="7988" y="728"/>
                </a:lnTo>
                <a:lnTo>
                  <a:pt x="7995" y="719"/>
                </a:lnTo>
                <a:lnTo>
                  <a:pt x="7987" y="732"/>
                </a:lnTo>
                <a:lnTo>
                  <a:pt x="7992" y="722"/>
                </a:lnTo>
                <a:lnTo>
                  <a:pt x="7988" y="734"/>
                </a:lnTo>
                <a:lnTo>
                  <a:pt x="7983" y="752"/>
                </a:lnTo>
                <a:lnTo>
                  <a:pt x="7976" y="776"/>
                </a:lnTo>
                <a:lnTo>
                  <a:pt x="7968" y="803"/>
                </a:lnTo>
                <a:cubicBezTo>
                  <a:pt x="7963" y="818"/>
                  <a:pt x="7951" y="831"/>
                  <a:pt x="7936" y="836"/>
                </a:cubicBezTo>
                <a:lnTo>
                  <a:pt x="7937" y="835"/>
                </a:lnTo>
                <a:lnTo>
                  <a:pt x="7934" y="837"/>
                </a:lnTo>
                <a:lnTo>
                  <a:pt x="7925" y="840"/>
                </a:lnTo>
                <a:lnTo>
                  <a:pt x="7914" y="843"/>
                </a:lnTo>
                <a:lnTo>
                  <a:pt x="7899" y="848"/>
                </a:lnTo>
                <a:lnTo>
                  <a:pt x="7884" y="853"/>
                </a:lnTo>
                <a:lnTo>
                  <a:pt x="7866" y="859"/>
                </a:lnTo>
                <a:lnTo>
                  <a:pt x="7851" y="864"/>
                </a:lnTo>
                <a:lnTo>
                  <a:pt x="7835" y="869"/>
                </a:lnTo>
                <a:lnTo>
                  <a:pt x="7801" y="877"/>
                </a:lnTo>
                <a:lnTo>
                  <a:pt x="7771" y="884"/>
                </a:lnTo>
                <a:lnTo>
                  <a:pt x="7748" y="891"/>
                </a:lnTo>
                <a:lnTo>
                  <a:pt x="7725" y="898"/>
                </a:lnTo>
                <a:lnTo>
                  <a:pt x="7676" y="915"/>
                </a:lnTo>
                <a:cubicBezTo>
                  <a:pt x="7673" y="917"/>
                  <a:pt x="7669" y="917"/>
                  <a:pt x="7666" y="918"/>
                </a:cubicBezTo>
                <a:lnTo>
                  <a:pt x="7610" y="925"/>
                </a:lnTo>
                <a:lnTo>
                  <a:pt x="7553" y="934"/>
                </a:lnTo>
                <a:lnTo>
                  <a:pt x="7560" y="932"/>
                </a:lnTo>
                <a:lnTo>
                  <a:pt x="7552" y="934"/>
                </a:lnTo>
                <a:lnTo>
                  <a:pt x="7539" y="939"/>
                </a:lnTo>
                <a:lnTo>
                  <a:pt x="7527" y="944"/>
                </a:lnTo>
                <a:cubicBezTo>
                  <a:pt x="7525" y="945"/>
                  <a:pt x="7522" y="946"/>
                  <a:pt x="7520" y="946"/>
                </a:cubicBezTo>
                <a:lnTo>
                  <a:pt x="7502" y="950"/>
                </a:lnTo>
                <a:lnTo>
                  <a:pt x="7473" y="953"/>
                </a:lnTo>
                <a:lnTo>
                  <a:pt x="7449" y="955"/>
                </a:lnTo>
                <a:lnTo>
                  <a:pt x="7425" y="957"/>
                </a:lnTo>
                <a:lnTo>
                  <a:pt x="7404" y="958"/>
                </a:lnTo>
                <a:lnTo>
                  <a:pt x="7385" y="959"/>
                </a:lnTo>
                <a:lnTo>
                  <a:pt x="7368" y="959"/>
                </a:lnTo>
                <a:lnTo>
                  <a:pt x="7351" y="959"/>
                </a:lnTo>
                <a:lnTo>
                  <a:pt x="7337" y="959"/>
                </a:lnTo>
                <a:lnTo>
                  <a:pt x="7314" y="958"/>
                </a:lnTo>
                <a:lnTo>
                  <a:pt x="7293" y="957"/>
                </a:lnTo>
                <a:lnTo>
                  <a:pt x="7281" y="956"/>
                </a:lnTo>
                <a:lnTo>
                  <a:pt x="7273" y="955"/>
                </a:lnTo>
                <a:lnTo>
                  <a:pt x="7272" y="954"/>
                </a:lnTo>
                <a:lnTo>
                  <a:pt x="7265" y="955"/>
                </a:lnTo>
                <a:lnTo>
                  <a:pt x="7273" y="953"/>
                </a:lnTo>
                <a:lnTo>
                  <a:pt x="7266" y="955"/>
                </a:lnTo>
                <a:lnTo>
                  <a:pt x="7275" y="952"/>
                </a:lnTo>
                <a:lnTo>
                  <a:pt x="7271" y="954"/>
                </a:lnTo>
                <a:lnTo>
                  <a:pt x="7264" y="958"/>
                </a:lnTo>
                <a:lnTo>
                  <a:pt x="7252" y="965"/>
                </a:lnTo>
                <a:lnTo>
                  <a:pt x="7235" y="976"/>
                </a:lnTo>
                <a:lnTo>
                  <a:pt x="7214" y="990"/>
                </a:lnTo>
                <a:cubicBezTo>
                  <a:pt x="7209" y="993"/>
                  <a:pt x="7204" y="996"/>
                  <a:pt x="7198" y="997"/>
                </a:cubicBezTo>
                <a:lnTo>
                  <a:pt x="7166" y="1004"/>
                </a:lnTo>
                <a:lnTo>
                  <a:pt x="7137" y="1012"/>
                </a:lnTo>
                <a:lnTo>
                  <a:pt x="7110" y="1022"/>
                </a:lnTo>
                <a:lnTo>
                  <a:pt x="7100" y="1027"/>
                </a:lnTo>
                <a:lnTo>
                  <a:pt x="7086" y="1037"/>
                </a:lnTo>
                <a:lnTo>
                  <a:pt x="7095" y="1028"/>
                </a:lnTo>
                <a:lnTo>
                  <a:pt x="7086" y="1039"/>
                </a:lnTo>
                <a:lnTo>
                  <a:pt x="7091" y="1031"/>
                </a:lnTo>
                <a:lnTo>
                  <a:pt x="7085" y="1044"/>
                </a:lnTo>
                <a:lnTo>
                  <a:pt x="7078" y="1057"/>
                </a:lnTo>
                <a:cubicBezTo>
                  <a:pt x="7076" y="1060"/>
                  <a:pt x="7074" y="1064"/>
                  <a:pt x="7071" y="1067"/>
                </a:cubicBezTo>
                <a:lnTo>
                  <a:pt x="7061" y="1077"/>
                </a:lnTo>
                <a:cubicBezTo>
                  <a:pt x="7058" y="1082"/>
                  <a:pt x="7053" y="1085"/>
                  <a:pt x="7048" y="1088"/>
                </a:cubicBezTo>
                <a:lnTo>
                  <a:pt x="7037" y="1094"/>
                </a:lnTo>
                <a:cubicBezTo>
                  <a:pt x="7033" y="1096"/>
                  <a:pt x="7030" y="1098"/>
                  <a:pt x="7026" y="1099"/>
                </a:cubicBezTo>
                <a:lnTo>
                  <a:pt x="7010" y="1103"/>
                </a:lnTo>
                <a:lnTo>
                  <a:pt x="6997" y="1105"/>
                </a:lnTo>
                <a:lnTo>
                  <a:pt x="7004" y="1103"/>
                </a:lnTo>
                <a:lnTo>
                  <a:pt x="6992" y="1107"/>
                </a:lnTo>
                <a:lnTo>
                  <a:pt x="6999" y="1104"/>
                </a:lnTo>
                <a:lnTo>
                  <a:pt x="6991" y="1108"/>
                </a:lnTo>
                <a:lnTo>
                  <a:pt x="6979" y="1117"/>
                </a:lnTo>
                <a:lnTo>
                  <a:pt x="6955" y="1133"/>
                </a:lnTo>
                <a:cubicBezTo>
                  <a:pt x="6951" y="1136"/>
                  <a:pt x="6946" y="1138"/>
                  <a:pt x="6942" y="1140"/>
                </a:cubicBezTo>
                <a:lnTo>
                  <a:pt x="6927" y="1145"/>
                </a:lnTo>
                <a:lnTo>
                  <a:pt x="6915" y="1148"/>
                </a:lnTo>
                <a:lnTo>
                  <a:pt x="6906" y="1151"/>
                </a:lnTo>
                <a:lnTo>
                  <a:pt x="6902" y="1152"/>
                </a:lnTo>
                <a:lnTo>
                  <a:pt x="6894" y="1155"/>
                </a:lnTo>
                <a:lnTo>
                  <a:pt x="6885" y="1160"/>
                </a:lnTo>
                <a:lnTo>
                  <a:pt x="6891" y="1156"/>
                </a:lnTo>
                <a:lnTo>
                  <a:pt x="6881" y="1163"/>
                </a:lnTo>
                <a:lnTo>
                  <a:pt x="6875" y="1168"/>
                </a:lnTo>
                <a:lnTo>
                  <a:pt x="6867" y="1174"/>
                </a:lnTo>
                <a:lnTo>
                  <a:pt x="6856" y="1181"/>
                </a:lnTo>
                <a:lnTo>
                  <a:pt x="6842" y="1191"/>
                </a:lnTo>
                <a:lnTo>
                  <a:pt x="6827" y="1201"/>
                </a:lnTo>
                <a:lnTo>
                  <a:pt x="6807" y="1214"/>
                </a:lnTo>
                <a:cubicBezTo>
                  <a:pt x="6804" y="1216"/>
                  <a:pt x="6800" y="1218"/>
                  <a:pt x="6795" y="1220"/>
                </a:cubicBezTo>
                <a:lnTo>
                  <a:pt x="6703" y="1250"/>
                </a:lnTo>
                <a:lnTo>
                  <a:pt x="6689" y="1256"/>
                </a:lnTo>
                <a:lnTo>
                  <a:pt x="6697" y="1252"/>
                </a:lnTo>
                <a:lnTo>
                  <a:pt x="6687" y="1258"/>
                </a:lnTo>
                <a:lnTo>
                  <a:pt x="6674" y="1268"/>
                </a:lnTo>
                <a:lnTo>
                  <a:pt x="6660" y="1278"/>
                </a:lnTo>
                <a:lnTo>
                  <a:pt x="6563" y="1342"/>
                </a:lnTo>
                <a:cubicBezTo>
                  <a:pt x="6559" y="1344"/>
                  <a:pt x="6555" y="1346"/>
                  <a:pt x="6551" y="1348"/>
                </a:cubicBezTo>
                <a:lnTo>
                  <a:pt x="6526" y="1356"/>
                </a:lnTo>
                <a:lnTo>
                  <a:pt x="6498" y="1365"/>
                </a:lnTo>
                <a:lnTo>
                  <a:pt x="6480" y="1369"/>
                </a:lnTo>
                <a:lnTo>
                  <a:pt x="6465" y="1372"/>
                </a:lnTo>
                <a:lnTo>
                  <a:pt x="6453" y="1374"/>
                </a:lnTo>
                <a:lnTo>
                  <a:pt x="6437" y="1380"/>
                </a:lnTo>
                <a:lnTo>
                  <a:pt x="6444" y="1377"/>
                </a:lnTo>
                <a:lnTo>
                  <a:pt x="6436" y="1381"/>
                </a:lnTo>
                <a:lnTo>
                  <a:pt x="6425" y="1388"/>
                </a:lnTo>
                <a:lnTo>
                  <a:pt x="6401" y="1405"/>
                </a:lnTo>
                <a:cubicBezTo>
                  <a:pt x="6396" y="1409"/>
                  <a:pt x="6390" y="1411"/>
                  <a:pt x="6384" y="1413"/>
                </a:cubicBezTo>
                <a:lnTo>
                  <a:pt x="6357" y="1419"/>
                </a:lnTo>
                <a:lnTo>
                  <a:pt x="6329" y="1426"/>
                </a:lnTo>
                <a:lnTo>
                  <a:pt x="6302" y="1433"/>
                </a:lnTo>
                <a:lnTo>
                  <a:pt x="6280" y="1441"/>
                </a:lnTo>
                <a:lnTo>
                  <a:pt x="6266" y="1448"/>
                </a:lnTo>
                <a:lnTo>
                  <a:pt x="6249" y="1457"/>
                </a:lnTo>
                <a:lnTo>
                  <a:pt x="6229" y="1468"/>
                </a:lnTo>
                <a:lnTo>
                  <a:pt x="6209" y="1476"/>
                </a:lnTo>
                <a:lnTo>
                  <a:pt x="6188" y="1483"/>
                </a:lnTo>
                <a:lnTo>
                  <a:pt x="6170" y="1488"/>
                </a:lnTo>
                <a:lnTo>
                  <a:pt x="6156" y="1492"/>
                </a:lnTo>
                <a:lnTo>
                  <a:pt x="6144" y="1496"/>
                </a:lnTo>
                <a:lnTo>
                  <a:pt x="6137" y="1498"/>
                </a:lnTo>
                <a:lnTo>
                  <a:pt x="6129" y="1501"/>
                </a:lnTo>
                <a:lnTo>
                  <a:pt x="6122" y="1503"/>
                </a:lnTo>
                <a:lnTo>
                  <a:pt x="6113" y="1507"/>
                </a:lnTo>
                <a:lnTo>
                  <a:pt x="6107" y="1510"/>
                </a:lnTo>
                <a:lnTo>
                  <a:pt x="6102" y="1512"/>
                </a:lnTo>
                <a:lnTo>
                  <a:pt x="6092" y="1517"/>
                </a:lnTo>
                <a:lnTo>
                  <a:pt x="6082" y="1522"/>
                </a:lnTo>
                <a:lnTo>
                  <a:pt x="6069" y="1529"/>
                </a:lnTo>
                <a:lnTo>
                  <a:pt x="6052" y="1537"/>
                </a:lnTo>
                <a:cubicBezTo>
                  <a:pt x="6048" y="1539"/>
                  <a:pt x="6044" y="1541"/>
                  <a:pt x="6039" y="1541"/>
                </a:cubicBezTo>
                <a:lnTo>
                  <a:pt x="6017" y="1546"/>
                </a:lnTo>
                <a:lnTo>
                  <a:pt x="5998" y="1549"/>
                </a:lnTo>
                <a:lnTo>
                  <a:pt x="5984" y="1552"/>
                </a:lnTo>
                <a:lnTo>
                  <a:pt x="5975" y="1553"/>
                </a:lnTo>
                <a:lnTo>
                  <a:pt x="5966" y="1555"/>
                </a:lnTo>
                <a:lnTo>
                  <a:pt x="5965" y="1555"/>
                </a:lnTo>
                <a:lnTo>
                  <a:pt x="5957" y="1558"/>
                </a:lnTo>
                <a:lnTo>
                  <a:pt x="5953" y="1560"/>
                </a:lnTo>
                <a:lnTo>
                  <a:pt x="5946" y="1565"/>
                </a:lnTo>
                <a:lnTo>
                  <a:pt x="5938" y="1570"/>
                </a:lnTo>
                <a:lnTo>
                  <a:pt x="5926" y="1579"/>
                </a:lnTo>
                <a:lnTo>
                  <a:pt x="5911" y="1588"/>
                </a:lnTo>
                <a:lnTo>
                  <a:pt x="5893" y="1600"/>
                </a:lnTo>
                <a:lnTo>
                  <a:pt x="5871" y="1614"/>
                </a:lnTo>
                <a:lnTo>
                  <a:pt x="5845" y="1631"/>
                </a:lnTo>
                <a:cubicBezTo>
                  <a:pt x="5840" y="1633"/>
                  <a:pt x="5836" y="1635"/>
                  <a:pt x="5831" y="1637"/>
                </a:cubicBezTo>
                <a:lnTo>
                  <a:pt x="5797" y="1645"/>
                </a:lnTo>
                <a:lnTo>
                  <a:pt x="5762" y="1653"/>
                </a:lnTo>
                <a:lnTo>
                  <a:pt x="5741" y="1657"/>
                </a:lnTo>
                <a:lnTo>
                  <a:pt x="5721" y="1661"/>
                </a:lnTo>
                <a:lnTo>
                  <a:pt x="5705" y="1663"/>
                </a:lnTo>
                <a:lnTo>
                  <a:pt x="5690" y="1667"/>
                </a:lnTo>
                <a:lnTo>
                  <a:pt x="5677" y="1672"/>
                </a:lnTo>
                <a:lnTo>
                  <a:pt x="5662" y="1679"/>
                </a:lnTo>
                <a:lnTo>
                  <a:pt x="5625" y="1698"/>
                </a:lnTo>
                <a:lnTo>
                  <a:pt x="5597" y="1710"/>
                </a:lnTo>
                <a:lnTo>
                  <a:pt x="5572" y="1718"/>
                </a:lnTo>
                <a:lnTo>
                  <a:pt x="5548" y="1724"/>
                </a:lnTo>
                <a:lnTo>
                  <a:pt x="5525" y="1731"/>
                </a:lnTo>
                <a:lnTo>
                  <a:pt x="5513" y="1736"/>
                </a:lnTo>
                <a:lnTo>
                  <a:pt x="5501" y="1740"/>
                </a:lnTo>
                <a:lnTo>
                  <a:pt x="5482" y="1747"/>
                </a:lnTo>
                <a:lnTo>
                  <a:pt x="5467" y="1754"/>
                </a:lnTo>
                <a:lnTo>
                  <a:pt x="5454" y="1759"/>
                </a:lnTo>
                <a:lnTo>
                  <a:pt x="5441" y="1765"/>
                </a:lnTo>
                <a:lnTo>
                  <a:pt x="5425" y="1773"/>
                </a:lnTo>
                <a:lnTo>
                  <a:pt x="5407" y="1782"/>
                </a:lnTo>
                <a:lnTo>
                  <a:pt x="5397" y="1787"/>
                </a:lnTo>
                <a:lnTo>
                  <a:pt x="5385" y="1793"/>
                </a:lnTo>
                <a:cubicBezTo>
                  <a:pt x="5380" y="1795"/>
                  <a:pt x="5376" y="1797"/>
                  <a:pt x="5371" y="1797"/>
                </a:cubicBezTo>
                <a:lnTo>
                  <a:pt x="5357" y="1800"/>
                </a:lnTo>
                <a:lnTo>
                  <a:pt x="5345" y="1802"/>
                </a:lnTo>
                <a:lnTo>
                  <a:pt x="5332" y="1805"/>
                </a:lnTo>
                <a:lnTo>
                  <a:pt x="5324" y="1806"/>
                </a:lnTo>
                <a:lnTo>
                  <a:pt x="5307" y="1810"/>
                </a:lnTo>
                <a:lnTo>
                  <a:pt x="5298" y="1811"/>
                </a:lnTo>
                <a:lnTo>
                  <a:pt x="5290" y="1813"/>
                </a:lnTo>
                <a:lnTo>
                  <a:pt x="5287" y="1813"/>
                </a:lnTo>
                <a:cubicBezTo>
                  <a:pt x="5284" y="1814"/>
                  <a:pt x="5282" y="1814"/>
                  <a:pt x="5279" y="1814"/>
                </a:cubicBezTo>
                <a:lnTo>
                  <a:pt x="5278" y="1814"/>
                </a:lnTo>
                <a:lnTo>
                  <a:pt x="5278" y="1714"/>
                </a:lnTo>
                <a:lnTo>
                  <a:pt x="5285" y="1714"/>
                </a:lnTo>
                <a:lnTo>
                  <a:pt x="5287" y="1715"/>
                </a:lnTo>
                <a:cubicBezTo>
                  <a:pt x="5303" y="1717"/>
                  <a:pt x="5317" y="1726"/>
                  <a:pt x="5325" y="1741"/>
                </a:cubicBezTo>
                <a:cubicBezTo>
                  <a:pt x="5332" y="1755"/>
                  <a:pt x="5333" y="1772"/>
                  <a:pt x="5325" y="1787"/>
                </a:cubicBezTo>
                <a:lnTo>
                  <a:pt x="5325" y="1787"/>
                </a:lnTo>
                <a:cubicBezTo>
                  <a:pt x="5321" y="1796"/>
                  <a:pt x="5314" y="1804"/>
                  <a:pt x="5305" y="1808"/>
                </a:cubicBezTo>
                <a:lnTo>
                  <a:pt x="5302" y="1810"/>
                </a:lnTo>
                <a:cubicBezTo>
                  <a:pt x="5300" y="1811"/>
                  <a:pt x="5297" y="1812"/>
                  <a:pt x="5294" y="1813"/>
                </a:cubicBezTo>
                <a:lnTo>
                  <a:pt x="5289" y="1815"/>
                </a:lnTo>
                <a:lnTo>
                  <a:pt x="5278" y="1819"/>
                </a:lnTo>
                <a:lnTo>
                  <a:pt x="5264" y="1823"/>
                </a:lnTo>
                <a:lnTo>
                  <a:pt x="5256" y="1825"/>
                </a:lnTo>
                <a:lnTo>
                  <a:pt x="5243" y="1829"/>
                </a:lnTo>
                <a:lnTo>
                  <a:pt x="5225" y="1833"/>
                </a:lnTo>
                <a:lnTo>
                  <a:pt x="5210" y="1836"/>
                </a:lnTo>
                <a:lnTo>
                  <a:pt x="5198" y="1838"/>
                </a:lnTo>
                <a:lnTo>
                  <a:pt x="5183" y="1844"/>
                </a:lnTo>
                <a:lnTo>
                  <a:pt x="5190" y="1841"/>
                </a:lnTo>
                <a:lnTo>
                  <a:pt x="5181" y="1845"/>
                </a:lnTo>
                <a:lnTo>
                  <a:pt x="5171" y="1851"/>
                </a:lnTo>
                <a:lnTo>
                  <a:pt x="5147" y="1869"/>
                </a:lnTo>
                <a:cubicBezTo>
                  <a:pt x="5142" y="1872"/>
                  <a:pt x="5136" y="1875"/>
                  <a:pt x="5130" y="1877"/>
                </a:cubicBezTo>
                <a:lnTo>
                  <a:pt x="5096" y="1885"/>
                </a:lnTo>
                <a:lnTo>
                  <a:pt x="5059" y="1894"/>
                </a:lnTo>
                <a:lnTo>
                  <a:pt x="5029" y="1898"/>
                </a:lnTo>
                <a:lnTo>
                  <a:pt x="5001" y="1901"/>
                </a:lnTo>
                <a:lnTo>
                  <a:pt x="4977" y="1903"/>
                </a:lnTo>
                <a:lnTo>
                  <a:pt x="4955" y="1907"/>
                </a:lnTo>
                <a:lnTo>
                  <a:pt x="4943" y="1911"/>
                </a:lnTo>
                <a:lnTo>
                  <a:pt x="4930" y="1917"/>
                </a:lnTo>
                <a:lnTo>
                  <a:pt x="4898" y="1936"/>
                </a:lnTo>
                <a:lnTo>
                  <a:pt x="4884" y="1943"/>
                </a:lnTo>
                <a:lnTo>
                  <a:pt x="4874" y="1950"/>
                </a:lnTo>
                <a:lnTo>
                  <a:pt x="4868" y="1954"/>
                </a:lnTo>
                <a:lnTo>
                  <a:pt x="4863" y="1957"/>
                </a:lnTo>
                <a:lnTo>
                  <a:pt x="4862" y="1958"/>
                </a:lnTo>
                <a:lnTo>
                  <a:pt x="4861" y="1958"/>
                </a:lnTo>
                <a:lnTo>
                  <a:pt x="4853" y="1966"/>
                </a:lnTo>
                <a:lnTo>
                  <a:pt x="4847" y="1971"/>
                </a:lnTo>
                <a:cubicBezTo>
                  <a:pt x="4846" y="1973"/>
                  <a:pt x="4844" y="1974"/>
                  <a:pt x="4842" y="1976"/>
                </a:cubicBezTo>
                <a:lnTo>
                  <a:pt x="4835" y="1980"/>
                </a:lnTo>
                <a:lnTo>
                  <a:pt x="4828" y="1984"/>
                </a:lnTo>
                <a:lnTo>
                  <a:pt x="4816" y="1991"/>
                </a:lnTo>
                <a:lnTo>
                  <a:pt x="4803" y="1998"/>
                </a:lnTo>
                <a:lnTo>
                  <a:pt x="4786" y="2007"/>
                </a:lnTo>
                <a:lnTo>
                  <a:pt x="4761" y="2019"/>
                </a:lnTo>
                <a:lnTo>
                  <a:pt x="4745" y="2025"/>
                </a:lnTo>
                <a:lnTo>
                  <a:pt x="4731" y="2029"/>
                </a:lnTo>
                <a:lnTo>
                  <a:pt x="4725" y="2030"/>
                </a:lnTo>
                <a:lnTo>
                  <a:pt x="4713" y="2035"/>
                </a:lnTo>
                <a:lnTo>
                  <a:pt x="4720" y="2031"/>
                </a:lnTo>
                <a:lnTo>
                  <a:pt x="4712" y="2036"/>
                </a:lnTo>
                <a:lnTo>
                  <a:pt x="4699" y="2045"/>
                </a:lnTo>
                <a:lnTo>
                  <a:pt x="4682" y="2057"/>
                </a:lnTo>
                <a:lnTo>
                  <a:pt x="4664" y="2067"/>
                </a:lnTo>
                <a:lnTo>
                  <a:pt x="4651" y="2072"/>
                </a:lnTo>
                <a:lnTo>
                  <a:pt x="4639" y="2077"/>
                </a:lnTo>
                <a:lnTo>
                  <a:pt x="4628" y="2081"/>
                </a:lnTo>
                <a:lnTo>
                  <a:pt x="4618" y="2084"/>
                </a:lnTo>
                <a:lnTo>
                  <a:pt x="4601" y="2090"/>
                </a:lnTo>
                <a:lnTo>
                  <a:pt x="4593" y="2091"/>
                </a:lnTo>
                <a:cubicBezTo>
                  <a:pt x="4590" y="2092"/>
                  <a:pt x="4586" y="2092"/>
                  <a:pt x="4582" y="2092"/>
                </a:cubicBezTo>
                <a:lnTo>
                  <a:pt x="4578" y="2092"/>
                </a:lnTo>
                <a:cubicBezTo>
                  <a:pt x="4567" y="2092"/>
                  <a:pt x="4555" y="2088"/>
                  <a:pt x="4546" y="2081"/>
                </a:cubicBezTo>
                <a:lnTo>
                  <a:pt x="4545" y="2080"/>
                </a:lnTo>
                <a:cubicBezTo>
                  <a:pt x="4528" y="2065"/>
                  <a:pt x="4522" y="2042"/>
                  <a:pt x="4531" y="2022"/>
                </a:cubicBezTo>
                <a:lnTo>
                  <a:pt x="4532" y="2020"/>
                </a:lnTo>
                <a:cubicBezTo>
                  <a:pt x="4533" y="2017"/>
                  <a:pt x="4534" y="2014"/>
                  <a:pt x="4536" y="2012"/>
                </a:cubicBezTo>
                <a:lnTo>
                  <a:pt x="4537" y="2009"/>
                </a:lnTo>
                <a:cubicBezTo>
                  <a:pt x="4540" y="2006"/>
                  <a:pt x="4542" y="2003"/>
                  <a:pt x="4545" y="2001"/>
                </a:cubicBezTo>
                <a:lnTo>
                  <a:pt x="4548" y="1997"/>
                </a:lnTo>
                <a:lnTo>
                  <a:pt x="4610" y="2076"/>
                </a:lnTo>
                <a:lnTo>
                  <a:pt x="4608" y="2077"/>
                </a:lnTo>
                <a:lnTo>
                  <a:pt x="4602" y="2081"/>
                </a:lnTo>
                <a:lnTo>
                  <a:pt x="4593" y="2087"/>
                </a:lnTo>
                <a:lnTo>
                  <a:pt x="4579" y="2096"/>
                </a:lnTo>
                <a:lnTo>
                  <a:pt x="4569" y="2103"/>
                </a:lnTo>
                <a:lnTo>
                  <a:pt x="4558" y="2110"/>
                </a:lnTo>
                <a:cubicBezTo>
                  <a:pt x="4555" y="2112"/>
                  <a:pt x="4551" y="2114"/>
                  <a:pt x="4547" y="2116"/>
                </a:cubicBezTo>
                <a:lnTo>
                  <a:pt x="4541" y="2117"/>
                </a:lnTo>
                <a:lnTo>
                  <a:pt x="4542" y="2117"/>
                </a:lnTo>
                <a:lnTo>
                  <a:pt x="4534" y="2119"/>
                </a:lnTo>
                <a:lnTo>
                  <a:pt x="4523" y="2123"/>
                </a:lnTo>
                <a:lnTo>
                  <a:pt x="4509" y="2127"/>
                </a:lnTo>
                <a:lnTo>
                  <a:pt x="4479" y="2136"/>
                </a:lnTo>
                <a:lnTo>
                  <a:pt x="4465" y="2141"/>
                </a:lnTo>
                <a:lnTo>
                  <a:pt x="4457" y="2144"/>
                </a:lnTo>
                <a:lnTo>
                  <a:pt x="4448" y="2149"/>
                </a:lnTo>
                <a:lnTo>
                  <a:pt x="4437" y="2156"/>
                </a:lnTo>
                <a:lnTo>
                  <a:pt x="4413" y="2173"/>
                </a:lnTo>
                <a:cubicBezTo>
                  <a:pt x="4409" y="2176"/>
                  <a:pt x="4405" y="2178"/>
                  <a:pt x="4400" y="2179"/>
                </a:cubicBezTo>
                <a:lnTo>
                  <a:pt x="4351" y="2195"/>
                </a:lnTo>
                <a:lnTo>
                  <a:pt x="4301" y="2212"/>
                </a:lnTo>
                <a:lnTo>
                  <a:pt x="4253" y="2227"/>
                </a:lnTo>
                <a:lnTo>
                  <a:pt x="4231" y="2233"/>
                </a:lnTo>
                <a:lnTo>
                  <a:pt x="4207" y="2243"/>
                </a:lnTo>
                <a:lnTo>
                  <a:pt x="4214" y="2239"/>
                </a:lnTo>
                <a:lnTo>
                  <a:pt x="4206" y="2244"/>
                </a:lnTo>
                <a:lnTo>
                  <a:pt x="4194" y="2252"/>
                </a:lnTo>
                <a:lnTo>
                  <a:pt x="4178" y="2263"/>
                </a:lnTo>
                <a:lnTo>
                  <a:pt x="4162" y="2273"/>
                </a:lnTo>
                <a:lnTo>
                  <a:pt x="4150" y="2279"/>
                </a:lnTo>
                <a:lnTo>
                  <a:pt x="4139" y="2284"/>
                </a:lnTo>
                <a:lnTo>
                  <a:pt x="4130" y="2288"/>
                </a:lnTo>
                <a:lnTo>
                  <a:pt x="4122" y="2292"/>
                </a:lnTo>
                <a:lnTo>
                  <a:pt x="4112" y="2296"/>
                </a:lnTo>
                <a:cubicBezTo>
                  <a:pt x="4109" y="2297"/>
                  <a:pt x="4107" y="2297"/>
                  <a:pt x="4105" y="2298"/>
                </a:cubicBezTo>
                <a:lnTo>
                  <a:pt x="4099" y="2299"/>
                </a:lnTo>
                <a:cubicBezTo>
                  <a:pt x="4091" y="2301"/>
                  <a:pt x="4082" y="2301"/>
                  <a:pt x="4074" y="2299"/>
                </a:cubicBezTo>
                <a:lnTo>
                  <a:pt x="4072" y="2298"/>
                </a:lnTo>
                <a:cubicBezTo>
                  <a:pt x="4057" y="2294"/>
                  <a:pt x="4045" y="2283"/>
                  <a:pt x="4040" y="2269"/>
                </a:cubicBezTo>
                <a:cubicBezTo>
                  <a:pt x="4034" y="2255"/>
                  <a:pt x="4035" y="2238"/>
                  <a:pt x="4043" y="2225"/>
                </a:cubicBezTo>
                <a:lnTo>
                  <a:pt x="4044" y="2223"/>
                </a:lnTo>
                <a:cubicBezTo>
                  <a:pt x="4046" y="2220"/>
                  <a:pt x="4048" y="2216"/>
                  <a:pt x="4052" y="2213"/>
                </a:cubicBezTo>
                <a:lnTo>
                  <a:pt x="4057" y="2208"/>
                </a:lnTo>
                <a:lnTo>
                  <a:pt x="4062" y="2203"/>
                </a:lnTo>
                <a:lnTo>
                  <a:pt x="4068" y="2199"/>
                </a:lnTo>
                <a:lnTo>
                  <a:pt x="4071" y="2197"/>
                </a:lnTo>
                <a:cubicBezTo>
                  <a:pt x="4074" y="2194"/>
                  <a:pt x="4079" y="2192"/>
                  <a:pt x="4083" y="2191"/>
                </a:cubicBezTo>
                <a:lnTo>
                  <a:pt x="4084" y="2190"/>
                </a:lnTo>
                <a:cubicBezTo>
                  <a:pt x="4108" y="2182"/>
                  <a:pt x="4134" y="2193"/>
                  <a:pt x="4145" y="2216"/>
                </a:cubicBezTo>
                <a:cubicBezTo>
                  <a:pt x="4156" y="2238"/>
                  <a:pt x="4149" y="2265"/>
                  <a:pt x="4128" y="2279"/>
                </a:cubicBezTo>
                <a:lnTo>
                  <a:pt x="4126" y="2280"/>
                </a:lnTo>
                <a:lnTo>
                  <a:pt x="4120" y="2285"/>
                </a:lnTo>
                <a:lnTo>
                  <a:pt x="4109" y="2292"/>
                </a:lnTo>
                <a:lnTo>
                  <a:pt x="4101" y="2297"/>
                </a:lnTo>
                <a:lnTo>
                  <a:pt x="4093" y="2303"/>
                </a:lnTo>
                <a:lnTo>
                  <a:pt x="4082" y="2310"/>
                </a:lnTo>
                <a:lnTo>
                  <a:pt x="4070" y="2318"/>
                </a:lnTo>
                <a:cubicBezTo>
                  <a:pt x="4066" y="2320"/>
                  <a:pt x="4062" y="2322"/>
                  <a:pt x="4058" y="2323"/>
                </a:cubicBezTo>
                <a:lnTo>
                  <a:pt x="4009" y="2339"/>
                </a:lnTo>
                <a:lnTo>
                  <a:pt x="3960" y="2356"/>
                </a:lnTo>
                <a:lnTo>
                  <a:pt x="3940" y="2362"/>
                </a:lnTo>
                <a:lnTo>
                  <a:pt x="3922" y="2368"/>
                </a:lnTo>
                <a:lnTo>
                  <a:pt x="3909" y="2372"/>
                </a:lnTo>
                <a:lnTo>
                  <a:pt x="3897" y="2375"/>
                </a:lnTo>
                <a:lnTo>
                  <a:pt x="3890" y="2377"/>
                </a:lnTo>
                <a:lnTo>
                  <a:pt x="3884" y="2379"/>
                </a:lnTo>
                <a:lnTo>
                  <a:pt x="3878" y="2381"/>
                </a:lnTo>
                <a:lnTo>
                  <a:pt x="3873" y="2383"/>
                </a:lnTo>
                <a:lnTo>
                  <a:pt x="3864" y="2388"/>
                </a:lnTo>
                <a:lnTo>
                  <a:pt x="3858" y="2392"/>
                </a:lnTo>
                <a:lnTo>
                  <a:pt x="3850" y="2397"/>
                </a:lnTo>
                <a:lnTo>
                  <a:pt x="3838" y="2406"/>
                </a:lnTo>
                <a:lnTo>
                  <a:pt x="3825" y="2414"/>
                </a:lnTo>
                <a:cubicBezTo>
                  <a:pt x="3821" y="2416"/>
                  <a:pt x="3817" y="2418"/>
                  <a:pt x="3813" y="2420"/>
                </a:cubicBezTo>
                <a:lnTo>
                  <a:pt x="3796" y="2425"/>
                </a:lnTo>
                <a:lnTo>
                  <a:pt x="3783" y="2429"/>
                </a:lnTo>
                <a:lnTo>
                  <a:pt x="3775" y="2432"/>
                </a:lnTo>
                <a:lnTo>
                  <a:pt x="3768" y="2434"/>
                </a:lnTo>
                <a:lnTo>
                  <a:pt x="3763" y="2436"/>
                </a:lnTo>
                <a:lnTo>
                  <a:pt x="3755" y="2441"/>
                </a:lnTo>
                <a:lnTo>
                  <a:pt x="3745" y="2448"/>
                </a:lnTo>
                <a:lnTo>
                  <a:pt x="3735" y="2456"/>
                </a:lnTo>
                <a:lnTo>
                  <a:pt x="3726" y="2464"/>
                </a:lnTo>
                <a:lnTo>
                  <a:pt x="3713" y="2479"/>
                </a:lnTo>
                <a:lnTo>
                  <a:pt x="3701" y="2492"/>
                </a:lnTo>
                <a:cubicBezTo>
                  <a:pt x="3699" y="2494"/>
                  <a:pt x="3697" y="2496"/>
                  <a:pt x="3695" y="2498"/>
                </a:cubicBezTo>
                <a:lnTo>
                  <a:pt x="3682" y="2508"/>
                </a:lnTo>
                <a:cubicBezTo>
                  <a:pt x="3678" y="2511"/>
                  <a:pt x="3674" y="2513"/>
                  <a:pt x="3670" y="2515"/>
                </a:cubicBezTo>
                <a:lnTo>
                  <a:pt x="3654" y="2521"/>
                </a:lnTo>
                <a:cubicBezTo>
                  <a:pt x="3651" y="2522"/>
                  <a:pt x="3648" y="2523"/>
                  <a:pt x="3645" y="2523"/>
                </a:cubicBezTo>
                <a:lnTo>
                  <a:pt x="3626" y="2526"/>
                </a:lnTo>
                <a:lnTo>
                  <a:pt x="3616" y="2528"/>
                </a:lnTo>
                <a:lnTo>
                  <a:pt x="3600" y="2532"/>
                </a:lnTo>
                <a:lnTo>
                  <a:pt x="3609" y="2528"/>
                </a:lnTo>
                <a:lnTo>
                  <a:pt x="3602" y="2532"/>
                </a:lnTo>
                <a:lnTo>
                  <a:pt x="3590" y="2540"/>
                </a:lnTo>
                <a:lnTo>
                  <a:pt x="3566" y="2557"/>
                </a:lnTo>
                <a:cubicBezTo>
                  <a:pt x="3562" y="2559"/>
                  <a:pt x="3558" y="2562"/>
                  <a:pt x="3554" y="2563"/>
                </a:cubicBezTo>
                <a:lnTo>
                  <a:pt x="3528" y="2572"/>
                </a:lnTo>
                <a:lnTo>
                  <a:pt x="3500" y="2581"/>
                </a:lnTo>
                <a:lnTo>
                  <a:pt x="3466" y="2589"/>
                </a:lnTo>
                <a:lnTo>
                  <a:pt x="3434" y="2595"/>
                </a:lnTo>
                <a:lnTo>
                  <a:pt x="3405" y="2602"/>
                </a:lnTo>
                <a:lnTo>
                  <a:pt x="3373" y="2612"/>
                </a:lnTo>
                <a:lnTo>
                  <a:pt x="3381" y="2608"/>
                </a:lnTo>
                <a:lnTo>
                  <a:pt x="3368" y="2615"/>
                </a:lnTo>
                <a:lnTo>
                  <a:pt x="3375" y="2611"/>
                </a:lnTo>
                <a:lnTo>
                  <a:pt x="3364" y="2619"/>
                </a:lnTo>
                <a:lnTo>
                  <a:pt x="3348" y="2631"/>
                </a:lnTo>
                <a:lnTo>
                  <a:pt x="3336" y="2638"/>
                </a:lnTo>
                <a:cubicBezTo>
                  <a:pt x="3333" y="2640"/>
                  <a:pt x="3329" y="2642"/>
                  <a:pt x="3326" y="2643"/>
                </a:cubicBezTo>
                <a:lnTo>
                  <a:pt x="3309" y="2649"/>
                </a:lnTo>
                <a:lnTo>
                  <a:pt x="3298" y="2651"/>
                </a:lnTo>
                <a:lnTo>
                  <a:pt x="3285" y="2655"/>
                </a:lnTo>
                <a:lnTo>
                  <a:pt x="3292" y="2652"/>
                </a:lnTo>
                <a:lnTo>
                  <a:pt x="3281" y="2658"/>
                </a:lnTo>
                <a:lnTo>
                  <a:pt x="3291" y="2651"/>
                </a:lnTo>
                <a:lnTo>
                  <a:pt x="3282" y="2658"/>
                </a:lnTo>
                <a:lnTo>
                  <a:pt x="3271" y="2669"/>
                </a:lnTo>
                <a:lnTo>
                  <a:pt x="3248" y="2694"/>
                </a:lnTo>
                <a:cubicBezTo>
                  <a:pt x="3242" y="2700"/>
                  <a:pt x="3235" y="2705"/>
                  <a:pt x="3227" y="2707"/>
                </a:cubicBezTo>
                <a:lnTo>
                  <a:pt x="3212" y="2712"/>
                </a:lnTo>
                <a:lnTo>
                  <a:pt x="3200" y="2716"/>
                </a:lnTo>
                <a:lnTo>
                  <a:pt x="3191" y="2719"/>
                </a:lnTo>
                <a:lnTo>
                  <a:pt x="3187" y="2720"/>
                </a:lnTo>
                <a:lnTo>
                  <a:pt x="3180" y="2723"/>
                </a:lnTo>
                <a:lnTo>
                  <a:pt x="3176" y="2724"/>
                </a:lnTo>
                <a:lnTo>
                  <a:pt x="3167" y="2730"/>
                </a:lnTo>
                <a:lnTo>
                  <a:pt x="3160" y="2736"/>
                </a:lnTo>
                <a:lnTo>
                  <a:pt x="3151" y="2742"/>
                </a:lnTo>
                <a:lnTo>
                  <a:pt x="3141" y="2749"/>
                </a:lnTo>
                <a:lnTo>
                  <a:pt x="3127" y="2758"/>
                </a:lnTo>
                <a:lnTo>
                  <a:pt x="3112" y="2769"/>
                </a:lnTo>
                <a:lnTo>
                  <a:pt x="3092" y="2782"/>
                </a:lnTo>
                <a:cubicBezTo>
                  <a:pt x="3089" y="2784"/>
                  <a:pt x="3085" y="2786"/>
                  <a:pt x="3081" y="2787"/>
                </a:cubicBezTo>
                <a:lnTo>
                  <a:pt x="3075" y="2789"/>
                </a:lnTo>
                <a:lnTo>
                  <a:pt x="3076" y="2789"/>
                </a:lnTo>
                <a:lnTo>
                  <a:pt x="3068" y="2791"/>
                </a:lnTo>
                <a:lnTo>
                  <a:pt x="3056" y="2794"/>
                </a:lnTo>
                <a:lnTo>
                  <a:pt x="3043" y="2798"/>
                </a:lnTo>
                <a:lnTo>
                  <a:pt x="3012" y="2808"/>
                </a:lnTo>
                <a:lnTo>
                  <a:pt x="2999" y="2813"/>
                </a:lnTo>
                <a:lnTo>
                  <a:pt x="2989" y="2817"/>
                </a:lnTo>
                <a:lnTo>
                  <a:pt x="2987" y="2818"/>
                </a:lnTo>
                <a:lnTo>
                  <a:pt x="2985" y="2819"/>
                </a:lnTo>
                <a:lnTo>
                  <a:pt x="2970" y="2828"/>
                </a:lnTo>
                <a:lnTo>
                  <a:pt x="2954" y="2840"/>
                </a:lnTo>
                <a:lnTo>
                  <a:pt x="2935" y="2853"/>
                </a:lnTo>
                <a:lnTo>
                  <a:pt x="2918" y="2866"/>
                </a:lnTo>
                <a:lnTo>
                  <a:pt x="2901" y="2878"/>
                </a:lnTo>
                <a:lnTo>
                  <a:pt x="2889" y="2887"/>
                </a:lnTo>
                <a:lnTo>
                  <a:pt x="2887" y="2889"/>
                </a:lnTo>
                <a:lnTo>
                  <a:pt x="2884" y="2891"/>
                </a:lnTo>
                <a:cubicBezTo>
                  <a:pt x="2880" y="2895"/>
                  <a:pt x="2874" y="2898"/>
                  <a:pt x="2869" y="2899"/>
                </a:cubicBezTo>
                <a:lnTo>
                  <a:pt x="2855" y="2904"/>
                </a:lnTo>
                <a:lnTo>
                  <a:pt x="2841" y="2908"/>
                </a:lnTo>
                <a:lnTo>
                  <a:pt x="2813" y="2918"/>
                </a:lnTo>
                <a:lnTo>
                  <a:pt x="2788" y="2928"/>
                </a:lnTo>
                <a:lnTo>
                  <a:pt x="2779" y="2933"/>
                </a:lnTo>
                <a:lnTo>
                  <a:pt x="2768" y="2941"/>
                </a:lnTo>
                <a:lnTo>
                  <a:pt x="2776" y="2933"/>
                </a:lnTo>
                <a:lnTo>
                  <a:pt x="2767" y="2944"/>
                </a:lnTo>
                <a:lnTo>
                  <a:pt x="2773" y="2935"/>
                </a:lnTo>
                <a:lnTo>
                  <a:pt x="2766" y="2947"/>
                </a:lnTo>
                <a:lnTo>
                  <a:pt x="2759" y="2960"/>
                </a:lnTo>
                <a:cubicBezTo>
                  <a:pt x="2758" y="2962"/>
                  <a:pt x="2757" y="2965"/>
                  <a:pt x="2755" y="2967"/>
                </a:cubicBezTo>
                <a:lnTo>
                  <a:pt x="2746" y="2978"/>
                </a:lnTo>
                <a:cubicBezTo>
                  <a:pt x="2744" y="2981"/>
                  <a:pt x="2742" y="2983"/>
                  <a:pt x="2739" y="2986"/>
                </a:cubicBezTo>
                <a:lnTo>
                  <a:pt x="2720" y="3002"/>
                </a:lnTo>
                <a:lnTo>
                  <a:pt x="2703" y="3014"/>
                </a:lnTo>
                <a:lnTo>
                  <a:pt x="2670" y="3037"/>
                </a:lnTo>
                <a:cubicBezTo>
                  <a:pt x="2665" y="3040"/>
                  <a:pt x="2661" y="3042"/>
                  <a:pt x="2656" y="3044"/>
                </a:cubicBezTo>
                <a:lnTo>
                  <a:pt x="2638" y="3049"/>
                </a:lnTo>
                <a:lnTo>
                  <a:pt x="2626" y="3053"/>
                </a:lnTo>
                <a:lnTo>
                  <a:pt x="2617" y="3056"/>
                </a:lnTo>
                <a:lnTo>
                  <a:pt x="2613" y="3058"/>
                </a:lnTo>
                <a:lnTo>
                  <a:pt x="2614" y="3057"/>
                </a:lnTo>
                <a:lnTo>
                  <a:pt x="2613" y="3058"/>
                </a:lnTo>
                <a:lnTo>
                  <a:pt x="2636" y="3033"/>
                </a:lnTo>
                <a:lnTo>
                  <a:pt x="2635" y="3036"/>
                </a:lnTo>
                <a:cubicBezTo>
                  <a:pt x="2634" y="3039"/>
                  <a:pt x="2632" y="3042"/>
                  <a:pt x="2630" y="3044"/>
                </a:cubicBezTo>
                <a:lnTo>
                  <a:pt x="2627" y="3049"/>
                </a:lnTo>
                <a:lnTo>
                  <a:pt x="2624" y="3052"/>
                </a:lnTo>
                <a:cubicBezTo>
                  <a:pt x="2622" y="3055"/>
                  <a:pt x="2620" y="3057"/>
                  <a:pt x="2617" y="3059"/>
                </a:cubicBezTo>
                <a:lnTo>
                  <a:pt x="2611" y="3064"/>
                </a:lnTo>
                <a:lnTo>
                  <a:pt x="2600" y="3072"/>
                </a:lnTo>
                <a:lnTo>
                  <a:pt x="2587" y="3080"/>
                </a:lnTo>
                <a:lnTo>
                  <a:pt x="2570" y="3091"/>
                </a:lnTo>
                <a:lnTo>
                  <a:pt x="2560" y="3097"/>
                </a:lnTo>
                <a:lnTo>
                  <a:pt x="2547" y="3104"/>
                </a:lnTo>
                <a:lnTo>
                  <a:pt x="2534" y="3112"/>
                </a:lnTo>
                <a:lnTo>
                  <a:pt x="2514" y="3122"/>
                </a:lnTo>
                <a:lnTo>
                  <a:pt x="2502" y="3127"/>
                </a:lnTo>
                <a:cubicBezTo>
                  <a:pt x="2500" y="3128"/>
                  <a:pt x="2498" y="3129"/>
                  <a:pt x="2495" y="3129"/>
                </a:cubicBezTo>
                <a:lnTo>
                  <a:pt x="2483" y="3133"/>
                </a:lnTo>
                <a:lnTo>
                  <a:pt x="2475" y="3134"/>
                </a:lnTo>
                <a:lnTo>
                  <a:pt x="2463" y="3139"/>
                </a:lnTo>
                <a:lnTo>
                  <a:pt x="2470" y="3136"/>
                </a:lnTo>
                <a:lnTo>
                  <a:pt x="2461" y="3140"/>
                </a:lnTo>
                <a:lnTo>
                  <a:pt x="2449" y="3148"/>
                </a:lnTo>
                <a:lnTo>
                  <a:pt x="2425" y="3165"/>
                </a:lnTo>
                <a:cubicBezTo>
                  <a:pt x="2421" y="3168"/>
                  <a:pt x="2417" y="3170"/>
                  <a:pt x="2412" y="3172"/>
                </a:cubicBezTo>
                <a:lnTo>
                  <a:pt x="2401" y="3175"/>
                </a:lnTo>
                <a:lnTo>
                  <a:pt x="2392" y="3178"/>
                </a:lnTo>
                <a:lnTo>
                  <a:pt x="2378" y="3183"/>
                </a:lnTo>
                <a:lnTo>
                  <a:pt x="2368" y="3186"/>
                </a:lnTo>
                <a:lnTo>
                  <a:pt x="2363" y="3187"/>
                </a:lnTo>
                <a:lnTo>
                  <a:pt x="2361" y="3188"/>
                </a:lnTo>
                <a:lnTo>
                  <a:pt x="2337" y="3091"/>
                </a:lnTo>
                <a:lnTo>
                  <a:pt x="2337" y="3091"/>
                </a:lnTo>
                <a:lnTo>
                  <a:pt x="2339" y="3091"/>
                </a:lnTo>
                <a:cubicBezTo>
                  <a:pt x="2343" y="3090"/>
                  <a:pt x="2346" y="3090"/>
                  <a:pt x="2349" y="3090"/>
                </a:cubicBezTo>
                <a:lnTo>
                  <a:pt x="2352" y="3090"/>
                </a:lnTo>
                <a:cubicBezTo>
                  <a:pt x="2357" y="3090"/>
                  <a:pt x="2362" y="3091"/>
                  <a:pt x="2368" y="3092"/>
                </a:cubicBezTo>
                <a:lnTo>
                  <a:pt x="2369" y="3093"/>
                </a:lnTo>
                <a:cubicBezTo>
                  <a:pt x="2393" y="3101"/>
                  <a:pt x="2407" y="3125"/>
                  <a:pt x="2402" y="3150"/>
                </a:cubicBezTo>
                <a:lnTo>
                  <a:pt x="2402" y="3151"/>
                </a:lnTo>
                <a:cubicBezTo>
                  <a:pt x="2400" y="3161"/>
                  <a:pt x="2395" y="3170"/>
                  <a:pt x="2388" y="3177"/>
                </a:cubicBezTo>
                <a:lnTo>
                  <a:pt x="2386" y="3179"/>
                </a:lnTo>
                <a:cubicBezTo>
                  <a:pt x="2383" y="3182"/>
                  <a:pt x="2381" y="3184"/>
                  <a:pt x="2378" y="3186"/>
                </a:cubicBezTo>
                <a:lnTo>
                  <a:pt x="2369" y="3191"/>
                </a:lnTo>
                <a:lnTo>
                  <a:pt x="2358" y="3198"/>
                </a:lnTo>
                <a:lnTo>
                  <a:pt x="2342" y="3206"/>
                </a:lnTo>
                <a:lnTo>
                  <a:pt x="2332" y="3211"/>
                </a:lnTo>
                <a:lnTo>
                  <a:pt x="2321" y="3217"/>
                </a:lnTo>
                <a:lnTo>
                  <a:pt x="2309" y="3223"/>
                </a:lnTo>
                <a:lnTo>
                  <a:pt x="2297" y="3228"/>
                </a:lnTo>
                <a:lnTo>
                  <a:pt x="2288" y="3232"/>
                </a:lnTo>
                <a:lnTo>
                  <a:pt x="2281" y="3235"/>
                </a:lnTo>
                <a:lnTo>
                  <a:pt x="2271" y="3239"/>
                </a:lnTo>
                <a:cubicBezTo>
                  <a:pt x="2268" y="3241"/>
                  <a:pt x="2266" y="3241"/>
                  <a:pt x="2263" y="3242"/>
                </a:cubicBezTo>
                <a:lnTo>
                  <a:pt x="2258" y="3243"/>
                </a:lnTo>
                <a:cubicBezTo>
                  <a:pt x="2249" y="3245"/>
                  <a:pt x="2241" y="3245"/>
                  <a:pt x="2233" y="3243"/>
                </a:cubicBezTo>
                <a:lnTo>
                  <a:pt x="2231" y="3242"/>
                </a:lnTo>
                <a:cubicBezTo>
                  <a:pt x="2217" y="3238"/>
                  <a:pt x="2205" y="3228"/>
                  <a:pt x="2199" y="3214"/>
                </a:cubicBezTo>
                <a:cubicBezTo>
                  <a:pt x="2193" y="3200"/>
                  <a:pt x="2193" y="3185"/>
                  <a:pt x="2200" y="3172"/>
                </a:cubicBezTo>
                <a:lnTo>
                  <a:pt x="2201" y="3170"/>
                </a:lnTo>
                <a:cubicBezTo>
                  <a:pt x="2204" y="3164"/>
                  <a:pt x="2208" y="3159"/>
                  <a:pt x="2212" y="3155"/>
                </a:cubicBezTo>
                <a:lnTo>
                  <a:pt x="2217" y="3150"/>
                </a:lnTo>
                <a:lnTo>
                  <a:pt x="2221" y="3147"/>
                </a:lnTo>
                <a:lnTo>
                  <a:pt x="2227" y="3143"/>
                </a:lnTo>
                <a:lnTo>
                  <a:pt x="2230" y="3140"/>
                </a:lnTo>
                <a:lnTo>
                  <a:pt x="2309" y="3142"/>
                </a:lnTo>
                <a:cubicBezTo>
                  <a:pt x="2309" y="3181"/>
                  <a:pt x="2309" y="3198"/>
                  <a:pt x="2301" y="3214"/>
                </a:cubicBezTo>
                <a:cubicBezTo>
                  <a:pt x="2287" y="3223"/>
                  <a:pt x="2231" y="3140"/>
                  <a:pt x="2287" y="3223"/>
                </a:cubicBezTo>
                <a:lnTo>
                  <a:pt x="2286" y="3224"/>
                </a:lnTo>
                <a:lnTo>
                  <a:pt x="2278" y="3229"/>
                </a:lnTo>
                <a:lnTo>
                  <a:pt x="2268" y="3236"/>
                </a:lnTo>
                <a:lnTo>
                  <a:pt x="2260" y="3241"/>
                </a:lnTo>
                <a:lnTo>
                  <a:pt x="2252" y="3247"/>
                </a:lnTo>
                <a:lnTo>
                  <a:pt x="2241" y="3254"/>
                </a:lnTo>
                <a:lnTo>
                  <a:pt x="2229" y="3262"/>
                </a:lnTo>
                <a:cubicBezTo>
                  <a:pt x="2225" y="3264"/>
                  <a:pt x="2221" y="3266"/>
                  <a:pt x="2217" y="3267"/>
                </a:cubicBezTo>
                <a:lnTo>
                  <a:pt x="2211" y="3269"/>
                </a:lnTo>
                <a:lnTo>
                  <a:pt x="2214" y="3268"/>
                </a:lnTo>
                <a:lnTo>
                  <a:pt x="2205" y="3271"/>
                </a:lnTo>
                <a:lnTo>
                  <a:pt x="2194" y="3274"/>
                </a:lnTo>
                <a:lnTo>
                  <a:pt x="2180" y="3279"/>
                </a:lnTo>
                <a:lnTo>
                  <a:pt x="2148" y="3289"/>
                </a:lnTo>
                <a:lnTo>
                  <a:pt x="2134" y="3294"/>
                </a:lnTo>
                <a:lnTo>
                  <a:pt x="2123" y="3298"/>
                </a:lnTo>
                <a:lnTo>
                  <a:pt x="2103" y="3306"/>
                </a:lnTo>
                <a:lnTo>
                  <a:pt x="2085" y="3315"/>
                </a:lnTo>
                <a:lnTo>
                  <a:pt x="2048" y="3337"/>
                </a:lnTo>
                <a:lnTo>
                  <a:pt x="2009" y="3362"/>
                </a:lnTo>
                <a:lnTo>
                  <a:pt x="1968" y="3390"/>
                </a:lnTo>
                <a:cubicBezTo>
                  <a:pt x="1964" y="3392"/>
                  <a:pt x="1960" y="3394"/>
                  <a:pt x="1956" y="3396"/>
                </a:cubicBezTo>
                <a:lnTo>
                  <a:pt x="1942" y="3400"/>
                </a:lnTo>
                <a:lnTo>
                  <a:pt x="1930" y="3404"/>
                </a:lnTo>
                <a:lnTo>
                  <a:pt x="1921" y="3406"/>
                </a:lnTo>
                <a:lnTo>
                  <a:pt x="1917" y="3408"/>
                </a:lnTo>
                <a:lnTo>
                  <a:pt x="1915" y="3408"/>
                </a:lnTo>
                <a:lnTo>
                  <a:pt x="1911" y="3410"/>
                </a:lnTo>
                <a:lnTo>
                  <a:pt x="1923" y="3403"/>
                </a:lnTo>
                <a:lnTo>
                  <a:pt x="1919" y="3406"/>
                </a:lnTo>
                <a:lnTo>
                  <a:pt x="1928" y="3398"/>
                </a:lnTo>
                <a:lnTo>
                  <a:pt x="1924" y="3403"/>
                </a:lnTo>
                <a:lnTo>
                  <a:pt x="1921" y="3406"/>
                </a:lnTo>
                <a:lnTo>
                  <a:pt x="1915" y="3414"/>
                </a:lnTo>
                <a:lnTo>
                  <a:pt x="1908" y="3420"/>
                </a:lnTo>
                <a:lnTo>
                  <a:pt x="1900" y="3428"/>
                </a:lnTo>
                <a:lnTo>
                  <a:pt x="1888" y="3439"/>
                </a:lnTo>
                <a:lnTo>
                  <a:pt x="1875" y="3450"/>
                </a:lnTo>
                <a:lnTo>
                  <a:pt x="1859" y="3463"/>
                </a:lnTo>
                <a:lnTo>
                  <a:pt x="1846" y="3474"/>
                </a:lnTo>
                <a:lnTo>
                  <a:pt x="1835" y="3482"/>
                </a:lnTo>
                <a:lnTo>
                  <a:pt x="1824" y="3490"/>
                </a:lnTo>
                <a:lnTo>
                  <a:pt x="1806" y="3501"/>
                </a:lnTo>
                <a:lnTo>
                  <a:pt x="1792" y="3509"/>
                </a:lnTo>
                <a:lnTo>
                  <a:pt x="1779" y="3516"/>
                </a:lnTo>
                <a:lnTo>
                  <a:pt x="1772" y="3520"/>
                </a:lnTo>
                <a:lnTo>
                  <a:pt x="1764" y="3525"/>
                </a:lnTo>
                <a:lnTo>
                  <a:pt x="1753" y="3532"/>
                </a:lnTo>
                <a:lnTo>
                  <a:pt x="1742" y="3540"/>
                </a:lnTo>
                <a:lnTo>
                  <a:pt x="1728" y="3551"/>
                </a:lnTo>
                <a:lnTo>
                  <a:pt x="1710" y="3564"/>
                </a:lnTo>
                <a:lnTo>
                  <a:pt x="1694" y="3576"/>
                </a:lnTo>
                <a:lnTo>
                  <a:pt x="1681" y="3586"/>
                </a:lnTo>
                <a:lnTo>
                  <a:pt x="1669" y="3596"/>
                </a:lnTo>
                <a:lnTo>
                  <a:pt x="1661" y="3602"/>
                </a:lnTo>
                <a:lnTo>
                  <a:pt x="1655" y="3607"/>
                </a:lnTo>
                <a:lnTo>
                  <a:pt x="1650" y="3612"/>
                </a:lnTo>
                <a:lnTo>
                  <a:pt x="1648" y="3614"/>
                </a:lnTo>
                <a:lnTo>
                  <a:pt x="1645" y="3616"/>
                </a:lnTo>
                <a:lnTo>
                  <a:pt x="1657" y="3597"/>
                </a:lnTo>
                <a:lnTo>
                  <a:pt x="1656" y="3599"/>
                </a:lnTo>
                <a:lnTo>
                  <a:pt x="1594" y="3535"/>
                </a:lnTo>
                <a:lnTo>
                  <a:pt x="1598" y="3534"/>
                </a:lnTo>
                <a:lnTo>
                  <a:pt x="1591" y="3537"/>
                </a:lnTo>
                <a:lnTo>
                  <a:pt x="1594" y="3536"/>
                </a:lnTo>
                <a:lnTo>
                  <a:pt x="1600" y="3532"/>
                </a:lnTo>
                <a:lnTo>
                  <a:pt x="1608" y="3528"/>
                </a:lnTo>
                <a:lnTo>
                  <a:pt x="1614" y="3524"/>
                </a:lnTo>
                <a:lnTo>
                  <a:pt x="1622" y="3519"/>
                </a:lnTo>
                <a:lnTo>
                  <a:pt x="1622" y="3519"/>
                </a:lnTo>
                <a:cubicBezTo>
                  <a:pt x="1647" y="3507"/>
                  <a:pt x="1676" y="3516"/>
                  <a:pt x="1689" y="3540"/>
                </a:cubicBezTo>
                <a:cubicBezTo>
                  <a:pt x="1702" y="3564"/>
                  <a:pt x="1693" y="3593"/>
                  <a:pt x="1670" y="3607"/>
                </a:cubicBezTo>
                <a:lnTo>
                  <a:pt x="1671" y="3606"/>
                </a:lnTo>
                <a:lnTo>
                  <a:pt x="1667" y="3609"/>
                </a:lnTo>
                <a:lnTo>
                  <a:pt x="1661" y="3612"/>
                </a:lnTo>
                <a:lnTo>
                  <a:pt x="1656" y="3615"/>
                </a:lnTo>
                <a:lnTo>
                  <a:pt x="1648" y="3621"/>
                </a:lnTo>
                <a:lnTo>
                  <a:pt x="1637" y="3628"/>
                </a:lnTo>
                <a:lnTo>
                  <a:pt x="1625" y="3636"/>
                </a:lnTo>
                <a:lnTo>
                  <a:pt x="1610" y="3645"/>
                </a:lnTo>
                <a:lnTo>
                  <a:pt x="1561" y="3679"/>
                </a:lnTo>
                <a:lnTo>
                  <a:pt x="1535" y="3696"/>
                </a:lnTo>
                <a:lnTo>
                  <a:pt x="1510" y="3711"/>
                </a:lnTo>
                <a:cubicBezTo>
                  <a:pt x="1508" y="3712"/>
                  <a:pt x="1505" y="3714"/>
                  <a:pt x="1502" y="3715"/>
                </a:cubicBezTo>
                <a:lnTo>
                  <a:pt x="1490" y="3719"/>
                </a:lnTo>
                <a:cubicBezTo>
                  <a:pt x="1487" y="3720"/>
                  <a:pt x="1485" y="3721"/>
                  <a:pt x="1482" y="3722"/>
                </a:cubicBezTo>
                <a:lnTo>
                  <a:pt x="1472" y="3723"/>
                </a:lnTo>
                <a:lnTo>
                  <a:pt x="1459" y="3727"/>
                </a:lnTo>
                <a:lnTo>
                  <a:pt x="1469" y="3723"/>
                </a:lnTo>
                <a:lnTo>
                  <a:pt x="1458" y="3728"/>
                </a:lnTo>
                <a:lnTo>
                  <a:pt x="1471" y="3719"/>
                </a:lnTo>
                <a:lnTo>
                  <a:pt x="1461" y="3729"/>
                </a:lnTo>
                <a:lnTo>
                  <a:pt x="1467" y="3722"/>
                </a:lnTo>
                <a:lnTo>
                  <a:pt x="1461" y="3730"/>
                </a:lnTo>
                <a:lnTo>
                  <a:pt x="1453" y="3745"/>
                </a:lnTo>
                <a:lnTo>
                  <a:pt x="1446" y="3758"/>
                </a:lnTo>
                <a:cubicBezTo>
                  <a:pt x="1441" y="3766"/>
                  <a:pt x="1434" y="3772"/>
                  <a:pt x="1426" y="3777"/>
                </a:cubicBezTo>
                <a:lnTo>
                  <a:pt x="1392" y="3794"/>
                </a:lnTo>
                <a:lnTo>
                  <a:pt x="1359" y="3809"/>
                </a:lnTo>
                <a:cubicBezTo>
                  <a:pt x="1357" y="3810"/>
                  <a:pt x="1354" y="3811"/>
                  <a:pt x="1352" y="3812"/>
                </a:cubicBezTo>
                <a:lnTo>
                  <a:pt x="1336" y="3817"/>
                </a:lnTo>
                <a:lnTo>
                  <a:pt x="1326" y="3819"/>
                </a:lnTo>
                <a:lnTo>
                  <a:pt x="1313" y="3822"/>
                </a:lnTo>
                <a:lnTo>
                  <a:pt x="1324" y="3818"/>
                </a:lnTo>
                <a:lnTo>
                  <a:pt x="1313" y="3824"/>
                </a:lnTo>
                <a:lnTo>
                  <a:pt x="1325" y="3815"/>
                </a:lnTo>
                <a:lnTo>
                  <a:pt x="1315" y="3825"/>
                </a:lnTo>
                <a:lnTo>
                  <a:pt x="1321" y="3818"/>
                </a:lnTo>
                <a:lnTo>
                  <a:pt x="1315" y="3827"/>
                </a:lnTo>
                <a:lnTo>
                  <a:pt x="1307" y="3841"/>
                </a:lnTo>
                <a:lnTo>
                  <a:pt x="1299" y="3854"/>
                </a:lnTo>
                <a:cubicBezTo>
                  <a:pt x="1295" y="3860"/>
                  <a:pt x="1290" y="3866"/>
                  <a:pt x="1284" y="3870"/>
                </a:cubicBezTo>
                <a:lnTo>
                  <a:pt x="1235" y="3902"/>
                </a:lnTo>
                <a:lnTo>
                  <a:pt x="1186" y="3935"/>
                </a:lnTo>
                <a:lnTo>
                  <a:pt x="1132" y="3969"/>
                </a:lnTo>
                <a:lnTo>
                  <a:pt x="1112" y="3978"/>
                </a:lnTo>
                <a:lnTo>
                  <a:pt x="1097" y="3984"/>
                </a:lnTo>
                <a:lnTo>
                  <a:pt x="1080" y="3992"/>
                </a:lnTo>
                <a:lnTo>
                  <a:pt x="1087" y="3988"/>
                </a:lnTo>
                <a:lnTo>
                  <a:pt x="1071" y="3998"/>
                </a:lnTo>
                <a:lnTo>
                  <a:pt x="1081" y="3990"/>
                </a:lnTo>
                <a:lnTo>
                  <a:pt x="1071" y="4001"/>
                </a:lnTo>
                <a:lnTo>
                  <a:pt x="1076" y="3994"/>
                </a:lnTo>
                <a:lnTo>
                  <a:pt x="1070" y="4004"/>
                </a:lnTo>
                <a:lnTo>
                  <a:pt x="1055" y="4029"/>
                </a:lnTo>
                <a:cubicBezTo>
                  <a:pt x="1049" y="4040"/>
                  <a:pt x="1039" y="4048"/>
                  <a:pt x="1027" y="4052"/>
                </a:cubicBezTo>
                <a:lnTo>
                  <a:pt x="1013" y="4056"/>
                </a:lnTo>
                <a:lnTo>
                  <a:pt x="1001" y="4060"/>
                </a:lnTo>
                <a:lnTo>
                  <a:pt x="993" y="4062"/>
                </a:lnTo>
                <a:lnTo>
                  <a:pt x="986" y="4064"/>
                </a:lnTo>
                <a:lnTo>
                  <a:pt x="988" y="4063"/>
                </a:lnTo>
                <a:lnTo>
                  <a:pt x="985" y="4064"/>
                </a:lnTo>
                <a:lnTo>
                  <a:pt x="994" y="4060"/>
                </a:lnTo>
                <a:lnTo>
                  <a:pt x="990" y="4062"/>
                </a:lnTo>
                <a:lnTo>
                  <a:pt x="1002" y="4050"/>
                </a:lnTo>
                <a:lnTo>
                  <a:pt x="998" y="4057"/>
                </a:lnTo>
                <a:lnTo>
                  <a:pt x="994" y="4061"/>
                </a:lnTo>
                <a:lnTo>
                  <a:pt x="987" y="4069"/>
                </a:lnTo>
                <a:lnTo>
                  <a:pt x="981" y="4075"/>
                </a:lnTo>
                <a:lnTo>
                  <a:pt x="972" y="4084"/>
                </a:lnTo>
                <a:lnTo>
                  <a:pt x="960" y="4095"/>
                </a:lnTo>
                <a:lnTo>
                  <a:pt x="942" y="4109"/>
                </a:lnTo>
                <a:lnTo>
                  <a:pt x="917" y="4127"/>
                </a:lnTo>
                <a:lnTo>
                  <a:pt x="894" y="4141"/>
                </a:lnTo>
                <a:lnTo>
                  <a:pt x="863" y="4163"/>
                </a:lnTo>
                <a:lnTo>
                  <a:pt x="835" y="4183"/>
                </a:lnTo>
                <a:lnTo>
                  <a:pt x="825" y="4193"/>
                </a:lnTo>
                <a:lnTo>
                  <a:pt x="813" y="4207"/>
                </a:lnTo>
                <a:lnTo>
                  <a:pt x="796" y="4224"/>
                </a:lnTo>
                <a:lnTo>
                  <a:pt x="779" y="4238"/>
                </a:lnTo>
                <a:lnTo>
                  <a:pt x="635" y="4331"/>
                </a:lnTo>
                <a:lnTo>
                  <a:pt x="619" y="4344"/>
                </a:lnTo>
                <a:lnTo>
                  <a:pt x="610" y="4351"/>
                </a:lnTo>
                <a:lnTo>
                  <a:pt x="605" y="4356"/>
                </a:lnTo>
                <a:lnTo>
                  <a:pt x="599" y="4364"/>
                </a:lnTo>
                <a:lnTo>
                  <a:pt x="603" y="4356"/>
                </a:lnTo>
                <a:lnTo>
                  <a:pt x="601" y="4360"/>
                </a:lnTo>
                <a:lnTo>
                  <a:pt x="598" y="4370"/>
                </a:lnTo>
                <a:lnTo>
                  <a:pt x="593" y="4385"/>
                </a:lnTo>
                <a:lnTo>
                  <a:pt x="587" y="4403"/>
                </a:lnTo>
                <a:cubicBezTo>
                  <a:pt x="582" y="4419"/>
                  <a:pt x="568" y="4432"/>
                  <a:pt x="552" y="4436"/>
                </a:cubicBezTo>
                <a:lnTo>
                  <a:pt x="538" y="4440"/>
                </a:lnTo>
                <a:lnTo>
                  <a:pt x="527" y="4442"/>
                </a:lnTo>
                <a:lnTo>
                  <a:pt x="515" y="4446"/>
                </a:lnTo>
                <a:lnTo>
                  <a:pt x="526" y="4441"/>
                </a:lnTo>
                <a:lnTo>
                  <a:pt x="515" y="4447"/>
                </a:lnTo>
                <a:lnTo>
                  <a:pt x="526" y="4439"/>
                </a:lnTo>
                <a:lnTo>
                  <a:pt x="516" y="4449"/>
                </a:lnTo>
                <a:lnTo>
                  <a:pt x="522" y="4441"/>
                </a:lnTo>
                <a:lnTo>
                  <a:pt x="516" y="4450"/>
                </a:lnTo>
                <a:lnTo>
                  <a:pt x="508" y="4465"/>
                </a:lnTo>
                <a:lnTo>
                  <a:pt x="501" y="4478"/>
                </a:lnTo>
                <a:lnTo>
                  <a:pt x="484" y="4505"/>
                </a:lnTo>
                <a:lnTo>
                  <a:pt x="468" y="4535"/>
                </a:lnTo>
                <a:lnTo>
                  <a:pt x="439" y="4598"/>
                </a:lnTo>
                <a:lnTo>
                  <a:pt x="436" y="4606"/>
                </a:lnTo>
                <a:lnTo>
                  <a:pt x="433" y="4617"/>
                </a:lnTo>
                <a:lnTo>
                  <a:pt x="428" y="4634"/>
                </a:lnTo>
                <a:lnTo>
                  <a:pt x="421" y="4650"/>
                </a:lnTo>
                <a:lnTo>
                  <a:pt x="412" y="4668"/>
                </a:lnTo>
                <a:lnTo>
                  <a:pt x="404" y="4684"/>
                </a:lnTo>
                <a:lnTo>
                  <a:pt x="397" y="4696"/>
                </a:lnTo>
                <a:lnTo>
                  <a:pt x="392" y="4707"/>
                </a:lnTo>
                <a:lnTo>
                  <a:pt x="388" y="4718"/>
                </a:lnTo>
                <a:lnTo>
                  <a:pt x="384" y="4734"/>
                </a:lnTo>
                <a:lnTo>
                  <a:pt x="380" y="4754"/>
                </a:lnTo>
                <a:lnTo>
                  <a:pt x="375" y="4772"/>
                </a:lnTo>
                <a:lnTo>
                  <a:pt x="358" y="4819"/>
                </a:lnTo>
                <a:lnTo>
                  <a:pt x="343" y="4864"/>
                </a:lnTo>
                <a:lnTo>
                  <a:pt x="337" y="4889"/>
                </a:lnTo>
                <a:lnTo>
                  <a:pt x="332" y="4912"/>
                </a:lnTo>
                <a:lnTo>
                  <a:pt x="326" y="4959"/>
                </a:lnTo>
                <a:lnTo>
                  <a:pt x="323" y="4983"/>
                </a:lnTo>
                <a:lnTo>
                  <a:pt x="320" y="5009"/>
                </a:lnTo>
                <a:lnTo>
                  <a:pt x="316" y="5037"/>
                </a:lnTo>
                <a:lnTo>
                  <a:pt x="311" y="5071"/>
                </a:lnTo>
                <a:lnTo>
                  <a:pt x="303" y="5105"/>
                </a:lnTo>
                <a:lnTo>
                  <a:pt x="294" y="5137"/>
                </a:lnTo>
                <a:cubicBezTo>
                  <a:pt x="293" y="5142"/>
                  <a:pt x="291" y="5147"/>
                  <a:pt x="287" y="5152"/>
                </a:cubicBezTo>
                <a:lnTo>
                  <a:pt x="279" y="5164"/>
                </a:lnTo>
                <a:lnTo>
                  <a:pt x="272" y="5174"/>
                </a:lnTo>
                <a:lnTo>
                  <a:pt x="266" y="5183"/>
                </a:lnTo>
                <a:lnTo>
                  <a:pt x="261" y="5191"/>
                </a:lnTo>
                <a:lnTo>
                  <a:pt x="254" y="5200"/>
                </a:lnTo>
                <a:lnTo>
                  <a:pt x="246" y="5211"/>
                </a:lnTo>
                <a:lnTo>
                  <a:pt x="245" y="5213"/>
                </a:lnTo>
                <a:cubicBezTo>
                  <a:pt x="227" y="5233"/>
                  <a:pt x="197" y="5236"/>
                  <a:pt x="177" y="5220"/>
                </a:cubicBezTo>
                <a:cubicBezTo>
                  <a:pt x="156" y="5204"/>
                  <a:pt x="151" y="5174"/>
                  <a:pt x="165" y="5152"/>
                </a:cubicBezTo>
                <a:lnTo>
                  <a:pt x="167" y="5151"/>
                </a:lnTo>
                <a:lnTo>
                  <a:pt x="171" y="5145"/>
                </a:lnTo>
                <a:lnTo>
                  <a:pt x="173" y="5142"/>
                </a:lnTo>
                <a:lnTo>
                  <a:pt x="176" y="5139"/>
                </a:lnTo>
                <a:cubicBezTo>
                  <a:pt x="178" y="5137"/>
                  <a:pt x="179" y="5135"/>
                  <a:pt x="181" y="5133"/>
                </a:cubicBezTo>
                <a:lnTo>
                  <a:pt x="184" y="5130"/>
                </a:lnTo>
                <a:cubicBezTo>
                  <a:pt x="187" y="5127"/>
                  <a:pt x="191" y="5125"/>
                  <a:pt x="195" y="5123"/>
                </a:cubicBezTo>
                <a:lnTo>
                  <a:pt x="197" y="5122"/>
                </a:lnTo>
                <a:cubicBezTo>
                  <a:pt x="211" y="5115"/>
                  <a:pt x="226" y="5115"/>
                  <a:pt x="240" y="5121"/>
                </a:cubicBezTo>
                <a:cubicBezTo>
                  <a:pt x="253" y="5127"/>
                  <a:pt x="264" y="5138"/>
                  <a:pt x="268" y="5153"/>
                </a:cubicBezTo>
                <a:lnTo>
                  <a:pt x="268" y="5154"/>
                </a:lnTo>
                <a:cubicBezTo>
                  <a:pt x="271" y="5163"/>
                  <a:pt x="271" y="5173"/>
                  <a:pt x="268" y="5182"/>
                </a:cubicBezTo>
                <a:lnTo>
                  <a:pt x="265" y="5191"/>
                </a:lnTo>
                <a:lnTo>
                  <a:pt x="260" y="5205"/>
                </a:lnTo>
                <a:lnTo>
                  <a:pt x="257" y="5211"/>
                </a:lnTo>
                <a:lnTo>
                  <a:pt x="253" y="5221"/>
                </a:lnTo>
                <a:lnTo>
                  <a:pt x="248" y="5231"/>
                </a:lnTo>
                <a:lnTo>
                  <a:pt x="240" y="5246"/>
                </a:lnTo>
                <a:lnTo>
                  <a:pt x="230" y="5262"/>
                </a:lnTo>
                <a:lnTo>
                  <a:pt x="221" y="5274"/>
                </a:lnTo>
                <a:lnTo>
                  <a:pt x="215" y="5282"/>
                </a:lnTo>
                <a:lnTo>
                  <a:pt x="207" y="5294"/>
                </a:lnTo>
                <a:lnTo>
                  <a:pt x="211" y="5286"/>
                </a:lnTo>
                <a:lnTo>
                  <a:pt x="208" y="5293"/>
                </a:lnTo>
                <a:lnTo>
                  <a:pt x="205" y="5305"/>
                </a:lnTo>
                <a:lnTo>
                  <a:pt x="200" y="5322"/>
                </a:lnTo>
                <a:lnTo>
                  <a:pt x="193" y="5339"/>
                </a:lnTo>
                <a:lnTo>
                  <a:pt x="183" y="5357"/>
                </a:lnTo>
                <a:lnTo>
                  <a:pt x="175" y="5371"/>
                </a:lnTo>
                <a:lnTo>
                  <a:pt x="166" y="5383"/>
                </a:lnTo>
                <a:lnTo>
                  <a:pt x="158" y="5393"/>
                </a:lnTo>
                <a:lnTo>
                  <a:pt x="152" y="5398"/>
                </a:lnTo>
                <a:lnTo>
                  <a:pt x="146" y="5404"/>
                </a:lnTo>
                <a:lnTo>
                  <a:pt x="140" y="5408"/>
                </a:lnTo>
                <a:lnTo>
                  <a:pt x="148" y="5400"/>
                </a:lnTo>
                <a:lnTo>
                  <a:pt x="146" y="5403"/>
                </a:lnTo>
                <a:lnTo>
                  <a:pt x="151" y="5396"/>
                </a:lnTo>
                <a:lnTo>
                  <a:pt x="151" y="5395"/>
                </a:lnTo>
                <a:lnTo>
                  <a:pt x="150" y="5396"/>
                </a:lnTo>
                <a:lnTo>
                  <a:pt x="148" y="5402"/>
                </a:lnTo>
                <a:lnTo>
                  <a:pt x="146" y="5413"/>
                </a:lnTo>
                <a:lnTo>
                  <a:pt x="142" y="5427"/>
                </a:lnTo>
                <a:lnTo>
                  <a:pt x="138" y="5446"/>
                </a:lnTo>
                <a:lnTo>
                  <a:pt x="132" y="5470"/>
                </a:lnTo>
                <a:lnTo>
                  <a:pt x="130" y="5482"/>
                </a:lnTo>
                <a:lnTo>
                  <a:pt x="127" y="5495"/>
                </a:lnTo>
                <a:lnTo>
                  <a:pt x="123" y="5527"/>
                </a:lnTo>
                <a:lnTo>
                  <a:pt x="119" y="5564"/>
                </a:lnTo>
                <a:lnTo>
                  <a:pt x="116" y="5605"/>
                </a:lnTo>
                <a:lnTo>
                  <a:pt x="113" y="5649"/>
                </a:lnTo>
                <a:lnTo>
                  <a:pt x="110" y="5693"/>
                </a:lnTo>
                <a:lnTo>
                  <a:pt x="106" y="5785"/>
                </a:lnTo>
                <a:lnTo>
                  <a:pt x="104" y="5829"/>
                </a:lnTo>
                <a:lnTo>
                  <a:pt x="103" y="5872"/>
                </a:lnTo>
                <a:lnTo>
                  <a:pt x="102" y="5910"/>
                </a:lnTo>
                <a:lnTo>
                  <a:pt x="102" y="5944"/>
                </a:lnTo>
                <a:lnTo>
                  <a:pt x="101" y="5960"/>
                </a:lnTo>
                <a:lnTo>
                  <a:pt x="101" y="5974"/>
                </a:lnTo>
                <a:lnTo>
                  <a:pt x="101" y="5985"/>
                </a:lnTo>
                <a:lnTo>
                  <a:pt x="101" y="5997"/>
                </a:lnTo>
                <a:lnTo>
                  <a:pt x="101" y="6005"/>
                </a:lnTo>
                <a:lnTo>
                  <a:pt x="101" y="6014"/>
                </a:lnTo>
                <a:lnTo>
                  <a:pt x="100" y="6017"/>
                </a:lnTo>
                <a:lnTo>
                  <a:pt x="100" y="6019"/>
                </a:lnTo>
                <a:lnTo>
                  <a:pt x="0" y="6019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6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81" name="Freeform 36"/>
          <p:cNvSpPr>
            <a:spLocks/>
          </p:cNvSpPr>
          <p:nvPr/>
        </p:nvSpPr>
        <p:spPr bwMode="auto">
          <a:xfrm>
            <a:off x="2486972" y="2654811"/>
            <a:ext cx="4260822" cy="2032740"/>
          </a:xfrm>
          <a:custGeom>
            <a:avLst/>
            <a:gdLst>
              <a:gd name="T0" fmla="*/ 149 w 11391"/>
              <a:gd name="T1" fmla="*/ 5832 h 6580"/>
              <a:gd name="T2" fmla="*/ 323 w 11391"/>
              <a:gd name="T3" fmla="*/ 5171 h 6580"/>
              <a:gd name="T4" fmla="*/ 636 w 11391"/>
              <a:gd name="T5" fmla="*/ 4909 h 6580"/>
              <a:gd name="T6" fmla="*/ 1534 w 11391"/>
              <a:gd name="T7" fmla="*/ 4705 h 6580"/>
              <a:gd name="T8" fmla="*/ 2039 w 11391"/>
              <a:gd name="T9" fmla="*/ 4537 h 6580"/>
              <a:gd name="T10" fmla="*/ 2376 w 11391"/>
              <a:gd name="T11" fmla="*/ 4469 h 6580"/>
              <a:gd name="T12" fmla="*/ 2550 w 11391"/>
              <a:gd name="T13" fmla="*/ 4421 h 6580"/>
              <a:gd name="T14" fmla="*/ 2783 w 11391"/>
              <a:gd name="T15" fmla="*/ 4220 h 6580"/>
              <a:gd name="T16" fmla="*/ 3072 w 11391"/>
              <a:gd name="T17" fmla="*/ 4054 h 6580"/>
              <a:gd name="T18" fmla="*/ 3136 w 11391"/>
              <a:gd name="T19" fmla="*/ 3892 h 6580"/>
              <a:gd name="T20" fmla="*/ 3803 w 11391"/>
              <a:gd name="T21" fmla="*/ 3776 h 6580"/>
              <a:gd name="T22" fmla="*/ 4031 w 11391"/>
              <a:gd name="T23" fmla="*/ 3745 h 6580"/>
              <a:gd name="T24" fmla="*/ 5045 w 11391"/>
              <a:gd name="T25" fmla="*/ 3586 h 6580"/>
              <a:gd name="T26" fmla="*/ 5421 w 11391"/>
              <a:gd name="T27" fmla="*/ 3124 h 6580"/>
              <a:gd name="T28" fmla="*/ 6182 w 11391"/>
              <a:gd name="T29" fmla="*/ 2740 h 6580"/>
              <a:gd name="T30" fmla="*/ 6510 w 11391"/>
              <a:gd name="T31" fmla="*/ 2554 h 6580"/>
              <a:gd name="T32" fmla="*/ 7602 w 11391"/>
              <a:gd name="T33" fmla="*/ 2348 h 6580"/>
              <a:gd name="T34" fmla="*/ 7862 w 11391"/>
              <a:gd name="T35" fmla="*/ 2192 h 6580"/>
              <a:gd name="T36" fmla="*/ 7910 w 11391"/>
              <a:gd name="T37" fmla="*/ 2196 h 6580"/>
              <a:gd name="T38" fmla="*/ 8140 w 11391"/>
              <a:gd name="T39" fmla="*/ 2003 h 6580"/>
              <a:gd name="T40" fmla="*/ 8540 w 11391"/>
              <a:gd name="T41" fmla="*/ 1793 h 6580"/>
              <a:gd name="T42" fmla="*/ 8715 w 11391"/>
              <a:gd name="T43" fmla="*/ 1452 h 6580"/>
              <a:gd name="T44" fmla="*/ 8875 w 11391"/>
              <a:gd name="T45" fmla="*/ 1284 h 6580"/>
              <a:gd name="T46" fmla="*/ 9012 w 11391"/>
              <a:gd name="T47" fmla="*/ 1157 h 6580"/>
              <a:gd name="T48" fmla="*/ 9389 w 11391"/>
              <a:gd name="T49" fmla="*/ 1072 h 6580"/>
              <a:gd name="T50" fmla="*/ 9499 w 11391"/>
              <a:gd name="T51" fmla="*/ 831 h 6580"/>
              <a:gd name="T52" fmla="*/ 9618 w 11391"/>
              <a:gd name="T53" fmla="*/ 484 h 6580"/>
              <a:gd name="T54" fmla="*/ 9842 w 11391"/>
              <a:gd name="T55" fmla="*/ 160 h 6580"/>
              <a:gd name="T56" fmla="*/ 10181 w 11391"/>
              <a:gd name="T57" fmla="*/ 48 h 6580"/>
              <a:gd name="T58" fmla="*/ 10799 w 11391"/>
              <a:gd name="T59" fmla="*/ 122 h 6580"/>
              <a:gd name="T60" fmla="*/ 11320 w 11391"/>
              <a:gd name="T61" fmla="*/ 196 h 6580"/>
              <a:gd name="T62" fmla="*/ 11258 w 11391"/>
              <a:gd name="T63" fmla="*/ 196 h 6580"/>
              <a:gd name="T64" fmla="*/ 11204 w 11391"/>
              <a:gd name="T65" fmla="*/ 215 h 6580"/>
              <a:gd name="T66" fmla="*/ 10218 w 11391"/>
              <a:gd name="T67" fmla="*/ 157 h 6580"/>
              <a:gd name="T68" fmla="*/ 10001 w 11391"/>
              <a:gd name="T69" fmla="*/ 103 h 6580"/>
              <a:gd name="T70" fmla="*/ 9908 w 11391"/>
              <a:gd name="T71" fmla="*/ 243 h 6580"/>
              <a:gd name="T72" fmla="*/ 9634 w 11391"/>
              <a:gd name="T73" fmla="*/ 621 h 6580"/>
              <a:gd name="T74" fmla="*/ 9485 w 11391"/>
              <a:gd name="T75" fmla="*/ 884 h 6580"/>
              <a:gd name="T76" fmla="*/ 9480 w 11391"/>
              <a:gd name="T77" fmla="*/ 1135 h 6580"/>
              <a:gd name="T78" fmla="*/ 9055 w 11391"/>
              <a:gd name="T79" fmla="*/ 1228 h 6580"/>
              <a:gd name="T80" fmla="*/ 8854 w 11391"/>
              <a:gd name="T81" fmla="*/ 1395 h 6580"/>
              <a:gd name="T82" fmla="*/ 8810 w 11391"/>
              <a:gd name="T83" fmla="*/ 1547 h 6580"/>
              <a:gd name="T84" fmla="*/ 8415 w 11391"/>
              <a:gd name="T85" fmla="*/ 1947 h 6580"/>
              <a:gd name="T86" fmla="*/ 8112 w 11391"/>
              <a:gd name="T87" fmla="*/ 2133 h 6580"/>
              <a:gd name="T88" fmla="*/ 7935 w 11391"/>
              <a:gd name="T89" fmla="*/ 2205 h 6580"/>
              <a:gd name="T90" fmla="*/ 7761 w 11391"/>
              <a:gd name="T91" fmla="*/ 2278 h 6580"/>
              <a:gd name="T92" fmla="*/ 7271 w 11391"/>
              <a:gd name="T93" fmla="*/ 2536 h 6580"/>
              <a:gd name="T94" fmla="*/ 6486 w 11391"/>
              <a:gd name="T95" fmla="*/ 2804 h 6580"/>
              <a:gd name="T96" fmla="*/ 5713 w 11391"/>
              <a:gd name="T97" fmla="*/ 2811 h 6580"/>
              <a:gd name="T98" fmla="*/ 5324 w 11391"/>
              <a:gd name="T99" fmla="*/ 3491 h 6580"/>
              <a:gd name="T100" fmla="*/ 4746 w 11391"/>
              <a:gd name="T101" fmla="*/ 3657 h 6580"/>
              <a:gd name="T102" fmla="*/ 3974 w 11391"/>
              <a:gd name="T103" fmla="*/ 3846 h 6580"/>
              <a:gd name="T104" fmla="*/ 3431 w 11391"/>
              <a:gd name="T105" fmla="*/ 3888 h 6580"/>
              <a:gd name="T106" fmla="*/ 3120 w 11391"/>
              <a:gd name="T107" fmla="*/ 3920 h 6580"/>
              <a:gd name="T108" fmla="*/ 3065 w 11391"/>
              <a:gd name="T109" fmla="*/ 4164 h 6580"/>
              <a:gd name="T110" fmla="*/ 2600 w 11391"/>
              <a:gd name="T111" fmla="*/ 4406 h 6580"/>
              <a:gd name="T112" fmla="*/ 2478 w 11391"/>
              <a:gd name="T113" fmla="*/ 4467 h 6580"/>
              <a:gd name="T114" fmla="*/ 2281 w 11391"/>
              <a:gd name="T115" fmla="*/ 4522 h 6580"/>
              <a:gd name="T116" fmla="*/ 1826 w 11391"/>
              <a:gd name="T117" fmla="*/ 4758 h 6580"/>
              <a:gd name="T118" fmla="*/ 1095 w 11391"/>
              <a:gd name="T119" fmla="*/ 4852 h 6580"/>
              <a:gd name="T120" fmla="*/ 536 w 11391"/>
              <a:gd name="T121" fmla="*/ 5103 h 6580"/>
              <a:gd name="T122" fmla="*/ 333 w 11391"/>
              <a:gd name="T123" fmla="*/ 5660 h 6580"/>
              <a:gd name="T124" fmla="*/ 166 w 11391"/>
              <a:gd name="T125" fmla="*/ 6019 h 6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91" h="6580">
                <a:moveTo>
                  <a:pt x="0" y="6577"/>
                </a:moveTo>
                <a:lnTo>
                  <a:pt x="0" y="6562"/>
                </a:lnTo>
                <a:lnTo>
                  <a:pt x="1" y="6543"/>
                </a:lnTo>
                <a:lnTo>
                  <a:pt x="1" y="6521"/>
                </a:lnTo>
                <a:lnTo>
                  <a:pt x="2" y="6494"/>
                </a:lnTo>
                <a:lnTo>
                  <a:pt x="2" y="6466"/>
                </a:lnTo>
                <a:lnTo>
                  <a:pt x="3" y="6435"/>
                </a:lnTo>
                <a:lnTo>
                  <a:pt x="4" y="6401"/>
                </a:lnTo>
                <a:lnTo>
                  <a:pt x="5" y="6367"/>
                </a:lnTo>
                <a:lnTo>
                  <a:pt x="9" y="6297"/>
                </a:lnTo>
                <a:lnTo>
                  <a:pt x="14" y="6228"/>
                </a:lnTo>
                <a:lnTo>
                  <a:pt x="18" y="6194"/>
                </a:lnTo>
                <a:lnTo>
                  <a:pt x="22" y="6162"/>
                </a:lnTo>
                <a:lnTo>
                  <a:pt x="27" y="6132"/>
                </a:lnTo>
                <a:lnTo>
                  <a:pt x="33" y="6104"/>
                </a:lnTo>
                <a:lnTo>
                  <a:pt x="41" y="6076"/>
                </a:lnTo>
                <a:lnTo>
                  <a:pt x="50" y="6050"/>
                </a:lnTo>
                <a:lnTo>
                  <a:pt x="67" y="6002"/>
                </a:lnTo>
                <a:lnTo>
                  <a:pt x="69" y="5993"/>
                </a:lnTo>
                <a:lnTo>
                  <a:pt x="72" y="5982"/>
                </a:lnTo>
                <a:lnTo>
                  <a:pt x="76" y="5967"/>
                </a:lnTo>
                <a:cubicBezTo>
                  <a:pt x="77" y="5963"/>
                  <a:pt x="79" y="5960"/>
                  <a:pt x="80" y="5958"/>
                </a:cubicBezTo>
                <a:lnTo>
                  <a:pt x="86" y="5947"/>
                </a:lnTo>
                <a:cubicBezTo>
                  <a:pt x="87" y="5944"/>
                  <a:pt x="89" y="5942"/>
                  <a:pt x="90" y="5940"/>
                </a:cubicBezTo>
                <a:lnTo>
                  <a:pt x="138" y="5876"/>
                </a:lnTo>
                <a:lnTo>
                  <a:pt x="131" y="5891"/>
                </a:lnTo>
                <a:lnTo>
                  <a:pt x="137" y="5871"/>
                </a:lnTo>
                <a:lnTo>
                  <a:pt x="142" y="5856"/>
                </a:lnTo>
                <a:lnTo>
                  <a:pt x="146" y="5842"/>
                </a:lnTo>
                <a:lnTo>
                  <a:pt x="149" y="5832"/>
                </a:lnTo>
                <a:lnTo>
                  <a:pt x="151" y="5824"/>
                </a:lnTo>
                <a:lnTo>
                  <a:pt x="153" y="5817"/>
                </a:lnTo>
                <a:lnTo>
                  <a:pt x="158" y="5803"/>
                </a:lnTo>
                <a:lnTo>
                  <a:pt x="164" y="5790"/>
                </a:lnTo>
                <a:lnTo>
                  <a:pt x="173" y="5775"/>
                </a:lnTo>
                <a:lnTo>
                  <a:pt x="179" y="5766"/>
                </a:lnTo>
                <a:lnTo>
                  <a:pt x="185" y="5757"/>
                </a:lnTo>
                <a:lnTo>
                  <a:pt x="192" y="5748"/>
                </a:lnTo>
                <a:lnTo>
                  <a:pt x="200" y="5735"/>
                </a:lnTo>
                <a:lnTo>
                  <a:pt x="193" y="5754"/>
                </a:lnTo>
                <a:lnTo>
                  <a:pt x="199" y="5714"/>
                </a:lnTo>
                <a:lnTo>
                  <a:pt x="203" y="5693"/>
                </a:lnTo>
                <a:lnTo>
                  <a:pt x="210" y="5668"/>
                </a:lnTo>
                <a:cubicBezTo>
                  <a:pt x="211" y="5665"/>
                  <a:pt x="212" y="5662"/>
                  <a:pt x="214" y="5659"/>
                </a:cubicBezTo>
                <a:lnTo>
                  <a:pt x="221" y="5646"/>
                </a:lnTo>
                <a:cubicBezTo>
                  <a:pt x="222" y="5644"/>
                  <a:pt x="224" y="5641"/>
                  <a:pt x="225" y="5639"/>
                </a:cubicBezTo>
                <a:lnTo>
                  <a:pt x="234" y="5628"/>
                </a:lnTo>
                <a:lnTo>
                  <a:pt x="243" y="5616"/>
                </a:lnTo>
                <a:lnTo>
                  <a:pt x="247" y="5609"/>
                </a:lnTo>
                <a:lnTo>
                  <a:pt x="243" y="5618"/>
                </a:lnTo>
                <a:lnTo>
                  <a:pt x="248" y="5602"/>
                </a:lnTo>
                <a:lnTo>
                  <a:pt x="251" y="5592"/>
                </a:lnTo>
                <a:lnTo>
                  <a:pt x="257" y="5560"/>
                </a:lnTo>
                <a:lnTo>
                  <a:pt x="256" y="5568"/>
                </a:lnTo>
                <a:lnTo>
                  <a:pt x="259" y="5508"/>
                </a:lnTo>
                <a:lnTo>
                  <a:pt x="262" y="5448"/>
                </a:lnTo>
                <a:lnTo>
                  <a:pt x="266" y="5387"/>
                </a:lnTo>
                <a:lnTo>
                  <a:pt x="272" y="5325"/>
                </a:lnTo>
                <a:cubicBezTo>
                  <a:pt x="273" y="5322"/>
                  <a:pt x="273" y="5318"/>
                  <a:pt x="275" y="5315"/>
                </a:cubicBezTo>
                <a:lnTo>
                  <a:pt x="323" y="5171"/>
                </a:lnTo>
                <a:cubicBezTo>
                  <a:pt x="323" y="5168"/>
                  <a:pt x="324" y="5166"/>
                  <a:pt x="326" y="5163"/>
                </a:cubicBezTo>
                <a:lnTo>
                  <a:pt x="332" y="5151"/>
                </a:lnTo>
                <a:cubicBezTo>
                  <a:pt x="334" y="5148"/>
                  <a:pt x="336" y="5144"/>
                  <a:pt x="339" y="5141"/>
                </a:cubicBezTo>
                <a:lnTo>
                  <a:pt x="349" y="5130"/>
                </a:lnTo>
                <a:lnTo>
                  <a:pt x="366" y="5115"/>
                </a:lnTo>
                <a:lnTo>
                  <a:pt x="384" y="5101"/>
                </a:lnTo>
                <a:lnTo>
                  <a:pt x="415" y="5081"/>
                </a:lnTo>
                <a:lnTo>
                  <a:pt x="428" y="5072"/>
                </a:lnTo>
                <a:lnTo>
                  <a:pt x="436" y="5066"/>
                </a:lnTo>
                <a:lnTo>
                  <a:pt x="447" y="5057"/>
                </a:lnTo>
                <a:lnTo>
                  <a:pt x="456" y="5049"/>
                </a:lnTo>
                <a:lnTo>
                  <a:pt x="462" y="5043"/>
                </a:lnTo>
                <a:lnTo>
                  <a:pt x="468" y="5037"/>
                </a:lnTo>
                <a:lnTo>
                  <a:pt x="468" y="5036"/>
                </a:lnTo>
                <a:lnTo>
                  <a:pt x="469" y="5035"/>
                </a:lnTo>
                <a:lnTo>
                  <a:pt x="473" y="5030"/>
                </a:lnTo>
                <a:cubicBezTo>
                  <a:pt x="475" y="5026"/>
                  <a:pt x="479" y="5023"/>
                  <a:pt x="482" y="5021"/>
                </a:cubicBezTo>
                <a:lnTo>
                  <a:pt x="485" y="5018"/>
                </a:lnTo>
                <a:cubicBezTo>
                  <a:pt x="488" y="5016"/>
                  <a:pt x="492" y="5014"/>
                  <a:pt x="495" y="5012"/>
                </a:cubicBezTo>
                <a:lnTo>
                  <a:pt x="498" y="5011"/>
                </a:lnTo>
                <a:lnTo>
                  <a:pt x="506" y="5008"/>
                </a:lnTo>
                <a:lnTo>
                  <a:pt x="515" y="5005"/>
                </a:lnTo>
                <a:lnTo>
                  <a:pt x="522" y="5003"/>
                </a:lnTo>
                <a:lnTo>
                  <a:pt x="533" y="5000"/>
                </a:lnTo>
                <a:lnTo>
                  <a:pt x="546" y="4995"/>
                </a:lnTo>
                <a:lnTo>
                  <a:pt x="526" y="5007"/>
                </a:lnTo>
                <a:lnTo>
                  <a:pt x="558" y="4975"/>
                </a:lnTo>
                <a:lnTo>
                  <a:pt x="594" y="4942"/>
                </a:lnTo>
                <a:lnTo>
                  <a:pt x="614" y="4925"/>
                </a:lnTo>
                <a:lnTo>
                  <a:pt x="636" y="4909"/>
                </a:lnTo>
                <a:lnTo>
                  <a:pt x="661" y="4895"/>
                </a:lnTo>
                <a:lnTo>
                  <a:pt x="687" y="4884"/>
                </a:lnTo>
                <a:lnTo>
                  <a:pt x="738" y="4867"/>
                </a:lnTo>
                <a:lnTo>
                  <a:pt x="725" y="4874"/>
                </a:lnTo>
                <a:lnTo>
                  <a:pt x="748" y="4857"/>
                </a:lnTo>
                <a:lnTo>
                  <a:pt x="761" y="4848"/>
                </a:lnTo>
                <a:lnTo>
                  <a:pt x="778" y="4839"/>
                </a:lnTo>
                <a:lnTo>
                  <a:pt x="800" y="4829"/>
                </a:lnTo>
                <a:lnTo>
                  <a:pt x="820" y="4822"/>
                </a:lnTo>
                <a:lnTo>
                  <a:pt x="843" y="4815"/>
                </a:lnTo>
                <a:lnTo>
                  <a:pt x="865" y="4808"/>
                </a:lnTo>
                <a:lnTo>
                  <a:pt x="910" y="4796"/>
                </a:lnTo>
                <a:lnTo>
                  <a:pt x="931" y="4790"/>
                </a:lnTo>
                <a:lnTo>
                  <a:pt x="951" y="4786"/>
                </a:lnTo>
                <a:lnTo>
                  <a:pt x="993" y="4778"/>
                </a:lnTo>
                <a:lnTo>
                  <a:pt x="1032" y="4770"/>
                </a:lnTo>
                <a:lnTo>
                  <a:pt x="1039" y="4767"/>
                </a:lnTo>
                <a:lnTo>
                  <a:pt x="1047" y="4764"/>
                </a:lnTo>
                <a:lnTo>
                  <a:pt x="1060" y="4759"/>
                </a:lnTo>
                <a:lnTo>
                  <a:pt x="1078" y="4754"/>
                </a:lnTo>
                <a:lnTo>
                  <a:pt x="1128" y="4748"/>
                </a:lnTo>
                <a:lnTo>
                  <a:pt x="1174" y="4744"/>
                </a:lnTo>
                <a:lnTo>
                  <a:pt x="1218" y="4741"/>
                </a:lnTo>
                <a:lnTo>
                  <a:pt x="1261" y="4737"/>
                </a:lnTo>
                <a:lnTo>
                  <a:pt x="1283" y="4733"/>
                </a:lnTo>
                <a:lnTo>
                  <a:pt x="1305" y="4729"/>
                </a:lnTo>
                <a:lnTo>
                  <a:pt x="1329" y="4725"/>
                </a:lnTo>
                <a:lnTo>
                  <a:pt x="1354" y="4721"/>
                </a:lnTo>
                <a:lnTo>
                  <a:pt x="1445" y="4712"/>
                </a:lnTo>
                <a:lnTo>
                  <a:pt x="1534" y="4705"/>
                </a:lnTo>
                <a:lnTo>
                  <a:pt x="1525" y="4706"/>
                </a:lnTo>
                <a:lnTo>
                  <a:pt x="1557" y="4698"/>
                </a:lnTo>
                <a:lnTo>
                  <a:pt x="1591" y="4690"/>
                </a:lnTo>
                <a:lnTo>
                  <a:pt x="1622" y="4684"/>
                </a:lnTo>
                <a:lnTo>
                  <a:pt x="1648" y="4680"/>
                </a:lnTo>
                <a:lnTo>
                  <a:pt x="1671" y="4677"/>
                </a:lnTo>
                <a:lnTo>
                  <a:pt x="1691" y="4674"/>
                </a:lnTo>
                <a:lnTo>
                  <a:pt x="1709" y="4671"/>
                </a:lnTo>
                <a:lnTo>
                  <a:pt x="1726" y="4668"/>
                </a:lnTo>
                <a:lnTo>
                  <a:pt x="1739" y="4666"/>
                </a:lnTo>
                <a:lnTo>
                  <a:pt x="1752" y="4665"/>
                </a:lnTo>
                <a:lnTo>
                  <a:pt x="1761" y="4664"/>
                </a:lnTo>
                <a:lnTo>
                  <a:pt x="1771" y="4662"/>
                </a:lnTo>
                <a:lnTo>
                  <a:pt x="1786" y="4661"/>
                </a:lnTo>
                <a:lnTo>
                  <a:pt x="1795" y="4660"/>
                </a:lnTo>
                <a:lnTo>
                  <a:pt x="1801" y="4660"/>
                </a:lnTo>
                <a:lnTo>
                  <a:pt x="1809" y="4659"/>
                </a:lnTo>
                <a:lnTo>
                  <a:pt x="1809" y="4659"/>
                </a:lnTo>
                <a:lnTo>
                  <a:pt x="1808" y="4659"/>
                </a:lnTo>
                <a:lnTo>
                  <a:pt x="1812" y="4658"/>
                </a:lnTo>
                <a:lnTo>
                  <a:pt x="1820" y="4656"/>
                </a:lnTo>
                <a:lnTo>
                  <a:pt x="1833" y="4653"/>
                </a:lnTo>
                <a:lnTo>
                  <a:pt x="1842" y="4651"/>
                </a:lnTo>
                <a:lnTo>
                  <a:pt x="1852" y="4648"/>
                </a:lnTo>
                <a:lnTo>
                  <a:pt x="1864" y="4646"/>
                </a:lnTo>
                <a:lnTo>
                  <a:pt x="1878" y="4642"/>
                </a:lnTo>
                <a:lnTo>
                  <a:pt x="1862" y="4649"/>
                </a:lnTo>
                <a:lnTo>
                  <a:pt x="2006" y="4553"/>
                </a:lnTo>
                <a:lnTo>
                  <a:pt x="2054" y="4521"/>
                </a:lnTo>
                <a:lnTo>
                  <a:pt x="2039" y="4537"/>
                </a:lnTo>
                <a:lnTo>
                  <a:pt x="2047" y="4524"/>
                </a:lnTo>
                <a:lnTo>
                  <a:pt x="2052" y="4513"/>
                </a:lnTo>
                <a:lnTo>
                  <a:pt x="2062" y="4498"/>
                </a:lnTo>
                <a:cubicBezTo>
                  <a:pt x="2064" y="4495"/>
                  <a:pt x="2066" y="4493"/>
                  <a:pt x="2068" y="4491"/>
                </a:cubicBezTo>
                <a:lnTo>
                  <a:pt x="2077" y="4480"/>
                </a:lnTo>
                <a:cubicBezTo>
                  <a:pt x="2080" y="4477"/>
                  <a:pt x="2084" y="4474"/>
                  <a:pt x="2087" y="4472"/>
                </a:cubicBezTo>
                <a:lnTo>
                  <a:pt x="2091" y="4470"/>
                </a:lnTo>
                <a:lnTo>
                  <a:pt x="2103" y="4464"/>
                </a:lnTo>
                <a:lnTo>
                  <a:pt x="2116" y="4459"/>
                </a:lnTo>
                <a:lnTo>
                  <a:pt x="2125" y="4456"/>
                </a:lnTo>
                <a:lnTo>
                  <a:pt x="2149" y="4450"/>
                </a:lnTo>
                <a:lnTo>
                  <a:pt x="2171" y="4445"/>
                </a:lnTo>
                <a:lnTo>
                  <a:pt x="2194" y="4441"/>
                </a:lnTo>
                <a:lnTo>
                  <a:pt x="2213" y="4437"/>
                </a:lnTo>
                <a:lnTo>
                  <a:pt x="2220" y="4436"/>
                </a:lnTo>
                <a:lnTo>
                  <a:pt x="2228" y="4434"/>
                </a:lnTo>
                <a:lnTo>
                  <a:pt x="2231" y="4434"/>
                </a:lnTo>
                <a:lnTo>
                  <a:pt x="2230" y="4434"/>
                </a:lnTo>
                <a:lnTo>
                  <a:pt x="2251" y="4427"/>
                </a:lnTo>
                <a:lnTo>
                  <a:pt x="2274" y="4419"/>
                </a:lnTo>
                <a:lnTo>
                  <a:pt x="2310" y="4410"/>
                </a:lnTo>
                <a:lnTo>
                  <a:pt x="2342" y="4402"/>
                </a:lnTo>
                <a:lnTo>
                  <a:pt x="2354" y="4398"/>
                </a:lnTo>
                <a:lnTo>
                  <a:pt x="2366" y="4395"/>
                </a:lnTo>
                <a:lnTo>
                  <a:pt x="2374" y="4393"/>
                </a:lnTo>
                <a:lnTo>
                  <a:pt x="2383" y="4390"/>
                </a:lnTo>
                <a:lnTo>
                  <a:pt x="2389" y="4388"/>
                </a:lnTo>
                <a:lnTo>
                  <a:pt x="2390" y="4388"/>
                </a:lnTo>
                <a:lnTo>
                  <a:pt x="2395" y="4386"/>
                </a:lnTo>
                <a:lnTo>
                  <a:pt x="2376" y="4469"/>
                </a:lnTo>
                <a:lnTo>
                  <a:pt x="2376" y="4468"/>
                </a:lnTo>
                <a:lnTo>
                  <a:pt x="2418" y="4483"/>
                </a:lnTo>
                <a:lnTo>
                  <a:pt x="2414" y="4483"/>
                </a:lnTo>
                <a:lnTo>
                  <a:pt x="2413" y="4483"/>
                </a:lnTo>
                <a:lnTo>
                  <a:pt x="2406" y="4485"/>
                </a:lnTo>
                <a:lnTo>
                  <a:pt x="2399" y="4486"/>
                </a:lnTo>
                <a:lnTo>
                  <a:pt x="2399" y="4487"/>
                </a:lnTo>
                <a:lnTo>
                  <a:pt x="2394" y="4488"/>
                </a:lnTo>
                <a:cubicBezTo>
                  <a:pt x="2367" y="4493"/>
                  <a:pt x="2341" y="4476"/>
                  <a:pt x="2335" y="4450"/>
                </a:cubicBezTo>
                <a:cubicBezTo>
                  <a:pt x="2329" y="4423"/>
                  <a:pt x="2345" y="4397"/>
                  <a:pt x="2372" y="4390"/>
                </a:cubicBezTo>
                <a:lnTo>
                  <a:pt x="2375" y="4390"/>
                </a:lnTo>
                <a:lnTo>
                  <a:pt x="2380" y="4389"/>
                </a:lnTo>
                <a:lnTo>
                  <a:pt x="2383" y="4388"/>
                </a:lnTo>
                <a:lnTo>
                  <a:pt x="2389" y="4386"/>
                </a:lnTo>
                <a:lnTo>
                  <a:pt x="2399" y="4384"/>
                </a:lnTo>
                <a:lnTo>
                  <a:pt x="2408" y="4381"/>
                </a:lnTo>
                <a:lnTo>
                  <a:pt x="2422" y="4378"/>
                </a:lnTo>
                <a:lnTo>
                  <a:pt x="2436" y="4374"/>
                </a:lnTo>
                <a:lnTo>
                  <a:pt x="2454" y="4370"/>
                </a:lnTo>
                <a:lnTo>
                  <a:pt x="2438" y="4377"/>
                </a:lnTo>
                <a:lnTo>
                  <a:pt x="2450" y="4369"/>
                </a:lnTo>
                <a:lnTo>
                  <a:pt x="2460" y="4362"/>
                </a:lnTo>
                <a:lnTo>
                  <a:pt x="2470" y="4356"/>
                </a:lnTo>
                <a:lnTo>
                  <a:pt x="2477" y="4351"/>
                </a:lnTo>
                <a:lnTo>
                  <a:pt x="2486" y="4345"/>
                </a:lnTo>
                <a:lnTo>
                  <a:pt x="2492" y="4341"/>
                </a:lnTo>
                <a:lnTo>
                  <a:pt x="2495" y="4339"/>
                </a:lnTo>
                <a:lnTo>
                  <a:pt x="2538" y="4428"/>
                </a:lnTo>
                <a:lnTo>
                  <a:pt x="2538" y="4428"/>
                </a:lnTo>
                <a:lnTo>
                  <a:pt x="2550" y="4421"/>
                </a:lnTo>
                <a:lnTo>
                  <a:pt x="2548" y="4423"/>
                </a:lnTo>
                <a:lnTo>
                  <a:pt x="2547" y="4424"/>
                </a:lnTo>
                <a:lnTo>
                  <a:pt x="2545" y="4426"/>
                </a:lnTo>
                <a:lnTo>
                  <a:pt x="2547" y="4424"/>
                </a:lnTo>
                <a:lnTo>
                  <a:pt x="2553" y="4416"/>
                </a:lnTo>
                <a:lnTo>
                  <a:pt x="2552" y="4417"/>
                </a:lnTo>
                <a:lnTo>
                  <a:pt x="2522" y="4344"/>
                </a:lnTo>
                <a:lnTo>
                  <a:pt x="2524" y="4345"/>
                </a:lnTo>
                <a:lnTo>
                  <a:pt x="2499" y="4344"/>
                </a:lnTo>
                <a:lnTo>
                  <a:pt x="2504" y="4343"/>
                </a:lnTo>
                <a:lnTo>
                  <a:pt x="2497" y="4345"/>
                </a:lnTo>
                <a:lnTo>
                  <a:pt x="2506" y="4341"/>
                </a:lnTo>
                <a:lnTo>
                  <a:pt x="2512" y="4339"/>
                </a:lnTo>
                <a:lnTo>
                  <a:pt x="2520" y="4335"/>
                </a:lnTo>
                <a:lnTo>
                  <a:pt x="2529" y="4331"/>
                </a:lnTo>
                <a:lnTo>
                  <a:pt x="2540" y="4326"/>
                </a:lnTo>
                <a:lnTo>
                  <a:pt x="2548" y="4320"/>
                </a:lnTo>
                <a:lnTo>
                  <a:pt x="2556" y="4314"/>
                </a:lnTo>
                <a:lnTo>
                  <a:pt x="2568" y="4306"/>
                </a:lnTo>
                <a:lnTo>
                  <a:pt x="2585" y="4295"/>
                </a:lnTo>
                <a:cubicBezTo>
                  <a:pt x="2587" y="4294"/>
                  <a:pt x="2589" y="4293"/>
                  <a:pt x="2592" y="4292"/>
                </a:cubicBezTo>
                <a:lnTo>
                  <a:pt x="2630" y="4277"/>
                </a:lnTo>
                <a:lnTo>
                  <a:pt x="2674" y="4263"/>
                </a:lnTo>
                <a:lnTo>
                  <a:pt x="2717" y="4252"/>
                </a:lnTo>
                <a:lnTo>
                  <a:pt x="2758" y="4242"/>
                </a:lnTo>
                <a:lnTo>
                  <a:pt x="2741" y="4250"/>
                </a:lnTo>
                <a:lnTo>
                  <a:pt x="2752" y="4241"/>
                </a:lnTo>
                <a:lnTo>
                  <a:pt x="2762" y="4234"/>
                </a:lnTo>
                <a:lnTo>
                  <a:pt x="2777" y="4224"/>
                </a:lnTo>
                <a:cubicBezTo>
                  <a:pt x="2779" y="4222"/>
                  <a:pt x="2781" y="4221"/>
                  <a:pt x="2783" y="4220"/>
                </a:cubicBezTo>
                <a:lnTo>
                  <a:pt x="2796" y="4214"/>
                </a:lnTo>
                <a:lnTo>
                  <a:pt x="2819" y="4205"/>
                </a:lnTo>
                <a:lnTo>
                  <a:pt x="2842" y="4199"/>
                </a:lnTo>
                <a:lnTo>
                  <a:pt x="2864" y="4193"/>
                </a:lnTo>
                <a:lnTo>
                  <a:pt x="2886" y="4188"/>
                </a:lnTo>
                <a:lnTo>
                  <a:pt x="2906" y="4184"/>
                </a:lnTo>
                <a:lnTo>
                  <a:pt x="2921" y="4181"/>
                </a:lnTo>
                <a:lnTo>
                  <a:pt x="2928" y="4179"/>
                </a:lnTo>
                <a:lnTo>
                  <a:pt x="2931" y="4178"/>
                </a:lnTo>
                <a:lnTo>
                  <a:pt x="2936" y="4178"/>
                </a:lnTo>
                <a:lnTo>
                  <a:pt x="2934" y="4178"/>
                </a:lnTo>
                <a:lnTo>
                  <a:pt x="2906" y="4197"/>
                </a:lnTo>
                <a:lnTo>
                  <a:pt x="2929" y="4165"/>
                </a:lnTo>
                <a:lnTo>
                  <a:pt x="2954" y="4132"/>
                </a:lnTo>
                <a:lnTo>
                  <a:pt x="2970" y="4116"/>
                </a:lnTo>
                <a:lnTo>
                  <a:pt x="2985" y="4102"/>
                </a:lnTo>
                <a:lnTo>
                  <a:pt x="2996" y="4091"/>
                </a:lnTo>
                <a:lnTo>
                  <a:pt x="3004" y="4081"/>
                </a:lnTo>
                <a:lnTo>
                  <a:pt x="3014" y="4069"/>
                </a:lnTo>
                <a:lnTo>
                  <a:pt x="3025" y="4055"/>
                </a:lnTo>
                <a:lnTo>
                  <a:pt x="3033" y="4044"/>
                </a:lnTo>
                <a:lnTo>
                  <a:pt x="3041" y="4033"/>
                </a:lnTo>
                <a:lnTo>
                  <a:pt x="3052" y="4018"/>
                </a:lnTo>
                <a:lnTo>
                  <a:pt x="3059" y="4007"/>
                </a:lnTo>
                <a:lnTo>
                  <a:pt x="3062" y="4001"/>
                </a:lnTo>
                <a:lnTo>
                  <a:pt x="3061" y="4003"/>
                </a:lnTo>
                <a:lnTo>
                  <a:pt x="3059" y="4011"/>
                </a:lnTo>
                <a:lnTo>
                  <a:pt x="3059" y="4009"/>
                </a:lnTo>
                <a:lnTo>
                  <a:pt x="3073" y="4055"/>
                </a:lnTo>
                <a:lnTo>
                  <a:pt x="3072" y="4054"/>
                </a:lnTo>
                <a:lnTo>
                  <a:pt x="3089" y="4065"/>
                </a:lnTo>
                <a:lnTo>
                  <a:pt x="3087" y="4065"/>
                </a:lnTo>
                <a:cubicBezTo>
                  <a:pt x="3073" y="4059"/>
                  <a:pt x="3062" y="4047"/>
                  <a:pt x="3058" y="4032"/>
                </a:cubicBezTo>
                <a:cubicBezTo>
                  <a:pt x="3054" y="4017"/>
                  <a:pt x="3057" y="4001"/>
                  <a:pt x="3066" y="3988"/>
                </a:cubicBezTo>
                <a:lnTo>
                  <a:pt x="3067" y="3987"/>
                </a:lnTo>
                <a:lnTo>
                  <a:pt x="3072" y="3981"/>
                </a:lnTo>
                <a:lnTo>
                  <a:pt x="3080" y="3973"/>
                </a:lnTo>
                <a:lnTo>
                  <a:pt x="3089" y="3965"/>
                </a:lnTo>
                <a:lnTo>
                  <a:pt x="3101" y="3953"/>
                </a:lnTo>
                <a:lnTo>
                  <a:pt x="3119" y="3935"/>
                </a:lnTo>
                <a:lnTo>
                  <a:pt x="3107" y="3955"/>
                </a:lnTo>
                <a:lnTo>
                  <a:pt x="3110" y="3944"/>
                </a:lnTo>
                <a:lnTo>
                  <a:pt x="3113" y="3935"/>
                </a:lnTo>
                <a:lnTo>
                  <a:pt x="3117" y="3922"/>
                </a:lnTo>
                <a:lnTo>
                  <a:pt x="3120" y="3912"/>
                </a:lnTo>
                <a:lnTo>
                  <a:pt x="3122" y="3906"/>
                </a:lnTo>
                <a:lnTo>
                  <a:pt x="3123" y="3905"/>
                </a:lnTo>
                <a:cubicBezTo>
                  <a:pt x="3130" y="3882"/>
                  <a:pt x="3153" y="3867"/>
                  <a:pt x="3178" y="3870"/>
                </a:cubicBezTo>
                <a:cubicBezTo>
                  <a:pt x="3202" y="3874"/>
                  <a:pt x="3220" y="3895"/>
                  <a:pt x="3220" y="3920"/>
                </a:cubicBezTo>
                <a:lnTo>
                  <a:pt x="3220" y="3920"/>
                </a:lnTo>
                <a:cubicBezTo>
                  <a:pt x="3220" y="3923"/>
                  <a:pt x="3220" y="3925"/>
                  <a:pt x="3220" y="3928"/>
                </a:cubicBezTo>
                <a:lnTo>
                  <a:pt x="3220" y="3930"/>
                </a:lnTo>
                <a:lnTo>
                  <a:pt x="3219" y="3934"/>
                </a:lnTo>
                <a:lnTo>
                  <a:pt x="3220" y="3924"/>
                </a:lnTo>
                <a:lnTo>
                  <a:pt x="3220" y="3926"/>
                </a:lnTo>
                <a:lnTo>
                  <a:pt x="3217" y="3910"/>
                </a:lnTo>
                <a:lnTo>
                  <a:pt x="3218" y="3912"/>
                </a:lnTo>
                <a:lnTo>
                  <a:pt x="3160" y="3879"/>
                </a:lnTo>
                <a:lnTo>
                  <a:pt x="3162" y="3878"/>
                </a:lnTo>
                <a:lnTo>
                  <a:pt x="3136" y="3892"/>
                </a:lnTo>
                <a:lnTo>
                  <a:pt x="3139" y="3890"/>
                </a:lnTo>
                <a:lnTo>
                  <a:pt x="3133" y="3896"/>
                </a:lnTo>
                <a:lnTo>
                  <a:pt x="3137" y="3891"/>
                </a:lnTo>
                <a:lnTo>
                  <a:pt x="3140" y="3884"/>
                </a:lnTo>
                <a:lnTo>
                  <a:pt x="3147" y="3871"/>
                </a:lnTo>
                <a:lnTo>
                  <a:pt x="3152" y="3862"/>
                </a:lnTo>
                <a:lnTo>
                  <a:pt x="3157" y="3852"/>
                </a:lnTo>
                <a:lnTo>
                  <a:pt x="3161" y="3843"/>
                </a:lnTo>
                <a:lnTo>
                  <a:pt x="3163" y="3836"/>
                </a:lnTo>
                <a:lnTo>
                  <a:pt x="3170" y="3812"/>
                </a:lnTo>
                <a:cubicBezTo>
                  <a:pt x="3177" y="3788"/>
                  <a:pt x="3201" y="3773"/>
                  <a:pt x="3226" y="3777"/>
                </a:cubicBezTo>
                <a:lnTo>
                  <a:pt x="3254" y="3782"/>
                </a:lnTo>
                <a:lnTo>
                  <a:pt x="3283" y="3787"/>
                </a:lnTo>
                <a:lnTo>
                  <a:pt x="3309" y="3791"/>
                </a:lnTo>
                <a:lnTo>
                  <a:pt x="3333" y="3793"/>
                </a:lnTo>
                <a:lnTo>
                  <a:pt x="3349" y="3792"/>
                </a:lnTo>
                <a:lnTo>
                  <a:pt x="3366" y="3792"/>
                </a:lnTo>
                <a:lnTo>
                  <a:pt x="3396" y="3791"/>
                </a:lnTo>
                <a:lnTo>
                  <a:pt x="3421" y="3788"/>
                </a:lnTo>
                <a:lnTo>
                  <a:pt x="3444" y="3785"/>
                </a:lnTo>
                <a:lnTo>
                  <a:pt x="3465" y="3781"/>
                </a:lnTo>
                <a:lnTo>
                  <a:pt x="3487" y="3776"/>
                </a:lnTo>
                <a:lnTo>
                  <a:pt x="3511" y="3770"/>
                </a:lnTo>
                <a:lnTo>
                  <a:pt x="3542" y="3762"/>
                </a:lnTo>
                <a:cubicBezTo>
                  <a:pt x="3547" y="3761"/>
                  <a:pt x="3553" y="3760"/>
                  <a:pt x="3558" y="3761"/>
                </a:cubicBezTo>
                <a:lnTo>
                  <a:pt x="3614" y="3765"/>
                </a:lnTo>
                <a:lnTo>
                  <a:pt x="3671" y="3771"/>
                </a:lnTo>
                <a:lnTo>
                  <a:pt x="3726" y="3775"/>
                </a:lnTo>
                <a:lnTo>
                  <a:pt x="3780" y="3776"/>
                </a:lnTo>
                <a:lnTo>
                  <a:pt x="3803" y="3776"/>
                </a:lnTo>
                <a:lnTo>
                  <a:pt x="3825" y="3776"/>
                </a:lnTo>
                <a:lnTo>
                  <a:pt x="3844" y="3776"/>
                </a:lnTo>
                <a:lnTo>
                  <a:pt x="3861" y="3776"/>
                </a:lnTo>
                <a:lnTo>
                  <a:pt x="3875" y="3775"/>
                </a:lnTo>
                <a:lnTo>
                  <a:pt x="3888" y="3775"/>
                </a:lnTo>
                <a:lnTo>
                  <a:pt x="3897" y="3774"/>
                </a:lnTo>
                <a:lnTo>
                  <a:pt x="3905" y="3773"/>
                </a:lnTo>
                <a:lnTo>
                  <a:pt x="3911" y="3773"/>
                </a:lnTo>
                <a:lnTo>
                  <a:pt x="3915" y="3772"/>
                </a:lnTo>
                <a:lnTo>
                  <a:pt x="3917" y="3771"/>
                </a:lnTo>
                <a:lnTo>
                  <a:pt x="3908" y="3774"/>
                </a:lnTo>
                <a:lnTo>
                  <a:pt x="3913" y="3772"/>
                </a:lnTo>
                <a:lnTo>
                  <a:pt x="3894" y="3787"/>
                </a:lnTo>
                <a:lnTo>
                  <a:pt x="3896" y="3785"/>
                </a:lnTo>
                <a:lnTo>
                  <a:pt x="3889" y="3797"/>
                </a:lnTo>
                <a:lnTo>
                  <a:pt x="3890" y="3794"/>
                </a:lnTo>
                <a:lnTo>
                  <a:pt x="3893" y="3788"/>
                </a:lnTo>
                <a:cubicBezTo>
                  <a:pt x="3896" y="3782"/>
                  <a:pt x="3900" y="3777"/>
                  <a:pt x="3906" y="3772"/>
                </a:cubicBezTo>
                <a:lnTo>
                  <a:pt x="3909" y="3770"/>
                </a:lnTo>
                <a:cubicBezTo>
                  <a:pt x="3913" y="3766"/>
                  <a:pt x="3917" y="3764"/>
                  <a:pt x="3922" y="3762"/>
                </a:cubicBezTo>
                <a:lnTo>
                  <a:pt x="3928" y="3759"/>
                </a:lnTo>
                <a:cubicBezTo>
                  <a:pt x="3930" y="3758"/>
                  <a:pt x="3933" y="3757"/>
                  <a:pt x="3935" y="3757"/>
                </a:cubicBezTo>
                <a:lnTo>
                  <a:pt x="3940" y="3755"/>
                </a:lnTo>
                <a:lnTo>
                  <a:pt x="3947" y="3754"/>
                </a:lnTo>
                <a:lnTo>
                  <a:pt x="3959" y="3752"/>
                </a:lnTo>
                <a:lnTo>
                  <a:pt x="3968" y="3750"/>
                </a:lnTo>
                <a:lnTo>
                  <a:pt x="3982" y="3749"/>
                </a:lnTo>
                <a:lnTo>
                  <a:pt x="3996" y="3747"/>
                </a:lnTo>
                <a:lnTo>
                  <a:pt x="4012" y="3746"/>
                </a:lnTo>
                <a:lnTo>
                  <a:pt x="4031" y="3745"/>
                </a:lnTo>
                <a:lnTo>
                  <a:pt x="4131" y="3739"/>
                </a:lnTo>
                <a:lnTo>
                  <a:pt x="4232" y="3736"/>
                </a:lnTo>
                <a:lnTo>
                  <a:pt x="4432" y="3728"/>
                </a:lnTo>
                <a:lnTo>
                  <a:pt x="4400" y="3742"/>
                </a:lnTo>
                <a:lnTo>
                  <a:pt x="4434" y="3710"/>
                </a:lnTo>
                <a:lnTo>
                  <a:pt x="4469" y="3676"/>
                </a:lnTo>
                <a:lnTo>
                  <a:pt x="4484" y="3660"/>
                </a:lnTo>
                <a:lnTo>
                  <a:pt x="4498" y="3643"/>
                </a:lnTo>
                <a:lnTo>
                  <a:pt x="4509" y="3627"/>
                </a:lnTo>
                <a:lnTo>
                  <a:pt x="4519" y="3610"/>
                </a:lnTo>
                <a:lnTo>
                  <a:pt x="4521" y="3603"/>
                </a:lnTo>
                <a:lnTo>
                  <a:pt x="4523" y="3596"/>
                </a:lnTo>
                <a:lnTo>
                  <a:pt x="4530" y="3572"/>
                </a:lnTo>
                <a:cubicBezTo>
                  <a:pt x="4537" y="3549"/>
                  <a:pt x="4559" y="3535"/>
                  <a:pt x="4582" y="3537"/>
                </a:cubicBezTo>
                <a:lnTo>
                  <a:pt x="4662" y="3544"/>
                </a:lnTo>
                <a:lnTo>
                  <a:pt x="4703" y="3548"/>
                </a:lnTo>
                <a:lnTo>
                  <a:pt x="4744" y="3553"/>
                </a:lnTo>
                <a:lnTo>
                  <a:pt x="4762" y="3557"/>
                </a:lnTo>
                <a:lnTo>
                  <a:pt x="4779" y="3563"/>
                </a:lnTo>
                <a:lnTo>
                  <a:pt x="4793" y="3568"/>
                </a:lnTo>
                <a:lnTo>
                  <a:pt x="4802" y="3571"/>
                </a:lnTo>
                <a:lnTo>
                  <a:pt x="4831" y="3579"/>
                </a:lnTo>
                <a:lnTo>
                  <a:pt x="4861" y="3586"/>
                </a:lnTo>
                <a:lnTo>
                  <a:pt x="4913" y="3594"/>
                </a:lnTo>
                <a:lnTo>
                  <a:pt x="4969" y="3601"/>
                </a:lnTo>
                <a:lnTo>
                  <a:pt x="4955" y="3601"/>
                </a:lnTo>
                <a:lnTo>
                  <a:pt x="4980" y="3598"/>
                </a:lnTo>
                <a:lnTo>
                  <a:pt x="5005" y="3595"/>
                </a:lnTo>
                <a:lnTo>
                  <a:pt x="5027" y="3591"/>
                </a:lnTo>
                <a:lnTo>
                  <a:pt x="5045" y="3586"/>
                </a:lnTo>
                <a:lnTo>
                  <a:pt x="5036" y="3590"/>
                </a:lnTo>
                <a:lnTo>
                  <a:pt x="5049" y="3583"/>
                </a:lnTo>
                <a:lnTo>
                  <a:pt x="5041" y="3588"/>
                </a:lnTo>
                <a:lnTo>
                  <a:pt x="5053" y="3579"/>
                </a:lnTo>
                <a:lnTo>
                  <a:pt x="5062" y="3572"/>
                </a:lnTo>
                <a:lnTo>
                  <a:pt x="5079" y="3560"/>
                </a:lnTo>
                <a:cubicBezTo>
                  <a:pt x="5081" y="3559"/>
                  <a:pt x="5084" y="3558"/>
                  <a:pt x="5086" y="3557"/>
                </a:cubicBezTo>
                <a:lnTo>
                  <a:pt x="5098" y="3552"/>
                </a:lnTo>
                <a:lnTo>
                  <a:pt x="5115" y="3546"/>
                </a:lnTo>
                <a:lnTo>
                  <a:pt x="5140" y="3539"/>
                </a:lnTo>
                <a:lnTo>
                  <a:pt x="5126" y="3545"/>
                </a:lnTo>
                <a:lnTo>
                  <a:pt x="5222" y="3481"/>
                </a:lnTo>
                <a:lnTo>
                  <a:pt x="5225" y="3478"/>
                </a:lnTo>
                <a:lnTo>
                  <a:pt x="5217" y="3486"/>
                </a:lnTo>
                <a:lnTo>
                  <a:pt x="5222" y="3480"/>
                </a:lnTo>
                <a:lnTo>
                  <a:pt x="5217" y="3488"/>
                </a:lnTo>
                <a:lnTo>
                  <a:pt x="5226" y="3471"/>
                </a:lnTo>
                <a:lnTo>
                  <a:pt x="5223" y="3479"/>
                </a:lnTo>
                <a:lnTo>
                  <a:pt x="5228" y="3461"/>
                </a:lnTo>
                <a:lnTo>
                  <a:pt x="5235" y="3442"/>
                </a:lnTo>
                <a:lnTo>
                  <a:pt x="5252" y="3394"/>
                </a:lnTo>
                <a:lnTo>
                  <a:pt x="5266" y="3347"/>
                </a:lnTo>
                <a:lnTo>
                  <a:pt x="5299" y="3251"/>
                </a:lnTo>
                <a:lnTo>
                  <a:pt x="5304" y="3238"/>
                </a:lnTo>
                <a:lnTo>
                  <a:pt x="5311" y="3224"/>
                </a:lnTo>
                <a:cubicBezTo>
                  <a:pt x="5312" y="3222"/>
                  <a:pt x="5314" y="3220"/>
                  <a:pt x="5315" y="3218"/>
                </a:cubicBezTo>
                <a:lnTo>
                  <a:pt x="5329" y="3200"/>
                </a:lnTo>
                <a:lnTo>
                  <a:pt x="5351" y="3178"/>
                </a:lnTo>
                <a:lnTo>
                  <a:pt x="5375" y="3158"/>
                </a:lnTo>
                <a:lnTo>
                  <a:pt x="5421" y="3124"/>
                </a:lnTo>
                <a:lnTo>
                  <a:pt x="5443" y="3109"/>
                </a:lnTo>
                <a:lnTo>
                  <a:pt x="5463" y="3097"/>
                </a:lnTo>
                <a:lnTo>
                  <a:pt x="5443" y="3123"/>
                </a:lnTo>
                <a:lnTo>
                  <a:pt x="5507" y="2931"/>
                </a:lnTo>
                <a:lnTo>
                  <a:pt x="5523" y="2883"/>
                </a:lnTo>
                <a:lnTo>
                  <a:pt x="5524" y="2874"/>
                </a:lnTo>
                <a:lnTo>
                  <a:pt x="5526" y="2864"/>
                </a:lnTo>
                <a:lnTo>
                  <a:pt x="5531" y="2846"/>
                </a:lnTo>
                <a:cubicBezTo>
                  <a:pt x="5533" y="2842"/>
                  <a:pt x="5535" y="2837"/>
                  <a:pt x="5537" y="2833"/>
                </a:cubicBezTo>
                <a:lnTo>
                  <a:pt x="5544" y="2823"/>
                </a:lnTo>
                <a:cubicBezTo>
                  <a:pt x="5546" y="2820"/>
                  <a:pt x="5548" y="2818"/>
                  <a:pt x="5550" y="2815"/>
                </a:cubicBezTo>
                <a:lnTo>
                  <a:pt x="5563" y="2803"/>
                </a:lnTo>
                <a:lnTo>
                  <a:pt x="5574" y="2791"/>
                </a:lnTo>
                <a:lnTo>
                  <a:pt x="5596" y="2770"/>
                </a:lnTo>
                <a:lnTo>
                  <a:pt x="5609" y="2759"/>
                </a:lnTo>
                <a:lnTo>
                  <a:pt x="5623" y="2748"/>
                </a:lnTo>
                <a:lnTo>
                  <a:pt x="5639" y="2737"/>
                </a:lnTo>
                <a:lnTo>
                  <a:pt x="5658" y="2727"/>
                </a:lnTo>
                <a:lnTo>
                  <a:pt x="5674" y="2720"/>
                </a:lnTo>
                <a:lnTo>
                  <a:pt x="5691" y="2714"/>
                </a:lnTo>
                <a:lnTo>
                  <a:pt x="5716" y="2707"/>
                </a:lnTo>
                <a:cubicBezTo>
                  <a:pt x="5721" y="2705"/>
                  <a:pt x="5727" y="2704"/>
                  <a:pt x="5732" y="2705"/>
                </a:cubicBezTo>
                <a:lnTo>
                  <a:pt x="5884" y="2711"/>
                </a:lnTo>
                <a:lnTo>
                  <a:pt x="5961" y="2715"/>
                </a:lnTo>
                <a:lnTo>
                  <a:pt x="6038" y="2721"/>
                </a:lnTo>
                <a:lnTo>
                  <a:pt x="6054" y="2722"/>
                </a:lnTo>
                <a:lnTo>
                  <a:pt x="6071" y="2724"/>
                </a:lnTo>
                <a:lnTo>
                  <a:pt x="6107" y="2729"/>
                </a:lnTo>
                <a:lnTo>
                  <a:pt x="6145" y="2734"/>
                </a:lnTo>
                <a:lnTo>
                  <a:pt x="6182" y="2740"/>
                </a:lnTo>
                <a:lnTo>
                  <a:pt x="6198" y="2742"/>
                </a:lnTo>
                <a:lnTo>
                  <a:pt x="6215" y="2745"/>
                </a:lnTo>
                <a:lnTo>
                  <a:pt x="6229" y="2747"/>
                </a:lnTo>
                <a:lnTo>
                  <a:pt x="6242" y="2749"/>
                </a:lnTo>
                <a:lnTo>
                  <a:pt x="6252" y="2751"/>
                </a:lnTo>
                <a:lnTo>
                  <a:pt x="6259" y="2752"/>
                </a:lnTo>
                <a:lnTo>
                  <a:pt x="6264" y="2753"/>
                </a:lnTo>
                <a:lnTo>
                  <a:pt x="6265" y="2753"/>
                </a:lnTo>
                <a:lnTo>
                  <a:pt x="6255" y="2753"/>
                </a:lnTo>
                <a:lnTo>
                  <a:pt x="6279" y="2751"/>
                </a:lnTo>
                <a:lnTo>
                  <a:pt x="6308" y="2750"/>
                </a:lnTo>
                <a:lnTo>
                  <a:pt x="6336" y="2750"/>
                </a:lnTo>
                <a:lnTo>
                  <a:pt x="6363" y="2748"/>
                </a:lnTo>
                <a:lnTo>
                  <a:pt x="6386" y="2744"/>
                </a:lnTo>
                <a:lnTo>
                  <a:pt x="6407" y="2737"/>
                </a:lnTo>
                <a:lnTo>
                  <a:pt x="6398" y="2741"/>
                </a:lnTo>
                <a:lnTo>
                  <a:pt x="6422" y="2728"/>
                </a:lnTo>
                <a:lnTo>
                  <a:pt x="6415" y="2733"/>
                </a:lnTo>
                <a:lnTo>
                  <a:pt x="6426" y="2725"/>
                </a:lnTo>
                <a:lnTo>
                  <a:pt x="6431" y="2719"/>
                </a:lnTo>
                <a:lnTo>
                  <a:pt x="6447" y="2700"/>
                </a:lnTo>
                <a:lnTo>
                  <a:pt x="6464" y="2679"/>
                </a:lnTo>
                <a:lnTo>
                  <a:pt x="6476" y="2658"/>
                </a:lnTo>
                <a:lnTo>
                  <a:pt x="6473" y="2665"/>
                </a:lnTo>
                <a:lnTo>
                  <a:pt x="6484" y="2638"/>
                </a:lnTo>
                <a:lnTo>
                  <a:pt x="6489" y="2620"/>
                </a:lnTo>
                <a:lnTo>
                  <a:pt x="6494" y="2600"/>
                </a:lnTo>
                <a:lnTo>
                  <a:pt x="6499" y="2581"/>
                </a:lnTo>
                <a:lnTo>
                  <a:pt x="6506" y="2561"/>
                </a:lnTo>
                <a:cubicBezTo>
                  <a:pt x="6507" y="2559"/>
                  <a:pt x="6508" y="2556"/>
                  <a:pt x="6510" y="2554"/>
                </a:cubicBezTo>
                <a:lnTo>
                  <a:pt x="6517" y="2540"/>
                </a:lnTo>
                <a:cubicBezTo>
                  <a:pt x="6519" y="2536"/>
                  <a:pt x="6521" y="2533"/>
                  <a:pt x="6524" y="2530"/>
                </a:cubicBezTo>
                <a:lnTo>
                  <a:pt x="6535" y="2518"/>
                </a:lnTo>
                <a:cubicBezTo>
                  <a:pt x="6537" y="2516"/>
                  <a:pt x="6539" y="2514"/>
                  <a:pt x="6541" y="2512"/>
                </a:cubicBezTo>
                <a:lnTo>
                  <a:pt x="6548" y="2507"/>
                </a:lnTo>
                <a:lnTo>
                  <a:pt x="6562" y="2498"/>
                </a:lnTo>
                <a:lnTo>
                  <a:pt x="6575" y="2491"/>
                </a:lnTo>
                <a:lnTo>
                  <a:pt x="6591" y="2484"/>
                </a:lnTo>
                <a:lnTo>
                  <a:pt x="6615" y="2477"/>
                </a:lnTo>
                <a:lnTo>
                  <a:pt x="6641" y="2472"/>
                </a:lnTo>
                <a:lnTo>
                  <a:pt x="6663" y="2469"/>
                </a:lnTo>
                <a:lnTo>
                  <a:pt x="6681" y="2465"/>
                </a:lnTo>
                <a:lnTo>
                  <a:pt x="6693" y="2462"/>
                </a:lnTo>
                <a:lnTo>
                  <a:pt x="6706" y="2458"/>
                </a:lnTo>
                <a:lnTo>
                  <a:pt x="6725" y="2452"/>
                </a:lnTo>
                <a:lnTo>
                  <a:pt x="6747" y="2449"/>
                </a:lnTo>
                <a:lnTo>
                  <a:pt x="6924" y="2443"/>
                </a:lnTo>
                <a:lnTo>
                  <a:pt x="7097" y="2439"/>
                </a:lnTo>
                <a:lnTo>
                  <a:pt x="7269" y="2436"/>
                </a:lnTo>
                <a:lnTo>
                  <a:pt x="7441" y="2432"/>
                </a:lnTo>
                <a:lnTo>
                  <a:pt x="7426" y="2435"/>
                </a:lnTo>
                <a:lnTo>
                  <a:pt x="7522" y="2403"/>
                </a:lnTo>
                <a:lnTo>
                  <a:pt x="7533" y="2398"/>
                </a:lnTo>
                <a:lnTo>
                  <a:pt x="7544" y="2392"/>
                </a:lnTo>
                <a:lnTo>
                  <a:pt x="7557" y="2383"/>
                </a:lnTo>
                <a:lnTo>
                  <a:pt x="7570" y="2373"/>
                </a:lnTo>
                <a:lnTo>
                  <a:pt x="7583" y="2364"/>
                </a:lnTo>
                <a:lnTo>
                  <a:pt x="7593" y="2356"/>
                </a:lnTo>
                <a:lnTo>
                  <a:pt x="7599" y="2351"/>
                </a:lnTo>
                <a:lnTo>
                  <a:pt x="7602" y="2348"/>
                </a:lnTo>
                <a:lnTo>
                  <a:pt x="7593" y="2357"/>
                </a:lnTo>
                <a:lnTo>
                  <a:pt x="7610" y="2334"/>
                </a:lnTo>
                <a:lnTo>
                  <a:pt x="7618" y="2323"/>
                </a:lnTo>
                <a:lnTo>
                  <a:pt x="7622" y="2314"/>
                </a:lnTo>
                <a:lnTo>
                  <a:pt x="7626" y="2305"/>
                </a:lnTo>
                <a:lnTo>
                  <a:pt x="7629" y="2296"/>
                </a:lnTo>
                <a:lnTo>
                  <a:pt x="7635" y="2274"/>
                </a:lnTo>
                <a:lnTo>
                  <a:pt x="7640" y="2259"/>
                </a:lnTo>
                <a:cubicBezTo>
                  <a:pt x="7641" y="2257"/>
                  <a:pt x="7642" y="2255"/>
                  <a:pt x="7643" y="2253"/>
                </a:cubicBezTo>
                <a:lnTo>
                  <a:pt x="7649" y="2241"/>
                </a:lnTo>
                <a:cubicBezTo>
                  <a:pt x="7650" y="2239"/>
                  <a:pt x="7652" y="2237"/>
                  <a:pt x="7653" y="2234"/>
                </a:cubicBezTo>
                <a:lnTo>
                  <a:pt x="7662" y="2223"/>
                </a:lnTo>
                <a:cubicBezTo>
                  <a:pt x="7664" y="2221"/>
                  <a:pt x="7666" y="2219"/>
                  <a:pt x="7668" y="2217"/>
                </a:cubicBezTo>
                <a:lnTo>
                  <a:pt x="7680" y="2206"/>
                </a:lnTo>
                <a:cubicBezTo>
                  <a:pt x="7683" y="2203"/>
                  <a:pt x="7686" y="2201"/>
                  <a:pt x="7689" y="2199"/>
                </a:cubicBezTo>
                <a:lnTo>
                  <a:pt x="7700" y="2193"/>
                </a:lnTo>
                <a:cubicBezTo>
                  <a:pt x="7703" y="2191"/>
                  <a:pt x="7707" y="2189"/>
                  <a:pt x="7711" y="2188"/>
                </a:cubicBezTo>
                <a:lnTo>
                  <a:pt x="7723" y="2185"/>
                </a:lnTo>
                <a:lnTo>
                  <a:pt x="7738" y="2181"/>
                </a:lnTo>
                <a:lnTo>
                  <a:pt x="7749" y="2178"/>
                </a:lnTo>
                <a:lnTo>
                  <a:pt x="7734" y="2185"/>
                </a:lnTo>
                <a:lnTo>
                  <a:pt x="7745" y="2178"/>
                </a:lnTo>
                <a:lnTo>
                  <a:pt x="7754" y="2172"/>
                </a:lnTo>
                <a:lnTo>
                  <a:pt x="7767" y="2163"/>
                </a:lnTo>
                <a:lnTo>
                  <a:pt x="7776" y="2157"/>
                </a:lnTo>
                <a:lnTo>
                  <a:pt x="7781" y="2153"/>
                </a:lnTo>
                <a:lnTo>
                  <a:pt x="7784" y="2151"/>
                </a:lnTo>
                <a:cubicBezTo>
                  <a:pt x="7800" y="2140"/>
                  <a:pt x="7820" y="2139"/>
                  <a:pt x="7836" y="2148"/>
                </a:cubicBezTo>
                <a:cubicBezTo>
                  <a:pt x="7852" y="2157"/>
                  <a:pt x="7862" y="2174"/>
                  <a:pt x="7862" y="2192"/>
                </a:cubicBezTo>
                <a:lnTo>
                  <a:pt x="7862" y="2192"/>
                </a:lnTo>
                <a:cubicBezTo>
                  <a:pt x="7862" y="2206"/>
                  <a:pt x="7857" y="2218"/>
                  <a:pt x="7848" y="2228"/>
                </a:cubicBezTo>
                <a:lnTo>
                  <a:pt x="7844" y="2231"/>
                </a:lnTo>
                <a:lnTo>
                  <a:pt x="7845" y="2231"/>
                </a:lnTo>
                <a:lnTo>
                  <a:pt x="7856" y="2210"/>
                </a:lnTo>
                <a:lnTo>
                  <a:pt x="7855" y="2212"/>
                </a:lnTo>
                <a:lnTo>
                  <a:pt x="7839" y="2161"/>
                </a:lnTo>
                <a:lnTo>
                  <a:pt x="7840" y="2163"/>
                </a:lnTo>
                <a:lnTo>
                  <a:pt x="7805" y="2151"/>
                </a:lnTo>
                <a:lnTo>
                  <a:pt x="7809" y="2151"/>
                </a:lnTo>
                <a:lnTo>
                  <a:pt x="7802" y="2152"/>
                </a:lnTo>
                <a:lnTo>
                  <a:pt x="7810" y="2150"/>
                </a:lnTo>
                <a:lnTo>
                  <a:pt x="7817" y="2147"/>
                </a:lnTo>
                <a:lnTo>
                  <a:pt x="7823" y="2145"/>
                </a:lnTo>
                <a:lnTo>
                  <a:pt x="7832" y="2142"/>
                </a:lnTo>
                <a:lnTo>
                  <a:pt x="7842" y="2137"/>
                </a:lnTo>
                <a:lnTo>
                  <a:pt x="7855" y="2132"/>
                </a:lnTo>
                <a:lnTo>
                  <a:pt x="7866" y="2127"/>
                </a:lnTo>
                <a:lnTo>
                  <a:pt x="7876" y="2123"/>
                </a:lnTo>
                <a:lnTo>
                  <a:pt x="7883" y="2119"/>
                </a:lnTo>
                <a:lnTo>
                  <a:pt x="7889" y="2116"/>
                </a:lnTo>
                <a:lnTo>
                  <a:pt x="7890" y="2115"/>
                </a:lnTo>
                <a:lnTo>
                  <a:pt x="7893" y="2113"/>
                </a:lnTo>
                <a:lnTo>
                  <a:pt x="7883" y="2122"/>
                </a:lnTo>
                <a:lnTo>
                  <a:pt x="7887" y="2117"/>
                </a:lnTo>
                <a:lnTo>
                  <a:pt x="7874" y="2150"/>
                </a:lnTo>
                <a:lnTo>
                  <a:pt x="7874" y="2148"/>
                </a:lnTo>
                <a:lnTo>
                  <a:pt x="7901" y="2192"/>
                </a:lnTo>
                <a:lnTo>
                  <a:pt x="7898" y="2190"/>
                </a:lnTo>
                <a:lnTo>
                  <a:pt x="7919" y="2196"/>
                </a:lnTo>
                <a:lnTo>
                  <a:pt x="7910" y="2196"/>
                </a:lnTo>
                <a:lnTo>
                  <a:pt x="7914" y="2196"/>
                </a:lnTo>
                <a:lnTo>
                  <a:pt x="7919" y="2195"/>
                </a:lnTo>
                <a:lnTo>
                  <a:pt x="7904" y="2097"/>
                </a:lnTo>
                <a:lnTo>
                  <a:pt x="7906" y="2096"/>
                </a:lnTo>
                <a:lnTo>
                  <a:pt x="7913" y="2096"/>
                </a:lnTo>
                <a:lnTo>
                  <a:pt x="7920" y="2095"/>
                </a:lnTo>
                <a:lnTo>
                  <a:pt x="7925" y="2094"/>
                </a:lnTo>
                <a:lnTo>
                  <a:pt x="7934" y="2093"/>
                </a:lnTo>
                <a:lnTo>
                  <a:pt x="7944" y="2092"/>
                </a:lnTo>
                <a:lnTo>
                  <a:pt x="7957" y="2090"/>
                </a:lnTo>
                <a:lnTo>
                  <a:pt x="7973" y="2087"/>
                </a:lnTo>
                <a:lnTo>
                  <a:pt x="7989" y="2084"/>
                </a:lnTo>
                <a:lnTo>
                  <a:pt x="8010" y="2081"/>
                </a:lnTo>
                <a:lnTo>
                  <a:pt x="7989" y="2090"/>
                </a:lnTo>
                <a:lnTo>
                  <a:pt x="8012" y="2073"/>
                </a:lnTo>
                <a:lnTo>
                  <a:pt x="8040" y="2056"/>
                </a:lnTo>
                <a:lnTo>
                  <a:pt x="8057" y="2047"/>
                </a:lnTo>
                <a:lnTo>
                  <a:pt x="8068" y="2043"/>
                </a:lnTo>
                <a:lnTo>
                  <a:pt x="8079" y="2039"/>
                </a:lnTo>
                <a:lnTo>
                  <a:pt x="8088" y="2036"/>
                </a:lnTo>
                <a:lnTo>
                  <a:pt x="8102" y="2033"/>
                </a:lnTo>
                <a:lnTo>
                  <a:pt x="8113" y="2033"/>
                </a:lnTo>
                <a:lnTo>
                  <a:pt x="8111" y="2032"/>
                </a:lnTo>
                <a:lnTo>
                  <a:pt x="8096" y="2038"/>
                </a:lnTo>
                <a:lnTo>
                  <a:pt x="8104" y="2033"/>
                </a:lnTo>
                <a:lnTo>
                  <a:pt x="8104" y="2033"/>
                </a:lnTo>
                <a:lnTo>
                  <a:pt x="8110" y="2028"/>
                </a:lnTo>
                <a:lnTo>
                  <a:pt x="8119" y="2021"/>
                </a:lnTo>
                <a:lnTo>
                  <a:pt x="8130" y="2012"/>
                </a:lnTo>
                <a:lnTo>
                  <a:pt x="8140" y="2003"/>
                </a:lnTo>
                <a:lnTo>
                  <a:pt x="8149" y="1993"/>
                </a:lnTo>
                <a:lnTo>
                  <a:pt x="8160" y="1980"/>
                </a:lnTo>
                <a:lnTo>
                  <a:pt x="8177" y="1965"/>
                </a:lnTo>
                <a:lnTo>
                  <a:pt x="8201" y="1948"/>
                </a:lnTo>
                <a:lnTo>
                  <a:pt x="8224" y="1935"/>
                </a:lnTo>
                <a:lnTo>
                  <a:pt x="8265" y="1911"/>
                </a:lnTo>
                <a:lnTo>
                  <a:pt x="8275" y="1905"/>
                </a:lnTo>
                <a:lnTo>
                  <a:pt x="8284" y="1899"/>
                </a:lnTo>
                <a:lnTo>
                  <a:pt x="8291" y="1894"/>
                </a:lnTo>
                <a:lnTo>
                  <a:pt x="8295" y="1891"/>
                </a:lnTo>
                <a:lnTo>
                  <a:pt x="8303" y="1886"/>
                </a:lnTo>
                <a:lnTo>
                  <a:pt x="8310" y="1881"/>
                </a:lnTo>
                <a:lnTo>
                  <a:pt x="8320" y="1876"/>
                </a:lnTo>
                <a:lnTo>
                  <a:pt x="8333" y="1871"/>
                </a:lnTo>
                <a:lnTo>
                  <a:pt x="8340" y="1869"/>
                </a:lnTo>
                <a:lnTo>
                  <a:pt x="8348" y="1866"/>
                </a:lnTo>
                <a:lnTo>
                  <a:pt x="8359" y="1863"/>
                </a:lnTo>
                <a:lnTo>
                  <a:pt x="8370" y="1859"/>
                </a:lnTo>
                <a:lnTo>
                  <a:pt x="8356" y="1866"/>
                </a:lnTo>
                <a:lnTo>
                  <a:pt x="8380" y="1849"/>
                </a:lnTo>
                <a:lnTo>
                  <a:pt x="8393" y="1840"/>
                </a:lnTo>
                <a:lnTo>
                  <a:pt x="8411" y="1830"/>
                </a:lnTo>
                <a:cubicBezTo>
                  <a:pt x="8413" y="1829"/>
                  <a:pt x="8415" y="1828"/>
                  <a:pt x="8418" y="1827"/>
                </a:cubicBezTo>
                <a:lnTo>
                  <a:pt x="8433" y="1822"/>
                </a:lnTo>
                <a:lnTo>
                  <a:pt x="8455" y="1817"/>
                </a:lnTo>
                <a:lnTo>
                  <a:pt x="8472" y="1813"/>
                </a:lnTo>
                <a:lnTo>
                  <a:pt x="8486" y="1810"/>
                </a:lnTo>
                <a:lnTo>
                  <a:pt x="8500" y="1806"/>
                </a:lnTo>
                <a:lnTo>
                  <a:pt x="8519" y="1800"/>
                </a:lnTo>
                <a:lnTo>
                  <a:pt x="8540" y="1793"/>
                </a:lnTo>
                <a:lnTo>
                  <a:pt x="8562" y="1785"/>
                </a:lnTo>
                <a:lnTo>
                  <a:pt x="8583" y="1777"/>
                </a:lnTo>
                <a:lnTo>
                  <a:pt x="8602" y="1769"/>
                </a:lnTo>
                <a:lnTo>
                  <a:pt x="8619" y="1760"/>
                </a:lnTo>
                <a:lnTo>
                  <a:pt x="8631" y="1752"/>
                </a:lnTo>
                <a:lnTo>
                  <a:pt x="8652" y="1734"/>
                </a:lnTo>
                <a:lnTo>
                  <a:pt x="8646" y="1740"/>
                </a:lnTo>
                <a:lnTo>
                  <a:pt x="8668" y="1714"/>
                </a:lnTo>
                <a:lnTo>
                  <a:pt x="8675" y="1703"/>
                </a:lnTo>
                <a:lnTo>
                  <a:pt x="8681" y="1691"/>
                </a:lnTo>
                <a:lnTo>
                  <a:pt x="8686" y="1679"/>
                </a:lnTo>
                <a:lnTo>
                  <a:pt x="8690" y="1668"/>
                </a:lnTo>
                <a:lnTo>
                  <a:pt x="8697" y="1641"/>
                </a:lnTo>
                <a:lnTo>
                  <a:pt x="8701" y="1626"/>
                </a:lnTo>
                <a:lnTo>
                  <a:pt x="8705" y="1607"/>
                </a:lnTo>
                <a:lnTo>
                  <a:pt x="8704" y="1614"/>
                </a:lnTo>
                <a:lnTo>
                  <a:pt x="8707" y="1586"/>
                </a:lnTo>
                <a:lnTo>
                  <a:pt x="8709" y="1561"/>
                </a:lnTo>
                <a:lnTo>
                  <a:pt x="8710" y="1539"/>
                </a:lnTo>
                <a:lnTo>
                  <a:pt x="8712" y="1521"/>
                </a:lnTo>
                <a:lnTo>
                  <a:pt x="8713" y="1504"/>
                </a:lnTo>
                <a:lnTo>
                  <a:pt x="8713" y="1490"/>
                </a:lnTo>
                <a:lnTo>
                  <a:pt x="8714" y="1478"/>
                </a:lnTo>
                <a:lnTo>
                  <a:pt x="8714" y="1468"/>
                </a:lnTo>
                <a:lnTo>
                  <a:pt x="8714" y="1460"/>
                </a:lnTo>
                <a:lnTo>
                  <a:pt x="8714" y="1456"/>
                </a:lnTo>
                <a:lnTo>
                  <a:pt x="8714" y="1449"/>
                </a:lnTo>
                <a:lnTo>
                  <a:pt x="8714" y="1448"/>
                </a:lnTo>
                <a:lnTo>
                  <a:pt x="8714" y="1443"/>
                </a:lnTo>
                <a:lnTo>
                  <a:pt x="8715" y="1452"/>
                </a:lnTo>
                <a:lnTo>
                  <a:pt x="8715" y="1451"/>
                </a:lnTo>
                <a:cubicBezTo>
                  <a:pt x="8699" y="1387"/>
                  <a:pt x="8796" y="1362"/>
                  <a:pt x="8812" y="1427"/>
                </a:cubicBezTo>
                <a:lnTo>
                  <a:pt x="8812" y="1428"/>
                </a:lnTo>
                <a:lnTo>
                  <a:pt x="8808" y="1418"/>
                </a:lnTo>
                <a:lnTo>
                  <a:pt x="8809" y="1420"/>
                </a:lnTo>
                <a:lnTo>
                  <a:pt x="8787" y="1397"/>
                </a:lnTo>
                <a:lnTo>
                  <a:pt x="8789" y="1398"/>
                </a:lnTo>
                <a:lnTo>
                  <a:pt x="8759" y="1394"/>
                </a:lnTo>
                <a:lnTo>
                  <a:pt x="8762" y="1393"/>
                </a:lnTo>
                <a:lnTo>
                  <a:pt x="8738" y="1404"/>
                </a:lnTo>
                <a:lnTo>
                  <a:pt x="8743" y="1400"/>
                </a:lnTo>
                <a:lnTo>
                  <a:pt x="8736" y="1408"/>
                </a:lnTo>
                <a:lnTo>
                  <a:pt x="8742" y="1399"/>
                </a:lnTo>
                <a:lnTo>
                  <a:pt x="8744" y="1396"/>
                </a:lnTo>
                <a:lnTo>
                  <a:pt x="8747" y="1390"/>
                </a:lnTo>
                <a:lnTo>
                  <a:pt x="8752" y="1382"/>
                </a:lnTo>
                <a:lnTo>
                  <a:pt x="8757" y="1372"/>
                </a:lnTo>
                <a:lnTo>
                  <a:pt x="8754" y="1381"/>
                </a:lnTo>
                <a:lnTo>
                  <a:pt x="8757" y="1368"/>
                </a:lnTo>
                <a:lnTo>
                  <a:pt x="8756" y="1376"/>
                </a:lnTo>
                <a:lnTo>
                  <a:pt x="8757" y="1362"/>
                </a:lnTo>
                <a:lnTo>
                  <a:pt x="8761" y="1343"/>
                </a:lnTo>
                <a:cubicBezTo>
                  <a:pt x="8763" y="1337"/>
                  <a:pt x="8765" y="1332"/>
                  <a:pt x="8769" y="1326"/>
                </a:cubicBezTo>
                <a:lnTo>
                  <a:pt x="8772" y="1322"/>
                </a:lnTo>
                <a:cubicBezTo>
                  <a:pt x="8775" y="1317"/>
                  <a:pt x="8779" y="1313"/>
                  <a:pt x="8784" y="1310"/>
                </a:cubicBezTo>
                <a:lnTo>
                  <a:pt x="8788" y="1306"/>
                </a:lnTo>
                <a:cubicBezTo>
                  <a:pt x="8792" y="1303"/>
                  <a:pt x="8796" y="1301"/>
                  <a:pt x="8801" y="1300"/>
                </a:cubicBezTo>
                <a:lnTo>
                  <a:pt x="8816" y="1294"/>
                </a:lnTo>
                <a:lnTo>
                  <a:pt x="8837" y="1289"/>
                </a:lnTo>
                <a:lnTo>
                  <a:pt x="8875" y="1284"/>
                </a:lnTo>
                <a:lnTo>
                  <a:pt x="8912" y="1283"/>
                </a:lnTo>
                <a:lnTo>
                  <a:pt x="8942" y="1281"/>
                </a:lnTo>
                <a:lnTo>
                  <a:pt x="8921" y="1287"/>
                </a:lnTo>
                <a:lnTo>
                  <a:pt x="8933" y="1280"/>
                </a:lnTo>
                <a:lnTo>
                  <a:pt x="8948" y="1272"/>
                </a:lnTo>
                <a:lnTo>
                  <a:pt x="8957" y="1266"/>
                </a:lnTo>
                <a:lnTo>
                  <a:pt x="8949" y="1273"/>
                </a:lnTo>
                <a:lnTo>
                  <a:pt x="8959" y="1263"/>
                </a:lnTo>
                <a:lnTo>
                  <a:pt x="8954" y="1269"/>
                </a:lnTo>
                <a:lnTo>
                  <a:pt x="8962" y="1258"/>
                </a:lnTo>
                <a:lnTo>
                  <a:pt x="8963" y="1254"/>
                </a:lnTo>
                <a:lnTo>
                  <a:pt x="8960" y="1260"/>
                </a:lnTo>
                <a:lnTo>
                  <a:pt x="8963" y="1252"/>
                </a:lnTo>
                <a:lnTo>
                  <a:pt x="8961" y="1261"/>
                </a:lnTo>
                <a:lnTo>
                  <a:pt x="8962" y="1254"/>
                </a:lnTo>
                <a:lnTo>
                  <a:pt x="8962" y="1268"/>
                </a:lnTo>
                <a:lnTo>
                  <a:pt x="8961" y="1257"/>
                </a:lnTo>
                <a:lnTo>
                  <a:pt x="8962" y="1266"/>
                </a:lnTo>
                <a:lnTo>
                  <a:pt x="8959" y="1256"/>
                </a:lnTo>
                <a:lnTo>
                  <a:pt x="8957" y="1246"/>
                </a:lnTo>
                <a:cubicBezTo>
                  <a:pt x="8957" y="1242"/>
                  <a:pt x="8957" y="1239"/>
                  <a:pt x="8957" y="1235"/>
                </a:cubicBezTo>
                <a:lnTo>
                  <a:pt x="8957" y="1230"/>
                </a:lnTo>
                <a:cubicBezTo>
                  <a:pt x="8957" y="1225"/>
                  <a:pt x="8958" y="1220"/>
                  <a:pt x="8960" y="1215"/>
                </a:cubicBezTo>
                <a:lnTo>
                  <a:pt x="8962" y="1210"/>
                </a:lnTo>
                <a:cubicBezTo>
                  <a:pt x="8963" y="1207"/>
                  <a:pt x="8965" y="1204"/>
                  <a:pt x="8967" y="1201"/>
                </a:cubicBezTo>
                <a:lnTo>
                  <a:pt x="8970" y="1195"/>
                </a:lnTo>
                <a:cubicBezTo>
                  <a:pt x="8972" y="1192"/>
                  <a:pt x="8974" y="1189"/>
                  <a:pt x="8977" y="1187"/>
                </a:cubicBezTo>
                <a:lnTo>
                  <a:pt x="8983" y="1180"/>
                </a:lnTo>
                <a:lnTo>
                  <a:pt x="8996" y="1169"/>
                </a:lnTo>
                <a:lnTo>
                  <a:pt x="9012" y="1157"/>
                </a:lnTo>
                <a:lnTo>
                  <a:pt x="9031" y="1145"/>
                </a:lnTo>
                <a:lnTo>
                  <a:pt x="9045" y="1137"/>
                </a:lnTo>
                <a:cubicBezTo>
                  <a:pt x="9047" y="1136"/>
                  <a:pt x="9049" y="1135"/>
                  <a:pt x="9052" y="1134"/>
                </a:cubicBezTo>
                <a:lnTo>
                  <a:pt x="9061" y="1131"/>
                </a:lnTo>
                <a:cubicBezTo>
                  <a:pt x="9064" y="1131"/>
                  <a:pt x="9066" y="1130"/>
                  <a:pt x="9069" y="1130"/>
                </a:cubicBezTo>
                <a:lnTo>
                  <a:pt x="9089" y="1126"/>
                </a:lnTo>
                <a:lnTo>
                  <a:pt x="9113" y="1124"/>
                </a:lnTo>
                <a:lnTo>
                  <a:pt x="9130" y="1121"/>
                </a:lnTo>
                <a:lnTo>
                  <a:pt x="9122" y="1123"/>
                </a:lnTo>
                <a:lnTo>
                  <a:pt x="9134" y="1119"/>
                </a:lnTo>
                <a:lnTo>
                  <a:pt x="9143" y="1115"/>
                </a:lnTo>
                <a:lnTo>
                  <a:pt x="9156" y="1110"/>
                </a:lnTo>
                <a:lnTo>
                  <a:pt x="9175" y="1106"/>
                </a:lnTo>
                <a:lnTo>
                  <a:pt x="9241" y="1099"/>
                </a:lnTo>
                <a:lnTo>
                  <a:pt x="9303" y="1095"/>
                </a:lnTo>
                <a:lnTo>
                  <a:pt x="9423" y="1089"/>
                </a:lnTo>
                <a:lnTo>
                  <a:pt x="9378" y="1123"/>
                </a:lnTo>
                <a:lnTo>
                  <a:pt x="9382" y="1112"/>
                </a:lnTo>
                <a:lnTo>
                  <a:pt x="9386" y="1102"/>
                </a:lnTo>
                <a:lnTo>
                  <a:pt x="9390" y="1088"/>
                </a:lnTo>
                <a:lnTo>
                  <a:pt x="9394" y="1077"/>
                </a:lnTo>
                <a:lnTo>
                  <a:pt x="9395" y="1073"/>
                </a:lnTo>
                <a:lnTo>
                  <a:pt x="9395" y="1073"/>
                </a:lnTo>
                <a:lnTo>
                  <a:pt x="9394" y="1081"/>
                </a:lnTo>
                <a:lnTo>
                  <a:pt x="9394" y="1077"/>
                </a:lnTo>
                <a:lnTo>
                  <a:pt x="9397" y="1093"/>
                </a:lnTo>
                <a:lnTo>
                  <a:pt x="9396" y="1090"/>
                </a:lnTo>
                <a:lnTo>
                  <a:pt x="9395" y="1091"/>
                </a:lnTo>
                <a:lnTo>
                  <a:pt x="9392" y="1082"/>
                </a:lnTo>
                <a:lnTo>
                  <a:pt x="9389" y="1072"/>
                </a:lnTo>
                <a:lnTo>
                  <a:pt x="9385" y="1056"/>
                </a:lnTo>
                <a:lnTo>
                  <a:pt x="9382" y="1037"/>
                </a:lnTo>
                <a:lnTo>
                  <a:pt x="9381" y="1025"/>
                </a:lnTo>
                <a:lnTo>
                  <a:pt x="9380" y="1011"/>
                </a:lnTo>
                <a:lnTo>
                  <a:pt x="9379" y="997"/>
                </a:lnTo>
                <a:lnTo>
                  <a:pt x="9378" y="982"/>
                </a:lnTo>
                <a:lnTo>
                  <a:pt x="9377" y="963"/>
                </a:lnTo>
                <a:lnTo>
                  <a:pt x="9376" y="944"/>
                </a:lnTo>
                <a:lnTo>
                  <a:pt x="9376" y="923"/>
                </a:lnTo>
                <a:lnTo>
                  <a:pt x="9376" y="898"/>
                </a:lnTo>
                <a:lnTo>
                  <a:pt x="9377" y="883"/>
                </a:lnTo>
                <a:lnTo>
                  <a:pt x="9379" y="864"/>
                </a:lnTo>
                <a:cubicBezTo>
                  <a:pt x="9380" y="860"/>
                  <a:pt x="9381" y="856"/>
                  <a:pt x="9382" y="853"/>
                </a:cubicBezTo>
                <a:lnTo>
                  <a:pt x="9387" y="841"/>
                </a:lnTo>
                <a:cubicBezTo>
                  <a:pt x="9390" y="836"/>
                  <a:pt x="9393" y="831"/>
                  <a:pt x="9396" y="826"/>
                </a:cubicBezTo>
                <a:lnTo>
                  <a:pt x="9405" y="817"/>
                </a:lnTo>
                <a:cubicBezTo>
                  <a:pt x="9408" y="813"/>
                  <a:pt x="9412" y="810"/>
                  <a:pt x="9416" y="808"/>
                </a:cubicBezTo>
                <a:lnTo>
                  <a:pt x="9427" y="801"/>
                </a:lnTo>
                <a:lnTo>
                  <a:pt x="9443" y="793"/>
                </a:lnTo>
                <a:lnTo>
                  <a:pt x="9473" y="783"/>
                </a:lnTo>
                <a:lnTo>
                  <a:pt x="9502" y="777"/>
                </a:lnTo>
                <a:lnTo>
                  <a:pt x="9525" y="770"/>
                </a:lnTo>
                <a:lnTo>
                  <a:pt x="9570" y="755"/>
                </a:lnTo>
                <a:lnTo>
                  <a:pt x="9571" y="850"/>
                </a:lnTo>
                <a:lnTo>
                  <a:pt x="9561" y="847"/>
                </a:lnTo>
                <a:lnTo>
                  <a:pt x="9553" y="846"/>
                </a:lnTo>
                <a:lnTo>
                  <a:pt x="9531" y="842"/>
                </a:lnTo>
                <a:lnTo>
                  <a:pt x="9516" y="838"/>
                </a:lnTo>
                <a:cubicBezTo>
                  <a:pt x="9513" y="837"/>
                  <a:pt x="9511" y="837"/>
                  <a:pt x="9509" y="836"/>
                </a:cubicBezTo>
                <a:lnTo>
                  <a:pt x="9499" y="831"/>
                </a:lnTo>
                <a:cubicBezTo>
                  <a:pt x="9495" y="830"/>
                  <a:pt x="9491" y="827"/>
                  <a:pt x="9488" y="824"/>
                </a:cubicBezTo>
                <a:lnTo>
                  <a:pt x="9480" y="818"/>
                </a:lnTo>
                <a:cubicBezTo>
                  <a:pt x="9475" y="814"/>
                  <a:pt x="9471" y="810"/>
                  <a:pt x="9468" y="805"/>
                </a:cubicBezTo>
                <a:lnTo>
                  <a:pt x="9463" y="796"/>
                </a:lnTo>
                <a:cubicBezTo>
                  <a:pt x="9460" y="791"/>
                  <a:pt x="9458" y="786"/>
                  <a:pt x="9457" y="780"/>
                </a:cubicBezTo>
                <a:lnTo>
                  <a:pt x="9455" y="771"/>
                </a:lnTo>
                <a:cubicBezTo>
                  <a:pt x="9454" y="767"/>
                  <a:pt x="9454" y="762"/>
                  <a:pt x="9454" y="758"/>
                </a:cubicBezTo>
                <a:lnTo>
                  <a:pt x="9455" y="747"/>
                </a:lnTo>
                <a:cubicBezTo>
                  <a:pt x="9455" y="745"/>
                  <a:pt x="9456" y="742"/>
                  <a:pt x="9456" y="740"/>
                </a:cubicBezTo>
                <a:lnTo>
                  <a:pt x="9459" y="728"/>
                </a:lnTo>
                <a:lnTo>
                  <a:pt x="9465" y="710"/>
                </a:lnTo>
                <a:lnTo>
                  <a:pt x="9472" y="692"/>
                </a:lnTo>
                <a:lnTo>
                  <a:pt x="9481" y="675"/>
                </a:lnTo>
                <a:lnTo>
                  <a:pt x="9499" y="642"/>
                </a:lnTo>
                <a:lnTo>
                  <a:pt x="9519" y="611"/>
                </a:lnTo>
                <a:lnTo>
                  <a:pt x="9537" y="584"/>
                </a:lnTo>
                <a:lnTo>
                  <a:pt x="9545" y="572"/>
                </a:lnTo>
                <a:lnTo>
                  <a:pt x="9553" y="562"/>
                </a:lnTo>
                <a:lnTo>
                  <a:pt x="9558" y="555"/>
                </a:lnTo>
                <a:lnTo>
                  <a:pt x="9560" y="551"/>
                </a:lnTo>
                <a:lnTo>
                  <a:pt x="9572" y="533"/>
                </a:lnTo>
                <a:lnTo>
                  <a:pt x="9581" y="520"/>
                </a:lnTo>
                <a:lnTo>
                  <a:pt x="9587" y="511"/>
                </a:lnTo>
                <a:lnTo>
                  <a:pt x="9590" y="506"/>
                </a:lnTo>
                <a:lnTo>
                  <a:pt x="9591" y="505"/>
                </a:lnTo>
                <a:lnTo>
                  <a:pt x="9594" y="500"/>
                </a:lnTo>
                <a:cubicBezTo>
                  <a:pt x="9604" y="487"/>
                  <a:pt x="9621" y="479"/>
                  <a:pt x="9638" y="481"/>
                </a:cubicBezTo>
                <a:cubicBezTo>
                  <a:pt x="9656" y="482"/>
                  <a:pt x="9671" y="493"/>
                  <a:pt x="9679" y="508"/>
                </a:cubicBezTo>
                <a:lnTo>
                  <a:pt x="9679" y="509"/>
                </a:lnTo>
                <a:lnTo>
                  <a:pt x="9618" y="484"/>
                </a:lnTo>
                <a:lnTo>
                  <a:pt x="9619" y="483"/>
                </a:lnTo>
                <a:lnTo>
                  <a:pt x="9600" y="495"/>
                </a:lnTo>
                <a:lnTo>
                  <a:pt x="9601" y="494"/>
                </a:lnTo>
                <a:lnTo>
                  <a:pt x="9603" y="492"/>
                </a:lnTo>
                <a:lnTo>
                  <a:pt x="9607" y="487"/>
                </a:lnTo>
                <a:lnTo>
                  <a:pt x="9614" y="478"/>
                </a:lnTo>
                <a:lnTo>
                  <a:pt x="9624" y="465"/>
                </a:lnTo>
                <a:lnTo>
                  <a:pt x="9639" y="445"/>
                </a:lnTo>
                <a:lnTo>
                  <a:pt x="9648" y="434"/>
                </a:lnTo>
                <a:lnTo>
                  <a:pt x="9658" y="421"/>
                </a:lnTo>
                <a:lnTo>
                  <a:pt x="9672" y="399"/>
                </a:lnTo>
                <a:lnTo>
                  <a:pt x="9688" y="375"/>
                </a:lnTo>
                <a:lnTo>
                  <a:pt x="9714" y="340"/>
                </a:lnTo>
                <a:lnTo>
                  <a:pt x="9738" y="308"/>
                </a:lnTo>
                <a:lnTo>
                  <a:pt x="9752" y="287"/>
                </a:lnTo>
                <a:lnTo>
                  <a:pt x="9768" y="263"/>
                </a:lnTo>
                <a:lnTo>
                  <a:pt x="9794" y="228"/>
                </a:lnTo>
                <a:lnTo>
                  <a:pt x="9818" y="196"/>
                </a:lnTo>
                <a:lnTo>
                  <a:pt x="9827" y="184"/>
                </a:lnTo>
                <a:lnTo>
                  <a:pt x="9834" y="175"/>
                </a:lnTo>
                <a:lnTo>
                  <a:pt x="9840" y="166"/>
                </a:lnTo>
                <a:lnTo>
                  <a:pt x="9843" y="162"/>
                </a:lnTo>
                <a:lnTo>
                  <a:pt x="9846" y="158"/>
                </a:lnTo>
                <a:lnTo>
                  <a:pt x="9845" y="158"/>
                </a:lnTo>
                <a:lnTo>
                  <a:pt x="9842" y="165"/>
                </a:lnTo>
                <a:lnTo>
                  <a:pt x="9844" y="161"/>
                </a:lnTo>
                <a:lnTo>
                  <a:pt x="9840" y="176"/>
                </a:lnTo>
                <a:lnTo>
                  <a:pt x="9840" y="172"/>
                </a:lnTo>
                <a:cubicBezTo>
                  <a:pt x="9840" y="169"/>
                  <a:pt x="9841" y="166"/>
                  <a:pt x="9842" y="163"/>
                </a:cubicBezTo>
                <a:lnTo>
                  <a:pt x="9842" y="160"/>
                </a:lnTo>
                <a:lnTo>
                  <a:pt x="9843" y="157"/>
                </a:lnTo>
                <a:lnTo>
                  <a:pt x="9846" y="148"/>
                </a:lnTo>
                <a:lnTo>
                  <a:pt x="9849" y="138"/>
                </a:lnTo>
                <a:lnTo>
                  <a:pt x="9854" y="126"/>
                </a:lnTo>
                <a:lnTo>
                  <a:pt x="9860" y="111"/>
                </a:lnTo>
                <a:lnTo>
                  <a:pt x="9865" y="96"/>
                </a:lnTo>
                <a:lnTo>
                  <a:pt x="9871" y="79"/>
                </a:lnTo>
                <a:lnTo>
                  <a:pt x="9881" y="58"/>
                </a:lnTo>
                <a:cubicBezTo>
                  <a:pt x="9883" y="54"/>
                  <a:pt x="9885" y="51"/>
                  <a:pt x="9887" y="48"/>
                </a:cubicBezTo>
                <a:lnTo>
                  <a:pt x="9893" y="41"/>
                </a:lnTo>
                <a:cubicBezTo>
                  <a:pt x="9894" y="39"/>
                  <a:pt x="9896" y="37"/>
                  <a:pt x="9898" y="36"/>
                </a:cubicBezTo>
                <a:lnTo>
                  <a:pt x="9904" y="30"/>
                </a:lnTo>
                <a:cubicBezTo>
                  <a:pt x="9907" y="27"/>
                  <a:pt x="9910" y="25"/>
                  <a:pt x="9913" y="23"/>
                </a:cubicBezTo>
                <a:lnTo>
                  <a:pt x="9922" y="18"/>
                </a:lnTo>
                <a:cubicBezTo>
                  <a:pt x="9925" y="17"/>
                  <a:pt x="9927" y="15"/>
                  <a:pt x="9930" y="14"/>
                </a:cubicBezTo>
                <a:lnTo>
                  <a:pt x="9939" y="11"/>
                </a:lnTo>
                <a:cubicBezTo>
                  <a:pt x="9942" y="10"/>
                  <a:pt x="9945" y="9"/>
                  <a:pt x="9947" y="9"/>
                </a:cubicBezTo>
                <a:lnTo>
                  <a:pt x="9968" y="5"/>
                </a:lnTo>
                <a:lnTo>
                  <a:pt x="9993" y="3"/>
                </a:lnTo>
                <a:lnTo>
                  <a:pt x="10012" y="1"/>
                </a:lnTo>
                <a:cubicBezTo>
                  <a:pt x="10020" y="0"/>
                  <a:pt x="10027" y="1"/>
                  <a:pt x="10035" y="3"/>
                </a:cubicBezTo>
                <a:lnTo>
                  <a:pt x="10082" y="20"/>
                </a:lnTo>
                <a:lnTo>
                  <a:pt x="10106" y="28"/>
                </a:lnTo>
                <a:lnTo>
                  <a:pt x="10127" y="34"/>
                </a:lnTo>
                <a:lnTo>
                  <a:pt x="10140" y="38"/>
                </a:lnTo>
                <a:lnTo>
                  <a:pt x="10152" y="41"/>
                </a:lnTo>
                <a:lnTo>
                  <a:pt x="10161" y="43"/>
                </a:lnTo>
                <a:lnTo>
                  <a:pt x="10169" y="45"/>
                </a:lnTo>
                <a:lnTo>
                  <a:pt x="10177" y="47"/>
                </a:lnTo>
                <a:lnTo>
                  <a:pt x="10181" y="48"/>
                </a:lnTo>
                <a:lnTo>
                  <a:pt x="10189" y="50"/>
                </a:lnTo>
                <a:lnTo>
                  <a:pt x="10194" y="51"/>
                </a:lnTo>
                <a:lnTo>
                  <a:pt x="10180" y="49"/>
                </a:lnTo>
                <a:lnTo>
                  <a:pt x="10180" y="49"/>
                </a:lnTo>
                <a:lnTo>
                  <a:pt x="10166" y="147"/>
                </a:lnTo>
                <a:lnTo>
                  <a:pt x="10164" y="147"/>
                </a:lnTo>
                <a:lnTo>
                  <a:pt x="10160" y="145"/>
                </a:lnTo>
                <a:lnTo>
                  <a:pt x="10156" y="144"/>
                </a:lnTo>
                <a:lnTo>
                  <a:pt x="10157" y="144"/>
                </a:lnTo>
                <a:cubicBezTo>
                  <a:pt x="10134" y="137"/>
                  <a:pt x="10120" y="113"/>
                  <a:pt x="10124" y="89"/>
                </a:cubicBezTo>
                <a:cubicBezTo>
                  <a:pt x="10128" y="65"/>
                  <a:pt x="10149" y="47"/>
                  <a:pt x="10173" y="47"/>
                </a:cubicBezTo>
                <a:lnTo>
                  <a:pt x="10175" y="47"/>
                </a:lnTo>
                <a:cubicBezTo>
                  <a:pt x="10178" y="47"/>
                  <a:pt x="10181" y="47"/>
                  <a:pt x="10184" y="48"/>
                </a:cubicBezTo>
                <a:lnTo>
                  <a:pt x="10190" y="49"/>
                </a:lnTo>
                <a:lnTo>
                  <a:pt x="10199" y="50"/>
                </a:lnTo>
                <a:lnTo>
                  <a:pt x="10208" y="52"/>
                </a:lnTo>
                <a:lnTo>
                  <a:pt x="10216" y="54"/>
                </a:lnTo>
                <a:lnTo>
                  <a:pt x="10227" y="56"/>
                </a:lnTo>
                <a:lnTo>
                  <a:pt x="10238" y="59"/>
                </a:lnTo>
                <a:lnTo>
                  <a:pt x="10253" y="62"/>
                </a:lnTo>
                <a:lnTo>
                  <a:pt x="10269" y="66"/>
                </a:lnTo>
                <a:lnTo>
                  <a:pt x="10304" y="76"/>
                </a:lnTo>
                <a:lnTo>
                  <a:pt x="10318" y="79"/>
                </a:lnTo>
                <a:lnTo>
                  <a:pt x="10330" y="81"/>
                </a:lnTo>
                <a:lnTo>
                  <a:pt x="10431" y="90"/>
                </a:lnTo>
                <a:lnTo>
                  <a:pt x="10534" y="98"/>
                </a:lnTo>
                <a:lnTo>
                  <a:pt x="10742" y="113"/>
                </a:lnTo>
                <a:lnTo>
                  <a:pt x="10766" y="116"/>
                </a:lnTo>
                <a:lnTo>
                  <a:pt x="10783" y="119"/>
                </a:lnTo>
                <a:lnTo>
                  <a:pt x="10799" y="122"/>
                </a:lnTo>
                <a:lnTo>
                  <a:pt x="10814" y="125"/>
                </a:lnTo>
                <a:lnTo>
                  <a:pt x="10839" y="129"/>
                </a:lnTo>
                <a:lnTo>
                  <a:pt x="10861" y="132"/>
                </a:lnTo>
                <a:lnTo>
                  <a:pt x="10878" y="134"/>
                </a:lnTo>
                <a:lnTo>
                  <a:pt x="10893" y="135"/>
                </a:lnTo>
                <a:lnTo>
                  <a:pt x="10909" y="136"/>
                </a:lnTo>
                <a:lnTo>
                  <a:pt x="10924" y="136"/>
                </a:lnTo>
                <a:lnTo>
                  <a:pt x="10942" y="135"/>
                </a:lnTo>
                <a:lnTo>
                  <a:pt x="10964" y="134"/>
                </a:lnTo>
                <a:lnTo>
                  <a:pt x="10990" y="131"/>
                </a:lnTo>
                <a:lnTo>
                  <a:pt x="11006" y="130"/>
                </a:lnTo>
                <a:lnTo>
                  <a:pt x="11022" y="129"/>
                </a:lnTo>
                <a:lnTo>
                  <a:pt x="11041" y="127"/>
                </a:lnTo>
                <a:lnTo>
                  <a:pt x="11061" y="125"/>
                </a:lnTo>
                <a:lnTo>
                  <a:pt x="11084" y="124"/>
                </a:lnTo>
                <a:lnTo>
                  <a:pt x="11108" y="122"/>
                </a:lnTo>
                <a:lnTo>
                  <a:pt x="11135" y="119"/>
                </a:lnTo>
                <a:lnTo>
                  <a:pt x="11165" y="117"/>
                </a:lnTo>
                <a:lnTo>
                  <a:pt x="11196" y="115"/>
                </a:lnTo>
                <a:lnTo>
                  <a:pt x="11231" y="113"/>
                </a:lnTo>
                <a:lnTo>
                  <a:pt x="11258" y="111"/>
                </a:lnTo>
                <a:lnTo>
                  <a:pt x="11281" y="109"/>
                </a:lnTo>
                <a:lnTo>
                  <a:pt x="11299" y="107"/>
                </a:lnTo>
                <a:lnTo>
                  <a:pt x="11312" y="106"/>
                </a:lnTo>
                <a:lnTo>
                  <a:pt x="11321" y="104"/>
                </a:lnTo>
                <a:lnTo>
                  <a:pt x="11326" y="104"/>
                </a:lnTo>
                <a:lnTo>
                  <a:pt x="11325" y="104"/>
                </a:lnTo>
                <a:lnTo>
                  <a:pt x="11296" y="126"/>
                </a:lnTo>
                <a:lnTo>
                  <a:pt x="11296" y="125"/>
                </a:lnTo>
                <a:lnTo>
                  <a:pt x="11320" y="196"/>
                </a:lnTo>
                <a:lnTo>
                  <a:pt x="11318" y="196"/>
                </a:lnTo>
                <a:lnTo>
                  <a:pt x="11328" y="199"/>
                </a:lnTo>
                <a:lnTo>
                  <a:pt x="11324" y="198"/>
                </a:lnTo>
                <a:lnTo>
                  <a:pt x="11321" y="198"/>
                </a:lnTo>
                <a:lnTo>
                  <a:pt x="11317" y="198"/>
                </a:lnTo>
                <a:lnTo>
                  <a:pt x="11300" y="197"/>
                </a:lnTo>
                <a:lnTo>
                  <a:pt x="11281" y="196"/>
                </a:lnTo>
                <a:lnTo>
                  <a:pt x="11262" y="196"/>
                </a:lnTo>
                <a:lnTo>
                  <a:pt x="11255" y="196"/>
                </a:lnTo>
                <a:lnTo>
                  <a:pt x="11248" y="196"/>
                </a:lnTo>
                <a:lnTo>
                  <a:pt x="11242" y="196"/>
                </a:lnTo>
                <a:lnTo>
                  <a:pt x="11238" y="196"/>
                </a:lnTo>
                <a:lnTo>
                  <a:pt x="11237" y="196"/>
                </a:lnTo>
                <a:cubicBezTo>
                  <a:pt x="11209" y="196"/>
                  <a:pt x="11187" y="173"/>
                  <a:pt x="11187" y="146"/>
                </a:cubicBezTo>
                <a:cubicBezTo>
                  <a:pt x="11187" y="118"/>
                  <a:pt x="11209" y="96"/>
                  <a:pt x="11237" y="96"/>
                </a:cubicBezTo>
                <a:lnTo>
                  <a:pt x="11237" y="96"/>
                </a:lnTo>
                <a:lnTo>
                  <a:pt x="11245" y="96"/>
                </a:lnTo>
                <a:lnTo>
                  <a:pt x="11248" y="96"/>
                </a:lnTo>
                <a:lnTo>
                  <a:pt x="11260" y="96"/>
                </a:lnTo>
                <a:lnTo>
                  <a:pt x="11274" y="96"/>
                </a:lnTo>
                <a:lnTo>
                  <a:pt x="11292" y="96"/>
                </a:lnTo>
                <a:lnTo>
                  <a:pt x="11316" y="96"/>
                </a:lnTo>
                <a:lnTo>
                  <a:pt x="11345" y="96"/>
                </a:lnTo>
                <a:lnTo>
                  <a:pt x="11378" y="96"/>
                </a:lnTo>
                <a:lnTo>
                  <a:pt x="11378" y="196"/>
                </a:lnTo>
                <a:lnTo>
                  <a:pt x="11344" y="196"/>
                </a:lnTo>
                <a:lnTo>
                  <a:pt x="11316" y="196"/>
                </a:lnTo>
                <a:lnTo>
                  <a:pt x="11292" y="196"/>
                </a:lnTo>
                <a:lnTo>
                  <a:pt x="11274" y="196"/>
                </a:lnTo>
                <a:lnTo>
                  <a:pt x="11258" y="196"/>
                </a:lnTo>
                <a:lnTo>
                  <a:pt x="11248" y="196"/>
                </a:lnTo>
                <a:lnTo>
                  <a:pt x="11238" y="196"/>
                </a:lnTo>
                <a:lnTo>
                  <a:pt x="11237" y="196"/>
                </a:lnTo>
                <a:lnTo>
                  <a:pt x="11237" y="196"/>
                </a:lnTo>
                <a:lnTo>
                  <a:pt x="11237" y="96"/>
                </a:lnTo>
                <a:lnTo>
                  <a:pt x="11238" y="96"/>
                </a:lnTo>
                <a:lnTo>
                  <a:pt x="11242" y="96"/>
                </a:lnTo>
                <a:lnTo>
                  <a:pt x="11248" y="96"/>
                </a:lnTo>
                <a:lnTo>
                  <a:pt x="11255" y="96"/>
                </a:lnTo>
                <a:lnTo>
                  <a:pt x="11265" y="96"/>
                </a:lnTo>
                <a:lnTo>
                  <a:pt x="11284" y="96"/>
                </a:lnTo>
                <a:lnTo>
                  <a:pt x="11305" y="97"/>
                </a:lnTo>
                <a:lnTo>
                  <a:pt x="11324" y="98"/>
                </a:lnTo>
                <a:lnTo>
                  <a:pt x="11334" y="99"/>
                </a:lnTo>
                <a:lnTo>
                  <a:pt x="11343" y="100"/>
                </a:lnTo>
                <a:lnTo>
                  <a:pt x="11347" y="101"/>
                </a:lnTo>
                <a:cubicBezTo>
                  <a:pt x="11350" y="101"/>
                  <a:pt x="11354" y="102"/>
                  <a:pt x="11357" y="104"/>
                </a:cubicBezTo>
                <a:lnTo>
                  <a:pt x="11359" y="105"/>
                </a:lnTo>
                <a:cubicBezTo>
                  <a:pt x="11372" y="110"/>
                  <a:pt x="11382" y="121"/>
                  <a:pt x="11387" y="135"/>
                </a:cubicBezTo>
                <a:cubicBezTo>
                  <a:pt x="11391" y="149"/>
                  <a:pt x="11390" y="164"/>
                  <a:pt x="11382" y="176"/>
                </a:cubicBezTo>
                <a:lnTo>
                  <a:pt x="11381" y="177"/>
                </a:lnTo>
                <a:cubicBezTo>
                  <a:pt x="11375" y="188"/>
                  <a:pt x="11364" y="196"/>
                  <a:pt x="11352" y="200"/>
                </a:cubicBezTo>
                <a:lnTo>
                  <a:pt x="11344" y="202"/>
                </a:lnTo>
                <a:lnTo>
                  <a:pt x="11335" y="203"/>
                </a:lnTo>
                <a:lnTo>
                  <a:pt x="11323" y="205"/>
                </a:lnTo>
                <a:lnTo>
                  <a:pt x="11308" y="207"/>
                </a:lnTo>
                <a:lnTo>
                  <a:pt x="11289" y="209"/>
                </a:lnTo>
                <a:lnTo>
                  <a:pt x="11266" y="210"/>
                </a:lnTo>
                <a:lnTo>
                  <a:pt x="11237" y="212"/>
                </a:lnTo>
                <a:lnTo>
                  <a:pt x="11204" y="215"/>
                </a:lnTo>
                <a:lnTo>
                  <a:pt x="11172" y="217"/>
                </a:lnTo>
                <a:lnTo>
                  <a:pt x="11143" y="219"/>
                </a:lnTo>
                <a:lnTo>
                  <a:pt x="11117" y="221"/>
                </a:lnTo>
                <a:lnTo>
                  <a:pt x="11092" y="223"/>
                </a:lnTo>
                <a:lnTo>
                  <a:pt x="11070" y="225"/>
                </a:lnTo>
                <a:lnTo>
                  <a:pt x="11049" y="227"/>
                </a:lnTo>
                <a:lnTo>
                  <a:pt x="11031" y="228"/>
                </a:lnTo>
                <a:lnTo>
                  <a:pt x="11014" y="230"/>
                </a:lnTo>
                <a:lnTo>
                  <a:pt x="10998" y="231"/>
                </a:lnTo>
                <a:lnTo>
                  <a:pt x="10970" y="233"/>
                </a:lnTo>
                <a:lnTo>
                  <a:pt x="10946" y="235"/>
                </a:lnTo>
                <a:lnTo>
                  <a:pt x="10925" y="236"/>
                </a:lnTo>
                <a:lnTo>
                  <a:pt x="10904" y="236"/>
                </a:lnTo>
                <a:lnTo>
                  <a:pt x="10885" y="235"/>
                </a:lnTo>
                <a:lnTo>
                  <a:pt x="10866" y="233"/>
                </a:lnTo>
                <a:lnTo>
                  <a:pt x="10845" y="231"/>
                </a:lnTo>
                <a:lnTo>
                  <a:pt x="10823" y="227"/>
                </a:lnTo>
                <a:lnTo>
                  <a:pt x="10797" y="223"/>
                </a:lnTo>
                <a:lnTo>
                  <a:pt x="10782" y="221"/>
                </a:lnTo>
                <a:lnTo>
                  <a:pt x="10766" y="218"/>
                </a:lnTo>
                <a:lnTo>
                  <a:pt x="10749" y="215"/>
                </a:lnTo>
                <a:lnTo>
                  <a:pt x="10734" y="212"/>
                </a:lnTo>
                <a:lnTo>
                  <a:pt x="10526" y="198"/>
                </a:lnTo>
                <a:lnTo>
                  <a:pt x="10421" y="190"/>
                </a:lnTo>
                <a:lnTo>
                  <a:pt x="10314" y="180"/>
                </a:lnTo>
                <a:lnTo>
                  <a:pt x="10294" y="176"/>
                </a:lnTo>
                <a:lnTo>
                  <a:pt x="10276" y="172"/>
                </a:lnTo>
                <a:lnTo>
                  <a:pt x="10247" y="163"/>
                </a:lnTo>
                <a:lnTo>
                  <a:pt x="10231" y="160"/>
                </a:lnTo>
                <a:lnTo>
                  <a:pt x="10218" y="157"/>
                </a:lnTo>
                <a:lnTo>
                  <a:pt x="10205" y="154"/>
                </a:lnTo>
                <a:lnTo>
                  <a:pt x="10196" y="152"/>
                </a:lnTo>
                <a:lnTo>
                  <a:pt x="10187" y="150"/>
                </a:lnTo>
                <a:lnTo>
                  <a:pt x="10182" y="149"/>
                </a:lnTo>
                <a:lnTo>
                  <a:pt x="10171" y="147"/>
                </a:lnTo>
                <a:lnTo>
                  <a:pt x="10166" y="146"/>
                </a:lnTo>
                <a:lnTo>
                  <a:pt x="10175" y="147"/>
                </a:lnTo>
                <a:lnTo>
                  <a:pt x="10173" y="147"/>
                </a:lnTo>
                <a:lnTo>
                  <a:pt x="10189" y="50"/>
                </a:lnTo>
                <a:lnTo>
                  <a:pt x="10192" y="50"/>
                </a:lnTo>
                <a:lnTo>
                  <a:pt x="10192" y="51"/>
                </a:lnTo>
                <a:lnTo>
                  <a:pt x="10192" y="51"/>
                </a:lnTo>
                <a:lnTo>
                  <a:pt x="10194" y="51"/>
                </a:lnTo>
                <a:cubicBezTo>
                  <a:pt x="10218" y="58"/>
                  <a:pt x="10233" y="81"/>
                  <a:pt x="10229" y="106"/>
                </a:cubicBezTo>
                <a:cubicBezTo>
                  <a:pt x="10226" y="131"/>
                  <a:pt x="10205" y="149"/>
                  <a:pt x="10180" y="149"/>
                </a:cubicBezTo>
                <a:lnTo>
                  <a:pt x="10180" y="149"/>
                </a:lnTo>
                <a:cubicBezTo>
                  <a:pt x="10175" y="149"/>
                  <a:pt x="10170" y="148"/>
                  <a:pt x="10165" y="147"/>
                </a:cubicBezTo>
                <a:lnTo>
                  <a:pt x="10164" y="147"/>
                </a:lnTo>
                <a:lnTo>
                  <a:pt x="10158" y="145"/>
                </a:lnTo>
                <a:lnTo>
                  <a:pt x="10152" y="144"/>
                </a:lnTo>
                <a:lnTo>
                  <a:pt x="10146" y="142"/>
                </a:lnTo>
                <a:lnTo>
                  <a:pt x="10137" y="140"/>
                </a:lnTo>
                <a:lnTo>
                  <a:pt x="10127" y="137"/>
                </a:lnTo>
                <a:lnTo>
                  <a:pt x="10115" y="134"/>
                </a:lnTo>
                <a:lnTo>
                  <a:pt x="10101" y="131"/>
                </a:lnTo>
                <a:lnTo>
                  <a:pt x="10073" y="123"/>
                </a:lnTo>
                <a:lnTo>
                  <a:pt x="10049" y="115"/>
                </a:lnTo>
                <a:lnTo>
                  <a:pt x="10001" y="98"/>
                </a:lnTo>
                <a:lnTo>
                  <a:pt x="10024" y="100"/>
                </a:lnTo>
                <a:lnTo>
                  <a:pt x="10001" y="103"/>
                </a:lnTo>
                <a:lnTo>
                  <a:pt x="9985" y="104"/>
                </a:lnTo>
                <a:lnTo>
                  <a:pt x="9964" y="107"/>
                </a:lnTo>
                <a:lnTo>
                  <a:pt x="9973" y="105"/>
                </a:lnTo>
                <a:lnTo>
                  <a:pt x="9963" y="109"/>
                </a:lnTo>
                <a:lnTo>
                  <a:pt x="9972" y="105"/>
                </a:lnTo>
                <a:lnTo>
                  <a:pt x="9963" y="110"/>
                </a:lnTo>
                <a:lnTo>
                  <a:pt x="9972" y="103"/>
                </a:lnTo>
                <a:lnTo>
                  <a:pt x="9965" y="109"/>
                </a:lnTo>
                <a:lnTo>
                  <a:pt x="9970" y="104"/>
                </a:lnTo>
                <a:lnTo>
                  <a:pt x="9965" y="111"/>
                </a:lnTo>
                <a:lnTo>
                  <a:pt x="9971" y="101"/>
                </a:lnTo>
                <a:lnTo>
                  <a:pt x="9966" y="111"/>
                </a:lnTo>
                <a:lnTo>
                  <a:pt x="9959" y="130"/>
                </a:lnTo>
                <a:lnTo>
                  <a:pt x="9952" y="150"/>
                </a:lnTo>
                <a:lnTo>
                  <a:pt x="9947" y="162"/>
                </a:lnTo>
                <a:lnTo>
                  <a:pt x="9944" y="170"/>
                </a:lnTo>
                <a:lnTo>
                  <a:pt x="9942" y="176"/>
                </a:lnTo>
                <a:lnTo>
                  <a:pt x="9941" y="180"/>
                </a:lnTo>
                <a:lnTo>
                  <a:pt x="9939" y="185"/>
                </a:lnTo>
                <a:lnTo>
                  <a:pt x="9939" y="188"/>
                </a:lnTo>
                <a:lnTo>
                  <a:pt x="9940" y="179"/>
                </a:lnTo>
                <a:lnTo>
                  <a:pt x="9940" y="183"/>
                </a:lnTo>
                <a:cubicBezTo>
                  <a:pt x="9940" y="188"/>
                  <a:pt x="9938" y="193"/>
                  <a:pt x="9936" y="198"/>
                </a:cubicBezTo>
                <a:lnTo>
                  <a:pt x="9935" y="202"/>
                </a:lnTo>
                <a:cubicBezTo>
                  <a:pt x="9934" y="204"/>
                  <a:pt x="9933" y="206"/>
                  <a:pt x="9932" y="208"/>
                </a:cubicBezTo>
                <a:lnTo>
                  <a:pt x="9928" y="215"/>
                </a:lnTo>
                <a:lnTo>
                  <a:pt x="9925" y="219"/>
                </a:lnTo>
                <a:lnTo>
                  <a:pt x="9920" y="226"/>
                </a:lnTo>
                <a:lnTo>
                  <a:pt x="9915" y="232"/>
                </a:lnTo>
                <a:lnTo>
                  <a:pt x="9908" y="243"/>
                </a:lnTo>
                <a:lnTo>
                  <a:pt x="9898" y="256"/>
                </a:lnTo>
                <a:lnTo>
                  <a:pt x="9874" y="288"/>
                </a:lnTo>
                <a:lnTo>
                  <a:pt x="9852" y="318"/>
                </a:lnTo>
                <a:lnTo>
                  <a:pt x="9836" y="342"/>
                </a:lnTo>
                <a:lnTo>
                  <a:pt x="9818" y="368"/>
                </a:lnTo>
                <a:lnTo>
                  <a:pt x="9794" y="400"/>
                </a:lnTo>
                <a:lnTo>
                  <a:pt x="9772" y="430"/>
                </a:lnTo>
                <a:lnTo>
                  <a:pt x="9755" y="455"/>
                </a:lnTo>
                <a:lnTo>
                  <a:pt x="9738" y="480"/>
                </a:lnTo>
                <a:lnTo>
                  <a:pt x="9728" y="494"/>
                </a:lnTo>
                <a:lnTo>
                  <a:pt x="9719" y="506"/>
                </a:lnTo>
                <a:lnTo>
                  <a:pt x="9704" y="526"/>
                </a:lnTo>
                <a:lnTo>
                  <a:pt x="9692" y="541"/>
                </a:lnTo>
                <a:lnTo>
                  <a:pt x="9683" y="552"/>
                </a:lnTo>
                <a:lnTo>
                  <a:pt x="9676" y="560"/>
                </a:lnTo>
                <a:lnTo>
                  <a:pt x="9672" y="565"/>
                </a:lnTo>
                <a:lnTo>
                  <a:pt x="9670" y="566"/>
                </a:lnTo>
                <a:cubicBezTo>
                  <a:pt x="9665" y="572"/>
                  <a:pt x="9658" y="576"/>
                  <a:pt x="9651" y="578"/>
                </a:cubicBezTo>
                <a:lnTo>
                  <a:pt x="9650" y="578"/>
                </a:lnTo>
                <a:cubicBezTo>
                  <a:pt x="9626" y="586"/>
                  <a:pt x="9601" y="576"/>
                  <a:pt x="9589" y="553"/>
                </a:cubicBezTo>
                <a:lnTo>
                  <a:pt x="9589" y="553"/>
                </a:lnTo>
                <a:lnTo>
                  <a:pt x="9674" y="560"/>
                </a:lnTo>
                <a:lnTo>
                  <a:pt x="9675" y="558"/>
                </a:lnTo>
                <a:lnTo>
                  <a:pt x="9673" y="562"/>
                </a:lnTo>
                <a:lnTo>
                  <a:pt x="9669" y="567"/>
                </a:lnTo>
                <a:lnTo>
                  <a:pt x="9664" y="576"/>
                </a:lnTo>
                <a:lnTo>
                  <a:pt x="9655" y="588"/>
                </a:lnTo>
                <a:lnTo>
                  <a:pt x="9644" y="606"/>
                </a:lnTo>
                <a:lnTo>
                  <a:pt x="9639" y="612"/>
                </a:lnTo>
                <a:lnTo>
                  <a:pt x="9634" y="621"/>
                </a:lnTo>
                <a:lnTo>
                  <a:pt x="9628" y="629"/>
                </a:lnTo>
                <a:lnTo>
                  <a:pt x="9620" y="640"/>
                </a:lnTo>
                <a:lnTo>
                  <a:pt x="9603" y="664"/>
                </a:lnTo>
                <a:lnTo>
                  <a:pt x="9586" y="692"/>
                </a:lnTo>
                <a:lnTo>
                  <a:pt x="9570" y="719"/>
                </a:lnTo>
                <a:lnTo>
                  <a:pt x="9564" y="731"/>
                </a:lnTo>
                <a:lnTo>
                  <a:pt x="9560" y="742"/>
                </a:lnTo>
                <a:lnTo>
                  <a:pt x="9556" y="750"/>
                </a:lnTo>
                <a:lnTo>
                  <a:pt x="9554" y="762"/>
                </a:lnTo>
                <a:lnTo>
                  <a:pt x="9555" y="755"/>
                </a:lnTo>
                <a:lnTo>
                  <a:pt x="9554" y="765"/>
                </a:lnTo>
                <a:lnTo>
                  <a:pt x="9553" y="752"/>
                </a:lnTo>
                <a:lnTo>
                  <a:pt x="9555" y="761"/>
                </a:lnTo>
                <a:lnTo>
                  <a:pt x="9549" y="745"/>
                </a:lnTo>
                <a:lnTo>
                  <a:pt x="9554" y="753"/>
                </a:lnTo>
                <a:lnTo>
                  <a:pt x="9543" y="740"/>
                </a:lnTo>
                <a:lnTo>
                  <a:pt x="9550" y="747"/>
                </a:lnTo>
                <a:lnTo>
                  <a:pt x="9539" y="740"/>
                </a:lnTo>
                <a:lnTo>
                  <a:pt x="9549" y="744"/>
                </a:lnTo>
                <a:lnTo>
                  <a:pt x="9542" y="741"/>
                </a:lnTo>
                <a:lnTo>
                  <a:pt x="9548" y="743"/>
                </a:lnTo>
                <a:lnTo>
                  <a:pt x="9574" y="748"/>
                </a:lnTo>
                <a:lnTo>
                  <a:pt x="9590" y="751"/>
                </a:lnTo>
                <a:lnTo>
                  <a:pt x="9600" y="755"/>
                </a:lnTo>
                <a:cubicBezTo>
                  <a:pt x="9621" y="761"/>
                  <a:pt x="9636" y="780"/>
                  <a:pt x="9636" y="802"/>
                </a:cubicBezTo>
                <a:cubicBezTo>
                  <a:pt x="9636" y="824"/>
                  <a:pt x="9622" y="843"/>
                  <a:pt x="9602" y="850"/>
                </a:cubicBezTo>
                <a:lnTo>
                  <a:pt x="9551" y="867"/>
                </a:lnTo>
                <a:lnTo>
                  <a:pt x="9525" y="874"/>
                </a:lnTo>
                <a:lnTo>
                  <a:pt x="9503" y="879"/>
                </a:lnTo>
                <a:lnTo>
                  <a:pt x="9485" y="884"/>
                </a:lnTo>
                <a:lnTo>
                  <a:pt x="9479" y="887"/>
                </a:lnTo>
                <a:lnTo>
                  <a:pt x="9468" y="893"/>
                </a:lnTo>
                <a:lnTo>
                  <a:pt x="9479" y="884"/>
                </a:lnTo>
                <a:lnTo>
                  <a:pt x="9471" y="893"/>
                </a:lnTo>
                <a:lnTo>
                  <a:pt x="9480" y="879"/>
                </a:lnTo>
                <a:lnTo>
                  <a:pt x="9475" y="891"/>
                </a:lnTo>
                <a:lnTo>
                  <a:pt x="9478" y="880"/>
                </a:lnTo>
                <a:lnTo>
                  <a:pt x="9476" y="887"/>
                </a:lnTo>
                <a:lnTo>
                  <a:pt x="9476" y="898"/>
                </a:lnTo>
                <a:lnTo>
                  <a:pt x="9476" y="921"/>
                </a:lnTo>
                <a:lnTo>
                  <a:pt x="9476" y="941"/>
                </a:lnTo>
                <a:lnTo>
                  <a:pt x="9477" y="960"/>
                </a:lnTo>
                <a:lnTo>
                  <a:pt x="9477" y="975"/>
                </a:lnTo>
                <a:lnTo>
                  <a:pt x="9478" y="990"/>
                </a:lnTo>
                <a:lnTo>
                  <a:pt x="9479" y="1003"/>
                </a:lnTo>
                <a:lnTo>
                  <a:pt x="9480" y="1013"/>
                </a:lnTo>
                <a:lnTo>
                  <a:pt x="9481" y="1021"/>
                </a:lnTo>
                <a:lnTo>
                  <a:pt x="9483" y="1035"/>
                </a:lnTo>
                <a:lnTo>
                  <a:pt x="9484" y="1042"/>
                </a:lnTo>
                <a:lnTo>
                  <a:pt x="9486" y="1048"/>
                </a:lnTo>
                <a:lnTo>
                  <a:pt x="9487" y="1050"/>
                </a:lnTo>
                <a:lnTo>
                  <a:pt x="9490" y="1059"/>
                </a:lnTo>
                <a:lnTo>
                  <a:pt x="9491" y="1062"/>
                </a:lnTo>
                <a:cubicBezTo>
                  <a:pt x="9493" y="1067"/>
                  <a:pt x="9494" y="1072"/>
                  <a:pt x="9494" y="1077"/>
                </a:cubicBezTo>
                <a:lnTo>
                  <a:pt x="9494" y="1081"/>
                </a:lnTo>
                <a:cubicBezTo>
                  <a:pt x="9494" y="1084"/>
                  <a:pt x="9494" y="1086"/>
                  <a:pt x="9493" y="1089"/>
                </a:cubicBezTo>
                <a:lnTo>
                  <a:pt x="9491" y="1099"/>
                </a:lnTo>
                <a:lnTo>
                  <a:pt x="9489" y="1109"/>
                </a:lnTo>
                <a:lnTo>
                  <a:pt x="9485" y="1120"/>
                </a:lnTo>
                <a:lnTo>
                  <a:pt x="9480" y="1135"/>
                </a:lnTo>
                <a:lnTo>
                  <a:pt x="9477" y="1143"/>
                </a:lnTo>
                <a:lnTo>
                  <a:pt x="9474" y="1154"/>
                </a:lnTo>
                <a:cubicBezTo>
                  <a:pt x="9467" y="1174"/>
                  <a:pt x="9449" y="1187"/>
                  <a:pt x="9429" y="1188"/>
                </a:cubicBezTo>
                <a:lnTo>
                  <a:pt x="9309" y="1195"/>
                </a:lnTo>
                <a:lnTo>
                  <a:pt x="9251" y="1199"/>
                </a:lnTo>
                <a:lnTo>
                  <a:pt x="9197" y="1203"/>
                </a:lnTo>
                <a:lnTo>
                  <a:pt x="9191" y="1204"/>
                </a:lnTo>
                <a:lnTo>
                  <a:pt x="9180" y="1208"/>
                </a:lnTo>
                <a:lnTo>
                  <a:pt x="9166" y="1214"/>
                </a:lnTo>
                <a:lnTo>
                  <a:pt x="9154" y="1218"/>
                </a:lnTo>
                <a:cubicBezTo>
                  <a:pt x="9151" y="1219"/>
                  <a:pt x="9149" y="1219"/>
                  <a:pt x="9146" y="1220"/>
                </a:cubicBezTo>
                <a:lnTo>
                  <a:pt x="9122" y="1223"/>
                </a:lnTo>
                <a:lnTo>
                  <a:pt x="9105" y="1225"/>
                </a:lnTo>
                <a:lnTo>
                  <a:pt x="9084" y="1228"/>
                </a:lnTo>
                <a:lnTo>
                  <a:pt x="9092" y="1227"/>
                </a:lnTo>
                <a:lnTo>
                  <a:pt x="9082" y="1230"/>
                </a:lnTo>
                <a:lnTo>
                  <a:pt x="9089" y="1227"/>
                </a:lnTo>
                <a:lnTo>
                  <a:pt x="9085" y="1228"/>
                </a:lnTo>
                <a:lnTo>
                  <a:pt x="9071" y="1238"/>
                </a:lnTo>
                <a:lnTo>
                  <a:pt x="9061" y="1245"/>
                </a:lnTo>
                <a:lnTo>
                  <a:pt x="9055" y="1249"/>
                </a:lnTo>
                <a:lnTo>
                  <a:pt x="9049" y="1256"/>
                </a:lnTo>
                <a:lnTo>
                  <a:pt x="9055" y="1248"/>
                </a:lnTo>
                <a:lnTo>
                  <a:pt x="9051" y="1254"/>
                </a:lnTo>
                <a:lnTo>
                  <a:pt x="9056" y="1245"/>
                </a:lnTo>
                <a:lnTo>
                  <a:pt x="9054" y="1251"/>
                </a:lnTo>
                <a:lnTo>
                  <a:pt x="9057" y="1235"/>
                </a:lnTo>
                <a:lnTo>
                  <a:pt x="9057" y="1240"/>
                </a:lnTo>
                <a:lnTo>
                  <a:pt x="9056" y="1229"/>
                </a:lnTo>
                <a:lnTo>
                  <a:pt x="9055" y="1228"/>
                </a:lnTo>
                <a:lnTo>
                  <a:pt x="9058" y="1238"/>
                </a:lnTo>
                <a:cubicBezTo>
                  <a:pt x="9059" y="1241"/>
                  <a:pt x="9060" y="1243"/>
                  <a:pt x="9060" y="1246"/>
                </a:cubicBezTo>
                <a:lnTo>
                  <a:pt x="9061" y="1257"/>
                </a:lnTo>
                <a:cubicBezTo>
                  <a:pt x="9062" y="1262"/>
                  <a:pt x="9062" y="1267"/>
                  <a:pt x="9061" y="1272"/>
                </a:cubicBezTo>
                <a:lnTo>
                  <a:pt x="9059" y="1279"/>
                </a:lnTo>
                <a:cubicBezTo>
                  <a:pt x="9059" y="1282"/>
                  <a:pt x="9058" y="1285"/>
                  <a:pt x="9057" y="1288"/>
                </a:cubicBezTo>
                <a:lnTo>
                  <a:pt x="9054" y="1296"/>
                </a:lnTo>
                <a:cubicBezTo>
                  <a:pt x="9053" y="1298"/>
                  <a:pt x="9052" y="1300"/>
                  <a:pt x="9051" y="1302"/>
                </a:cubicBezTo>
                <a:lnTo>
                  <a:pt x="9042" y="1317"/>
                </a:lnTo>
                <a:lnTo>
                  <a:pt x="9034" y="1328"/>
                </a:lnTo>
                <a:cubicBezTo>
                  <a:pt x="9033" y="1330"/>
                  <a:pt x="9031" y="1332"/>
                  <a:pt x="9029" y="1334"/>
                </a:cubicBezTo>
                <a:lnTo>
                  <a:pt x="9019" y="1344"/>
                </a:lnTo>
                <a:cubicBezTo>
                  <a:pt x="9016" y="1347"/>
                  <a:pt x="9013" y="1349"/>
                  <a:pt x="9010" y="1351"/>
                </a:cubicBezTo>
                <a:lnTo>
                  <a:pt x="8995" y="1360"/>
                </a:lnTo>
                <a:lnTo>
                  <a:pt x="8984" y="1366"/>
                </a:lnTo>
                <a:lnTo>
                  <a:pt x="8971" y="1374"/>
                </a:lnTo>
                <a:cubicBezTo>
                  <a:pt x="8965" y="1377"/>
                  <a:pt x="8957" y="1380"/>
                  <a:pt x="8950" y="1380"/>
                </a:cubicBezTo>
                <a:lnTo>
                  <a:pt x="8915" y="1383"/>
                </a:lnTo>
                <a:lnTo>
                  <a:pt x="8886" y="1384"/>
                </a:lnTo>
                <a:lnTo>
                  <a:pt x="8859" y="1386"/>
                </a:lnTo>
                <a:lnTo>
                  <a:pt x="8850" y="1388"/>
                </a:lnTo>
                <a:lnTo>
                  <a:pt x="8835" y="1393"/>
                </a:lnTo>
                <a:lnTo>
                  <a:pt x="8848" y="1387"/>
                </a:lnTo>
                <a:lnTo>
                  <a:pt x="8843" y="1390"/>
                </a:lnTo>
                <a:lnTo>
                  <a:pt x="8854" y="1378"/>
                </a:lnTo>
                <a:lnTo>
                  <a:pt x="8851" y="1383"/>
                </a:lnTo>
                <a:lnTo>
                  <a:pt x="8859" y="1366"/>
                </a:lnTo>
                <a:lnTo>
                  <a:pt x="8857" y="1373"/>
                </a:lnTo>
                <a:lnTo>
                  <a:pt x="8855" y="1387"/>
                </a:lnTo>
                <a:cubicBezTo>
                  <a:pt x="8855" y="1390"/>
                  <a:pt x="8854" y="1392"/>
                  <a:pt x="8854" y="1395"/>
                </a:cubicBezTo>
                <a:lnTo>
                  <a:pt x="8850" y="1408"/>
                </a:lnTo>
                <a:cubicBezTo>
                  <a:pt x="8849" y="1411"/>
                  <a:pt x="8848" y="1414"/>
                  <a:pt x="8846" y="1417"/>
                </a:cubicBezTo>
                <a:lnTo>
                  <a:pt x="8840" y="1431"/>
                </a:lnTo>
                <a:lnTo>
                  <a:pt x="8833" y="1441"/>
                </a:lnTo>
                <a:lnTo>
                  <a:pt x="8827" y="1452"/>
                </a:lnTo>
                <a:lnTo>
                  <a:pt x="8821" y="1461"/>
                </a:lnTo>
                <a:lnTo>
                  <a:pt x="8814" y="1470"/>
                </a:lnTo>
                <a:cubicBezTo>
                  <a:pt x="8812" y="1473"/>
                  <a:pt x="8809" y="1475"/>
                  <a:pt x="8806" y="1478"/>
                </a:cubicBezTo>
                <a:lnTo>
                  <a:pt x="8801" y="1482"/>
                </a:lnTo>
                <a:cubicBezTo>
                  <a:pt x="8794" y="1487"/>
                  <a:pt x="8786" y="1491"/>
                  <a:pt x="8777" y="1492"/>
                </a:cubicBezTo>
                <a:lnTo>
                  <a:pt x="8774" y="1493"/>
                </a:lnTo>
                <a:cubicBezTo>
                  <a:pt x="8764" y="1494"/>
                  <a:pt x="8753" y="1493"/>
                  <a:pt x="8744" y="1488"/>
                </a:cubicBezTo>
                <a:lnTo>
                  <a:pt x="8742" y="1487"/>
                </a:lnTo>
                <a:cubicBezTo>
                  <a:pt x="8732" y="1482"/>
                  <a:pt x="8725" y="1474"/>
                  <a:pt x="8720" y="1465"/>
                </a:cubicBezTo>
                <a:lnTo>
                  <a:pt x="8719" y="1463"/>
                </a:lnTo>
                <a:cubicBezTo>
                  <a:pt x="8717" y="1459"/>
                  <a:pt x="8716" y="1456"/>
                  <a:pt x="8715" y="1452"/>
                </a:cubicBezTo>
                <a:lnTo>
                  <a:pt x="8715" y="1451"/>
                </a:lnTo>
                <a:lnTo>
                  <a:pt x="8812" y="1427"/>
                </a:lnTo>
                <a:lnTo>
                  <a:pt x="8812" y="1428"/>
                </a:lnTo>
                <a:cubicBezTo>
                  <a:pt x="8813" y="1431"/>
                  <a:pt x="8813" y="1434"/>
                  <a:pt x="8813" y="1437"/>
                </a:cubicBezTo>
                <a:lnTo>
                  <a:pt x="8814" y="1442"/>
                </a:lnTo>
                <a:lnTo>
                  <a:pt x="8814" y="1449"/>
                </a:lnTo>
                <a:lnTo>
                  <a:pt x="8814" y="1452"/>
                </a:lnTo>
                <a:lnTo>
                  <a:pt x="8814" y="1462"/>
                </a:lnTo>
                <a:lnTo>
                  <a:pt x="8814" y="1471"/>
                </a:lnTo>
                <a:lnTo>
                  <a:pt x="8814" y="1482"/>
                </a:lnTo>
                <a:lnTo>
                  <a:pt x="8813" y="1495"/>
                </a:lnTo>
                <a:lnTo>
                  <a:pt x="8812" y="1510"/>
                </a:lnTo>
                <a:lnTo>
                  <a:pt x="8811" y="1527"/>
                </a:lnTo>
                <a:lnTo>
                  <a:pt x="8810" y="1547"/>
                </a:lnTo>
                <a:lnTo>
                  <a:pt x="8808" y="1569"/>
                </a:lnTo>
                <a:lnTo>
                  <a:pt x="8806" y="1595"/>
                </a:lnTo>
                <a:lnTo>
                  <a:pt x="8804" y="1623"/>
                </a:lnTo>
                <a:cubicBezTo>
                  <a:pt x="8804" y="1625"/>
                  <a:pt x="8803" y="1628"/>
                  <a:pt x="8803" y="1630"/>
                </a:cubicBezTo>
                <a:lnTo>
                  <a:pt x="8798" y="1648"/>
                </a:lnTo>
                <a:lnTo>
                  <a:pt x="8794" y="1667"/>
                </a:lnTo>
                <a:lnTo>
                  <a:pt x="8784" y="1702"/>
                </a:lnTo>
                <a:lnTo>
                  <a:pt x="8778" y="1720"/>
                </a:lnTo>
                <a:lnTo>
                  <a:pt x="8769" y="1739"/>
                </a:lnTo>
                <a:lnTo>
                  <a:pt x="8758" y="1758"/>
                </a:lnTo>
                <a:lnTo>
                  <a:pt x="8744" y="1779"/>
                </a:lnTo>
                <a:lnTo>
                  <a:pt x="8722" y="1805"/>
                </a:lnTo>
                <a:cubicBezTo>
                  <a:pt x="8720" y="1807"/>
                  <a:pt x="8718" y="1809"/>
                  <a:pt x="8716" y="1811"/>
                </a:cubicBezTo>
                <a:lnTo>
                  <a:pt x="8685" y="1837"/>
                </a:lnTo>
                <a:lnTo>
                  <a:pt x="8664" y="1849"/>
                </a:lnTo>
                <a:lnTo>
                  <a:pt x="8642" y="1860"/>
                </a:lnTo>
                <a:lnTo>
                  <a:pt x="8619" y="1870"/>
                </a:lnTo>
                <a:lnTo>
                  <a:pt x="8595" y="1880"/>
                </a:lnTo>
                <a:lnTo>
                  <a:pt x="8571" y="1888"/>
                </a:lnTo>
                <a:lnTo>
                  <a:pt x="8550" y="1895"/>
                </a:lnTo>
                <a:lnTo>
                  <a:pt x="8529" y="1901"/>
                </a:lnTo>
                <a:lnTo>
                  <a:pt x="8510" y="1907"/>
                </a:lnTo>
                <a:lnTo>
                  <a:pt x="8492" y="1911"/>
                </a:lnTo>
                <a:lnTo>
                  <a:pt x="8476" y="1915"/>
                </a:lnTo>
                <a:lnTo>
                  <a:pt x="8466" y="1917"/>
                </a:lnTo>
                <a:lnTo>
                  <a:pt x="8450" y="1922"/>
                </a:lnTo>
                <a:lnTo>
                  <a:pt x="8457" y="1919"/>
                </a:lnTo>
                <a:lnTo>
                  <a:pt x="8450" y="1922"/>
                </a:lnTo>
                <a:lnTo>
                  <a:pt x="8439" y="1930"/>
                </a:lnTo>
                <a:lnTo>
                  <a:pt x="8415" y="1947"/>
                </a:lnTo>
                <a:cubicBezTo>
                  <a:pt x="8411" y="1950"/>
                  <a:pt x="8407" y="1952"/>
                  <a:pt x="8402" y="1954"/>
                </a:cubicBezTo>
                <a:lnTo>
                  <a:pt x="8388" y="1959"/>
                </a:lnTo>
                <a:lnTo>
                  <a:pt x="8379" y="1961"/>
                </a:lnTo>
                <a:lnTo>
                  <a:pt x="8372" y="1964"/>
                </a:lnTo>
                <a:lnTo>
                  <a:pt x="8366" y="1966"/>
                </a:lnTo>
                <a:lnTo>
                  <a:pt x="8363" y="1966"/>
                </a:lnTo>
                <a:lnTo>
                  <a:pt x="8364" y="1965"/>
                </a:lnTo>
                <a:lnTo>
                  <a:pt x="8361" y="1967"/>
                </a:lnTo>
                <a:lnTo>
                  <a:pt x="8354" y="1972"/>
                </a:lnTo>
                <a:lnTo>
                  <a:pt x="8347" y="1977"/>
                </a:lnTo>
                <a:lnTo>
                  <a:pt x="8339" y="1982"/>
                </a:lnTo>
                <a:lnTo>
                  <a:pt x="8328" y="1989"/>
                </a:lnTo>
                <a:lnTo>
                  <a:pt x="8315" y="1998"/>
                </a:lnTo>
                <a:lnTo>
                  <a:pt x="8275" y="2021"/>
                </a:lnTo>
                <a:lnTo>
                  <a:pt x="8257" y="2031"/>
                </a:lnTo>
                <a:lnTo>
                  <a:pt x="8243" y="2040"/>
                </a:lnTo>
                <a:lnTo>
                  <a:pt x="8234" y="2048"/>
                </a:lnTo>
                <a:lnTo>
                  <a:pt x="8223" y="2060"/>
                </a:lnTo>
                <a:lnTo>
                  <a:pt x="8208" y="2075"/>
                </a:lnTo>
                <a:lnTo>
                  <a:pt x="8194" y="2089"/>
                </a:lnTo>
                <a:lnTo>
                  <a:pt x="8181" y="2099"/>
                </a:lnTo>
                <a:lnTo>
                  <a:pt x="8172" y="2107"/>
                </a:lnTo>
                <a:lnTo>
                  <a:pt x="8163" y="2114"/>
                </a:lnTo>
                <a:lnTo>
                  <a:pt x="8152" y="2121"/>
                </a:lnTo>
                <a:lnTo>
                  <a:pt x="8145" y="2125"/>
                </a:lnTo>
                <a:cubicBezTo>
                  <a:pt x="8140" y="2128"/>
                  <a:pt x="8135" y="2130"/>
                  <a:pt x="8130" y="2131"/>
                </a:cubicBezTo>
                <a:lnTo>
                  <a:pt x="8118" y="2132"/>
                </a:lnTo>
                <a:lnTo>
                  <a:pt x="8117" y="2132"/>
                </a:lnTo>
                <a:lnTo>
                  <a:pt x="8116" y="2132"/>
                </a:lnTo>
                <a:lnTo>
                  <a:pt x="8112" y="2133"/>
                </a:lnTo>
                <a:lnTo>
                  <a:pt x="8108" y="2134"/>
                </a:lnTo>
                <a:lnTo>
                  <a:pt x="8099" y="2138"/>
                </a:lnTo>
                <a:lnTo>
                  <a:pt x="8092" y="2141"/>
                </a:lnTo>
                <a:lnTo>
                  <a:pt x="8070" y="2154"/>
                </a:lnTo>
                <a:lnTo>
                  <a:pt x="8047" y="2171"/>
                </a:lnTo>
                <a:cubicBezTo>
                  <a:pt x="8041" y="2176"/>
                  <a:pt x="8033" y="2179"/>
                  <a:pt x="8026" y="2180"/>
                </a:cubicBezTo>
                <a:lnTo>
                  <a:pt x="8006" y="2183"/>
                </a:lnTo>
                <a:lnTo>
                  <a:pt x="7987" y="2186"/>
                </a:lnTo>
                <a:lnTo>
                  <a:pt x="7972" y="2188"/>
                </a:lnTo>
                <a:lnTo>
                  <a:pt x="7959" y="2190"/>
                </a:lnTo>
                <a:lnTo>
                  <a:pt x="7947" y="2192"/>
                </a:lnTo>
                <a:lnTo>
                  <a:pt x="7938" y="2193"/>
                </a:lnTo>
                <a:lnTo>
                  <a:pt x="7929" y="2195"/>
                </a:lnTo>
                <a:lnTo>
                  <a:pt x="7924" y="2195"/>
                </a:lnTo>
                <a:lnTo>
                  <a:pt x="7916" y="2196"/>
                </a:lnTo>
                <a:lnTo>
                  <a:pt x="7914" y="2196"/>
                </a:lnTo>
                <a:cubicBezTo>
                  <a:pt x="7887" y="2199"/>
                  <a:pt x="7863" y="2180"/>
                  <a:pt x="7860" y="2154"/>
                </a:cubicBezTo>
                <a:cubicBezTo>
                  <a:pt x="7856" y="2127"/>
                  <a:pt x="7873" y="2103"/>
                  <a:pt x="7899" y="2097"/>
                </a:cubicBezTo>
                <a:lnTo>
                  <a:pt x="7906" y="2096"/>
                </a:lnTo>
                <a:lnTo>
                  <a:pt x="7916" y="2096"/>
                </a:lnTo>
                <a:lnTo>
                  <a:pt x="7925" y="2097"/>
                </a:lnTo>
                <a:cubicBezTo>
                  <a:pt x="7932" y="2097"/>
                  <a:pt x="7939" y="2099"/>
                  <a:pt x="7946" y="2103"/>
                </a:cubicBezTo>
                <a:lnTo>
                  <a:pt x="7948" y="2104"/>
                </a:lnTo>
                <a:cubicBezTo>
                  <a:pt x="7964" y="2113"/>
                  <a:pt x="7974" y="2130"/>
                  <a:pt x="7974" y="2148"/>
                </a:cubicBezTo>
                <a:lnTo>
                  <a:pt x="7974" y="2150"/>
                </a:lnTo>
                <a:cubicBezTo>
                  <a:pt x="7974" y="2163"/>
                  <a:pt x="7970" y="2174"/>
                  <a:pt x="7962" y="2184"/>
                </a:cubicBezTo>
                <a:lnTo>
                  <a:pt x="7958" y="2188"/>
                </a:lnTo>
                <a:cubicBezTo>
                  <a:pt x="7955" y="2191"/>
                  <a:pt x="7952" y="2194"/>
                  <a:pt x="7948" y="2196"/>
                </a:cubicBezTo>
                <a:lnTo>
                  <a:pt x="7944" y="2199"/>
                </a:lnTo>
                <a:lnTo>
                  <a:pt x="7935" y="2205"/>
                </a:lnTo>
                <a:lnTo>
                  <a:pt x="7928" y="2209"/>
                </a:lnTo>
                <a:lnTo>
                  <a:pt x="7917" y="2214"/>
                </a:lnTo>
                <a:lnTo>
                  <a:pt x="7907" y="2219"/>
                </a:lnTo>
                <a:lnTo>
                  <a:pt x="7893" y="2225"/>
                </a:lnTo>
                <a:lnTo>
                  <a:pt x="7880" y="2230"/>
                </a:lnTo>
                <a:lnTo>
                  <a:pt x="7868" y="2235"/>
                </a:lnTo>
                <a:lnTo>
                  <a:pt x="7858" y="2239"/>
                </a:lnTo>
                <a:lnTo>
                  <a:pt x="7848" y="2242"/>
                </a:lnTo>
                <a:lnTo>
                  <a:pt x="7831" y="2248"/>
                </a:lnTo>
                <a:lnTo>
                  <a:pt x="7823" y="2250"/>
                </a:lnTo>
                <a:cubicBezTo>
                  <a:pt x="7820" y="2250"/>
                  <a:pt x="7818" y="2250"/>
                  <a:pt x="7815" y="2251"/>
                </a:cubicBezTo>
                <a:lnTo>
                  <a:pt x="7811" y="2251"/>
                </a:lnTo>
                <a:cubicBezTo>
                  <a:pt x="7799" y="2252"/>
                  <a:pt x="7786" y="2248"/>
                  <a:pt x="7776" y="2239"/>
                </a:cubicBezTo>
                <a:lnTo>
                  <a:pt x="7775" y="2238"/>
                </a:lnTo>
                <a:cubicBezTo>
                  <a:pt x="7760" y="2226"/>
                  <a:pt x="7754" y="2206"/>
                  <a:pt x="7758" y="2188"/>
                </a:cubicBezTo>
                <a:lnTo>
                  <a:pt x="7759" y="2186"/>
                </a:lnTo>
                <a:cubicBezTo>
                  <a:pt x="7761" y="2178"/>
                  <a:pt x="7764" y="2171"/>
                  <a:pt x="7770" y="2165"/>
                </a:cubicBezTo>
                <a:lnTo>
                  <a:pt x="7774" y="2160"/>
                </a:lnTo>
                <a:lnTo>
                  <a:pt x="7777" y="2157"/>
                </a:lnTo>
                <a:lnTo>
                  <a:pt x="7762" y="2192"/>
                </a:lnTo>
                <a:lnTo>
                  <a:pt x="7762" y="2192"/>
                </a:lnTo>
                <a:lnTo>
                  <a:pt x="7840" y="2234"/>
                </a:lnTo>
                <a:lnTo>
                  <a:pt x="7839" y="2234"/>
                </a:lnTo>
                <a:lnTo>
                  <a:pt x="7833" y="2238"/>
                </a:lnTo>
                <a:lnTo>
                  <a:pt x="7824" y="2245"/>
                </a:lnTo>
                <a:lnTo>
                  <a:pt x="7809" y="2255"/>
                </a:lnTo>
                <a:lnTo>
                  <a:pt x="7800" y="2261"/>
                </a:lnTo>
                <a:lnTo>
                  <a:pt x="7790" y="2268"/>
                </a:lnTo>
                <a:cubicBezTo>
                  <a:pt x="7785" y="2271"/>
                  <a:pt x="7780" y="2273"/>
                  <a:pt x="7775" y="2275"/>
                </a:cubicBezTo>
                <a:lnTo>
                  <a:pt x="7761" y="2278"/>
                </a:lnTo>
                <a:lnTo>
                  <a:pt x="7751" y="2281"/>
                </a:lnTo>
                <a:lnTo>
                  <a:pt x="7738" y="2284"/>
                </a:lnTo>
                <a:lnTo>
                  <a:pt x="7750" y="2279"/>
                </a:lnTo>
                <a:lnTo>
                  <a:pt x="7739" y="2286"/>
                </a:lnTo>
                <a:lnTo>
                  <a:pt x="7748" y="2279"/>
                </a:lnTo>
                <a:lnTo>
                  <a:pt x="7736" y="2291"/>
                </a:lnTo>
                <a:lnTo>
                  <a:pt x="7741" y="2284"/>
                </a:lnTo>
                <a:lnTo>
                  <a:pt x="7732" y="2296"/>
                </a:lnTo>
                <a:lnTo>
                  <a:pt x="7737" y="2288"/>
                </a:lnTo>
                <a:lnTo>
                  <a:pt x="7731" y="2300"/>
                </a:lnTo>
                <a:lnTo>
                  <a:pt x="7734" y="2293"/>
                </a:lnTo>
                <a:lnTo>
                  <a:pt x="7731" y="2301"/>
                </a:lnTo>
                <a:lnTo>
                  <a:pt x="7724" y="2327"/>
                </a:lnTo>
                <a:lnTo>
                  <a:pt x="7718" y="2344"/>
                </a:lnTo>
                <a:lnTo>
                  <a:pt x="7710" y="2363"/>
                </a:lnTo>
                <a:lnTo>
                  <a:pt x="7700" y="2379"/>
                </a:lnTo>
                <a:lnTo>
                  <a:pt x="7691" y="2392"/>
                </a:lnTo>
                <a:lnTo>
                  <a:pt x="7675" y="2415"/>
                </a:lnTo>
                <a:cubicBezTo>
                  <a:pt x="7672" y="2419"/>
                  <a:pt x="7669" y="2422"/>
                  <a:pt x="7666" y="2425"/>
                </a:cubicBezTo>
                <a:lnTo>
                  <a:pt x="7664" y="2427"/>
                </a:lnTo>
                <a:lnTo>
                  <a:pt x="7655" y="2434"/>
                </a:lnTo>
                <a:lnTo>
                  <a:pt x="7644" y="2443"/>
                </a:lnTo>
                <a:lnTo>
                  <a:pt x="7629" y="2455"/>
                </a:lnTo>
                <a:lnTo>
                  <a:pt x="7612" y="2467"/>
                </a:lnTo>
                <a:lnTo>
                  <a:pt x="7592" y="2479"/>
                </a:lnTo>
                <a:lnTo>
                  <a:pt x="7572" y="2490"/>
                </a:lnTo>
                <a:lnTo>
                  <a:pt x="7554" y="2498"/>
                </a:lnTo>
                <a:lnTo>
                  <a:pt x="7458" y="2530"/>
                </a:lnTo>
                <a:cubicBezTo>
                  <a:pt x="7453" y="2531"/>
                  <a:pt x="7448" y="2532"/>
                  <a:pt x="7443" y="2532"/>
                </a:cubicBezTo>
                <a:lnTo>
                  <a:pt x="7271" y="2536"/>
                </a:lnTo>
                <a:lnTo>
                  <a:pt x="7099" y="2539"/>
                </a:lnTo>
                <a:lnTo>
                  <a:pt x="6928" y="2543"/>
                </a:lnTo>
                <a:lnTo>
                  <a:pt x="6761" y="2548"/>
                </a:lnTo>
                <a:lnTo>
                  <a:pt x="6751" y="2549"/>
                </a:lnTo>
                <a:lnTo>
                  <a:pt x="6738" y="2552"/>
                </a:lnTo>
                <a:lnTo>
                  <a:pt x="6719" y="2559"/>
                </a:lnTo>
                <a:lnTo>
                  <a:pt x="6699" y="2564"/>
                </a:lnTo>
                <a:lnTo>
                  <a:pt x="6677" y="2568"/>
                </a:lnTo>
                <a:lnTo>
                  <a:pt x="6658" y="2570"/>
                </a:lnTo>
                <a:lnTo>
                  <a:pt x="6644" y="2573"/>
                </a:lnTo>
                <a:lnTo>
                  <a:pt x="6629" y="2577"/>
                </a:lnTo>
                <a:lnTo>
                  <a:pt x="6621" y="2579"/>
                </a:lnTo>
                <a:lnTo>
                  <a:pt x="6614" y="2583"/>
                </a:lnTo>
                <a:lnTo>
                  <a:pt x="6611" y="2585"/>
                </a:lnTo>
                <a:lnTo>
                  <a:pt x="6603" y="2591"/>
                </a:lnTo>
                <a:lnTo>
                  <a:pt x="6609" y="2585"/>
                </a:lnTo>
                <a:lnTo>
                  <a:pt x="6598" y="2597"/>
                </a:lnTo>
                <a:lnTo>
                  <a:pt x="6605" y="2588"/>
                </a:lnTo>
                <a:lnTo>
                  <a:pt x="6597" y="2602"/>
                </a:lnTo>
                <a:lnTo>
                  <a:pt x="6601" y="2595"/>
                </a:lnTo>
                <a:lnTo>
                  <a:pt x="6596" y="2607"/>
                </a:lnTo>
                <a:lnTo>
                  <a:pt x="6591" y="2625"/>
                </a:lnTo>
                <a:lnTo>
                  <a:pt x="6585" y="2648"/>
                </a:lnTo>
                <a:lnTo>
                  <a:pt x="6576" y="2679"/>
                </a:lnTo>
                <a:lnTo>
                  <a:pt x="6564" y="2705"/>
                </a:lnTo>
                <a:cubicBezTo>
                  <a:pt x="6563" y="2707"/>
                  <a:pt x="6562" y="2709"/>
                  <a:pt x="6561" y="2711"/>
                </a:cubicBezTo>
                <a:lnTo>
                  <a:pt x="6542" y="2740"/>
                </a:lnTo>
                <a:lnTo>
                  <a:pt x="6523" y="2765"/>
                </a:lnTo>
                <a:lnTo>
                  <a:pt x="6501" y="2790"/>
                </a:lnTo>
                <a:lnTo>
                  <a:pt x="6486" y="2804"/>
                </a:lnTo>
                <a:lnTo>
                  <a:pt x="6476" y="2812"/>
                </a:lnTo>
                <a:cubicBezTo>
                  <a:pt x="6473" y="2814"/>
                  <a:pt x="6471" y="2816"/>
                  <a:pt x="6468" y="2817"/>
                </a:cubicBezTo>
                <a:lnTo>
                  <a:pt x="6444" y="2830"/>
                </a:lnTo>
                <a:cubicBezTo>
                  <a:pt x="6441" y="2831"/>
                  <a:pt x="6438" y="2833"/>
                  <a:pt x="6435" y="2833"/>
                </a:cubicBezTo>
                <a:lnTo>
                  <a:pt x="6402" y="2843"/>
                </a:lnTo>
                <a:lnTo>
                  <a:pt x="6370" y="2848"/>
                </a:lnTo>
                <a:lnTo>
                  <a:pt x="6339" y="2850"/>
                </a:lnTo>
                <a:lnTo>
                  <a:pt x="6310" y="2850"/>
                </a:lnTo>
                <a:lnTo>
                  <a:pt x="6286" y="2851"/>
                </a:lnTo>
                <a:lnTo>
                  <a:pt x="6261" y="2852"/>
                </a:lnTo>
                <a:cubicBezTo>
                  <a:pt x="6258" y="2853"/>
                  <a:pt x="6254" y="2852"/>
                  <a:pt x="6251" y="2852"/>
                </a:cubicBezTo>
                <a:lnTo>
                  <a:pt x="6248" y="2852"/>
                </a:lnTo>
                <a:lnTo>
                  <a:pt x="6244" y="2851"/>
                </a:lnTo>
                <a:lnTo>
                  <a:pt x="6235" y="2850"/>
                </a:lnTo>
                <a:lnTo>
                  <a:pt x="6225" y="2848"/>
                </a:lnTo>
                <a:lnTo>
                  <a:pt x="6213" y="2846"/>
                </a:lnTo>
                <a:lnTo>
                  <a:pt x="6199" y="2844"/>
                </a:lnTo>
                <a:lnTo>
                  <a:pt x="6184" y="2841"/>
                </a:lnTo>
                <a:lnTo>
                  <a:pt x="6167" y="2839"/>
                </a:lnTo>
                <a:lnTo>
                  <a:pt x="6131" y="2833"/>
                </a:lnTo>
                <a:lnTo>
                  <a:pt x="6094" y="2828"/>
                </a:lnTo>
                <a:lnTo>
                  <a:pt x="6059" y="2824"/>
                </a:lnTo>
                <a:lnTo>
                  <a:pt x="6044" y="2822"/>
                </a:lnTo>
                <a:lnTo>
                  <a:pt x="6030" y="2820"/>
                </a:lnTo>
                <a:lnTo>
                  <a:pt x="5956" y="2815"/>
                </a:lnTo>
                <a:lnTo>
                  <a:pt x="5880" y="2811"/>
                </a:lnTo>
                <a:lnTo>
                  <a:pt x="5728" y="2804"/>
                </a:lnTo>
                <a:lnTo>
                  <a:pt x="5744" y="2802"/>
                </a:lnTo>
                <a:lnTo>
                  <a:pt x="5720" y="2810"/>
                </a:lnTo>
                <a:lnTo>
                  <a:pt x="5713" y="2811"/>
                </a:lnTo>
                <a:lnTo>
                  <a:pt x="5706" y="2814"/>
                </a:lnTo>
                <a:lnTo>
                  <a:pt x="5693" y="2821"/>
                </a:lnTo>
                <a:lnTo>
                  <a:pt x="5684" y="2827"/>
                </a:lnTo>
                <a:lnTo>
                  <a:pt x="5674" y="2834"/>
                </a:lnTo>
                <a:lnTo>
                  <a:pt x="5666" y="2841"/>
                </a:lnTo>
                <a:lnTo>
                  <a:pt x="5645" y="2861"/>
                </a:lnTo>
                <a:lnTo>
                  <a:pt x="5634" y="2873"/>
                </a:lnTo>
                <a:lnTo>
                  <a:pt x="5622" y="2885"/>
                </a:lnTo>
                <a:lnTo>
                  <a:pt x="5628" y="2878"/>
                </a:lnTo>
                <a:lnTo>
                  <a:pt x="5621" y="2888"/>
                </a:lnTo>
                <a:lnTo>
                  <a:pt x="5627" y="2875"/>
                </a:lnTo>
                <a:lnTo>
                  <a:pt x="5625" y="2882"/>
                </a:lnTo>
                <a:lnTo>
                  <a:pt x="5622" y="2898"/>
                </a:lnTo>
                <a:lnTo>
                  <a:pt x="5617" y="2914"/>
                </a:lnTo>
                <a:lnTo>
                  <a:pt x="5601" y="2962"/>
                </a:lnTo>
                <a:lnTo>
                  <a:pt x="5537" y="3154"/>
                </a:lnTo>
                <a:cubicBezTo>
                  <a:pt x="5534" y="3165"/>
                  <a:pt x="5527" y="3174"/>
                  <a:pt x="5517" y="3180"/>
                </a:cubicBezTo>
                <a:lnTo>
                  <a:pt x="5499" y="3192"/>
                </a:lnTo>
                <a:lnTo>
                  <a:pt x="5480" y="3205"/>
                </a:lnTo>
                <a:lnTo>
                  <a:pt x="5439" y="3235"/>
                </a:lnTo>
                <a:lnTo>
                  <a:pt x="5422" y="3249"/>
                </a:lnTo>
                <a:lnTo>
                  <a:pt x="5408" y="3262"/>
                </a:lnTo>
                <a:lnTo>
                  <a:pt x="5394" y="3280"/>
                </a:lnTo>
                <a:lnTo>
                  <a:pt x="5398" y="3273"/>
                </a:lnTo>
                <a:lnTo>
                  <a:pt x="5396" y="3277"/>
                </a:lnTo>
                <a:lnTo>
                  <a:pt x="5393" y="3282"/>
                </a:lnTo>
                <a:lnTo>
                  <a:pt x="5362" y="3378"/>
                </a:lnTo>
                <a:lnTo>
                  <a:pt x="5346" y="3427"/>
                </a:lnTo>
                <a:lnTo>
                  <a:pt x="5329" y="3475"/>
                </a:lnTo>
                <a:lnTo>
                  <a:pt x="5324" y="3491"/>
                </a:lnTo>
                <a:lnTo>
                  <a:pt x="5318" y="3509"/>
                </a:lnTo>
                <a:cubicBezTo>
                  <a:pt x="5317" y="3512"/>
                  <a:pt x="5316" y="3514"/>
                  <a:pt x="5315" y="3517"/>
                </a:cubicBezTo>
                <a:lnTo>
                  <a:pt x="5307" y="3533"/>
                </a:lnTo>
                <a:cubicBezTo>
                  <a:pt x="5305" y="3536"/>
                  <a:pt x="5303" y="3538"/>
                  <a:pt x="5301" y="3541"/>
                </a:cubicBezTo>
                <a:lnTo>
                  <a:pt x="5296" y="3548"/>
                </a:lnTo>
                <a:cubicBezTo>
                  <a:pt x="5294" y="3551"/>
                  <a:pt x="5291" y="3553"/>
                  <a:pt x="5288" y="3556"/>
                </a:cubicBezTo>
                <a:lnTo>
                  <a:pt x="5278" y="3564"/>
                </a:lnTo>
                <a:lnTo>
                  <a:pt x="5182" y="3628"/>
                </a:lnTo>
                <a:cubicBezTo>
                  <a:pt x="5178" y="3631"/>
                  <a:pt x="5173" y="3633"/>
                  <a:pt x="5168" y="3634"/>
                </a:cubicBezTo>
                <a:lnTo>
                  <a:pt x="5144" y="3642"/>
                </a:lnTo>
                <a:lnTo>
                  <a:pt x="5137" y="3643"/>
                </a:lnTo>
                <a:lnTo>
                  <a:pt x="5126" y="3648"/>
                </a:lnTo>
                <a:lnTo>
                  <a:pt x="5133" y="3645"/>
                </a:lnTo>
                <a:lnTo>
                  <a:pt x="5125" y="3649"/>
                </a:lnTo>
                <a:lnTo>
                  <a:pt x="5112" y="3660"/>
                </a:lnTo>
                <a:lnTo>
                  <a:pt x="5101" y="3668"/>
                </a:lnTo>
                <a:cubicBezTo>
                  <a:pt x="5098" y="3670"/>
                  <a:pt x="5095" y="3672"/>
                  <a:pt x="5093" y="3673"/>
                </a:cubicBezTo>
                <a:lnTo>
                  <a:pt x="5080" y="3679"/>
                </a:lnTo>
                <a:cubicBezTo>
                  <a:pt x="5077" y="3681"/>
                  <a:pt x="5074" y="3682"/>
                  <a:pt x="5071" y="3683"/>
                </a:cubicBezTo>
                <a:lnTo>
                  <a:pt x="5042" y="3690"/>
                </a:lnTo>
                <a:lnTo>
                  <a:pt x="5016" y="3694"/>
                </a:lnTo>
                <a:lnTo>
                  <a:pt x="4993" y="3697"/>
                </a:lnTo>
                <a:lnTo>
                  <a:pt x="4969" y="3700"/>
                </a:lnTo>
                <a:cubicBezTo>
                  <a:pt x="4964" y="3701"/>
                  <a:pt x="4960" y="3701"/>
                  <a:pt x="4955" y="3700"/>
                </a:cubicBezTo>
                <a:lnTo>
                  <a:pt x="4898" y="3692"/>
                </a:lnTo>
                <a:lnTo>
                  <a:pt x="4839" y="3683"/>
                </a:lnTo>
                <a:lnTo>
                  <a:pt x="4804" y="3676"/>
                </a:lnTo>
                <a:lnTo>
                  <a:pt x="4770" y="3666"/>
                </a:lnTo>
                <a:lnTo>
                  <a:pt x="4755" y="3661"/>
                </a:lnTo>
                <a:lnTo>
                  <a:pt x="4746" y="3657"/>
                </a:lnTo>
                <a:lnTo>
                  <a:pt x="4738" y="3654"/>
                </a:lnTo>
                <a:lnTo>
                  <a:pt x="4732" y="3652"/>
                </a:lnTo>
                <a:lnTo>
                  <a:pt x="4693" y="3647"/>
                </a:lnTo>
                <a:lnTo>
                  <a:pt x="4654" y="3643"/>
                </a:lnTo>
                <a:lnTo>
                  <a:pt x="4574" y="3636"/>
                </a:lnTo>
                <a:lnTo>
                  <a:pt x="4626" y="3601"/>
                </a:lnTo>
                <a:lnTo>
                  <a:pt x="4618" y="3626"/>
                </a:lnTo>
                <a:lnTo>
                  <a:pt x="4613" y="3643"/>
                </a:lnTo>
                <a:lnTo>
                  <a:pt x="4605" y="3659"/>
                </a:lnTo>
                <a:lnTo>
                  <a:pt x="4591" y="3684"/>
                </a:lnTo>
                <a:lnTo>
                  <a:pt x="4574" y="3707"/>
                </a:lnTo>
                <a:lnTo>
                  <a:pt x="4557" y="3728"/>
                </a:lnTo>
                <a:lnTo>
                  <a:pt x="4538" y="3748"/>
                </a:lnTo>
                <a:lnTo>
                  <a:pt x="4502" y="3782"/>
                </a:lnTo>
                <a:lnTo>
                  <a:pt x="4468" y="3815"/>
                </a:lnTo>
                <a:cubicBezTo>
                  <a:pt x="4460" y="3823"/>
                  <a:pt x="4448" y="3828"/>
                  <a:pt x="4436" y="3828"/>
                </a:cubicBezTo>
                <a:lnTo>
                  <a:pt x="4236" y="3835"/>
                </a:lnTo>
                <a:lnTo>
                  <a:pt x="4137" y="3839"/>
                </a:lnTo>
                <a:lnTo>
                  <a:pt x="4037" y="3844"/>
                </a:lnTo>
                <a:lnTo>
                  <a:pt x="4020" y="3846"/>
                </a:lnTo>
                <a:lnTo>
                  <a:pt x="4005" y="3847"/>
                </a:lnTo>
                <a:lnTo>
                  <a:pt x="3993" y="3848"/>
                </a:lnTo>
                <a:lnTo>
                  <a:pt x="3984" y="3849"/>
                </a:lnTo>
                <a:lnTo>
                  <a:pt x="3974" y="3850"/>
                </a:lnTo>
                <a:lnTo>
                  <a:pt x="3970" y="3851"/>
                </a:lnTo>
                <a:lnTo>
                  <a:pt x="3965" y="3852"/>
                </a:lnTo>
                <a:lnTo>
                  <a:pt x="3960" y="3853"/>
                </a:lnTo>
                <a:lnTo>
                  <a:pt x="3967" y="3851"/>
                </a:lnTo>
                <a:lnTo>
                  <a:pt x="3961" y="3854"/>
                </a:lnTo>
                <a:lnTo>
                  <a:pt x="3974" y="3846"/>
                </a:lnTo>
                <a:lnTo>
                  <a:pt x="3970" y="3849"/>
                </a:lnTo>
                <a:lnTo>
                  <a:pt x="3983" y="3833"/>
                </a:lnTo>
                <a:lnTo>
                  <a:pt x="3983" y="3832"/>
                </a:lnTo>
                <a:lnTo>
                  <a:pt x="3982" y="3834"/>
                </a:lnTo>
                <a:cubicBezTo>
                  <a:pt x="3980" y="3838"/>
                  <a:pt x="3978" y="3842"/>
                  <a:pt x="3975" y="3846"/>
                </a:cubicBezTo>
                <a:lnTo>
                  <a:pt x="3973" y="3848"/>
                </a:lnTo>
                <a:cubicBezTo>
                  <a:pt x="3969" y="3855"/>
                  <a:pt x="3962" y="3860"/>
                  <a:pt x="3955" y="3863"/>
                </a:cubicBezTo>
                <a:lnTo>
                  <a:pt x="3951" y="3865"/>
                </a:lnTo>
                <a:cubicBezTo>
                  <a:pt x="3948" y="3866"/>
                  <a:pt x="3945" y="3867"/>
                  <a:pt x="3942" y="3868"/>
                </a:cubicBezTo>
                <a:lnTo>
                  <a:pt x="3928" y="3871"/>
                </a:lnTo>
                <a:lnTo>
                  <a:pt x="3921" y="3872"/>
                </a:lnTo>
                <a:lnTo>
                  <a:pt x="3913" y="3873"/>
                </a:lnTo>
                <a:lnTo>
                  <a:pt x="3904" y="3874"/>
                </a:lnTo>
                <a:lnTo>
                  <a:pt x="3891" y="3875"/>
                </a:lnTo>
                <a:lnTo>
                  <a:pt x="3878" y="3875"/>
                </a:lnTo>
                <a:lnTo>
                  <a:pt x="3863" y="3876"/>
                </a:lnTo>
                <a:lnTo>
                  <a:pt x="3846" y="3876"/>
                </a:lnTo>
                <a:lnTo>
                  <a:pt x="3826" y="3876"/>
                </a:lnTo>
                <a:lnTo>
                  <a:pt x="3803" y="3876"/>
                </a:lnTo>
                <a:lnTo>
                  <a:pt x="3776" y="3876"/>
                </a:lnTo>
                <a:lnTo>
                  <a:pt x="3718" y="3875"/>
                </a:lnTo>
                <a:lnTo>
                  <a:pt x="3661" y="3870"/>
                </a:lnTo>
                <a:lnTo>
                  <a:pt x="3606" y="3865"/>
                </a:lnTo>
                <a:lnTo>
                  <a:pt x="3550" y="3860"/>
                </a:lnTo>
                <a:lnTo>
                  <a:pt x="3566" y="3859"/>
                </a:lnTo>
                <a:lnTo>
                  <a:pt x="3537" y="3866"/>
                </a:lnTo>
                <a:lnTo>
                  <a:pt x="3509" y="3873"/>
                </a:lnTo>
                <a:lnTo>
                  <a:pt x="3483" y="3879"/>
                </a:lnTo>
                <a:lnTo>
                  <a:pt x="3457" y="3884"/>
                </a:lnTo>
                <a:lnTo>
                  <a:pt x="3431" y="3888"/>
                </a:lnTo>
                <a:lnTo>
                  <a:pt x="3401" y="3890"/>
                </a:lnTo>
                <a:lnTo>
                  <a:pt x="3369" y="3892"/>
                </a:lnTo>
                <a:lnTo>
                  <a:pt x="3349" y="3892"/>
                </a:lnTo>
                <a:lnTo>
                  <a:pt x="3327" y="3892"/>
                </a:lnTo>
                <a:lnTo>
                  <a:pt x="3294" y="3890"/>
                </a:lnTo>
                <a:lnTo>
                  <a:pt x="3264" y="3886"/>
                </a:lnTo>
                <a:lnTo>
                  <a:pt x="3238" y="3881"/>
                </a:lnTo>
                <a:lnTo>
                  <a:pt x="3210" y="3876"/>
                </a:lnTo>
                <a:lnTo>
                  <a:pt x="3266" y="3841"/>
                </a:lnTo>
                <a:lnTo>
                  <a:pt x="3258" y="3866"/>
                </a:lnTo>
                <a:lnTo>
                  <a:pt x="3253" y="3883"/>
                </a:lnTo>
                <a:lnTo>
                  <a:pt x="3246" y="3897"/>
                </a:lnTo>
                <a:lnTo>
                  <a:pt x="3241" y="3909"/>
                </a:lnTo>
                <a:lnTo>
                  <a:pt x="3236" y="3918"/>
                </a:lnTo>
                <a:lnTo>
                  <a:pt x="3227" y="3934"/>
                </a:lnTo>
                <a:lnTo>
                  <a:pt x="3219" y="3948"/>
                </a:lnTo>
                <a:lnTo>
                  <a:pt x="3215" y="3954"/>
                </a:lnTo>
                <a:cubicBezTo>
                  <a:pt x="3213" y="3956"/>
                  <a:pt x="3211" y="3958"/>
                  <a:pt x="3209" y="3960"/>
                </a:cubicBezTo>
                <a:lnTo>
                  <a:pt x="3207" y="3963"/>
                </a:lnTo>
                <a:cubicBezTo>
                  <a:pt x="3200" y="3970"/>
                  <a:pt x="3191" y="3975"/>
                  <a:pt x="3181" y="3976"/>
                </a:cubicBezTo>
                <a:lnTo>
                  <a:pt x="3180" y="3977"/>
                </a:lnTo>
                <a:cubicBezTo>
                  <a:pt x="3155" y="3982"/>
                  <a:pt x="3131" y="3967"/>
                  <a:pt x="3123" y="3944"/>
                </a:cubicBezTo>
                <a:lnTo>
                  <a:pt x="3122" y="3942"/>
                </a:lnTo>
                <a:cubicBezTo>
                  <a:pt x="3121" y="3937"/>
                  <a:pt x="3120" y="3932"/>
                  <a:pt x="3120" y="3926"/>
                </a:cubicBezTo>
                <a:lnTo>
                  <a:pt x="3120" y="3924"/>
                </a:lnTo>
                <a:cubicBezTo>
                  <a:pt x="3120" y="3921"/>
                  <a:pt x="3120" y="3917"/>
                  <a:pt x="3121" y="3914"/>
                </a:cubicBezTo>
                <a:lnTo>
                  <a:pt x="3121" y="3913"/>
                </a:lnTo>
                <a:lnTo>
                  <a:pt x="3121" y="3912"/>
                </a:lnTo>
                <a:lnTo>
                  <a:pt x="3120" y="3920"/>
                </a:lnTo>
                <a:lnTo>
                  <a:pt x="3120" y="3920"/>
                </a:lnTo>
                <a:lnTo>
                  <a:pt x="3218" y="3934"/>
                </a:lnTo>
                <a:lnTo>
                  <a:pt x="3217" y="3938"/>
                </a:lnTo>
                <a:lnTo>
                  <a:pt x="3216" y="3943"/>
                </a:lnTo>
                <a:lnTo>
                  <a:pt x="3213" y="3952"/>
                </a:lnTo>
                <a:lnTo>
                  <a:pt x="3208" y="3967"/>
                </a:lnTo>
                <a:lnTo>
                  <a:pt x="3205" y="3976"/>
                </a:lnTo>
                <a:lnTo>
                  <a:pt x="3201" y="3986"/>
                </a:lnTo>
                <a:cubicBezTo>
                  <a:pt x="3199" y="3994"/>
                  <a:pt x="3195" y="4000"/>
                  <a:pt x="3189" y="4006"/>
                </a:cubicBezTo>
                <a:lnTo>
                  <a:pt x="3172" y="4024"/>
                </a:lnTo>
                <a:lnTo>
                  <a:pt x="3158" y="4037"/>
                </a:lnTo>
                <a:lnTo>
                  <a:pt x="3149" y="4046"/>
                </a:lnTo>
                <a:lnTo>
                  <a:pt x="3146" y="4048"/>
                </a:lnTo>
                <a:lnTo>
                  <a:pt x="3147" y="4047"/>
                </a:lnTo>
                <a:lnTo>
                  <a:pt x="3146" y="4048"/>
                </a:lnTo>
                <a:lnTo>
                  <a:pt x="3125" y="3972"/>
                </a:lnTo>
                <a:lnTo>
                  <a:pt x="3126" y="3973"/>
                </a:lnTo>
                <a:cubicBezTo>
                  <a:pt x="3132" y="3975"/>
                  <a:pt x="3138" y="3979"/>
                  <a:pt x="3143" y="3984"/>
                </a:cubicBezTo>
                <a:lnTo>
                  <a:pt x="3143" y="3984"/>
                </a:lnTo>
                <a:cubicBezTo>
                  <a:pt x="3155" y="3996"/>
                  <a:pt x="3160" y="4014"/>
                  <a:pt x="3157" y="4031"/>
                </a:cubicBezTo>
                <a:lnTo>
                  <a:pt x="3156" y="4033"/>
                </a:lnTo>
                <a:cubicBezTo>
                  <a:pt x="3156" y="4036"/>
                  <a:pt x="3155" y="4039"/>
                  <a:pt x="3154" y="4041"/>
                </a:cubicBezTo>
                <a:lnTo>
                  <a:pt x="3148" y="4052"/>
                </a:lnTo>
                <a:lnTo>
                  <a:pt x="3142" y="4062"/>
                </a:lnTo>
                <a:lnTo>
                  <a:pt x="3133" y="4076"/>
                </a:lnTo>
                <a:lnTo>
                  <a:pt x="3121" y="4094"/>
                </a:lnTo>
                <a:lnTo>
                  <a:pt x="3113" y="4103"/>
                </a:lnTo>
                <a:lnTo>
                  <a:pt x="3104" y="4116"/>
                </a:lnTo>
                <a:lnTo>
                  <a:pt x="3093" y="4130"/>
                </a:lnTo>
                <a:lnTo>
                  <a:pt x="3079" y="4148"/>
                </a:lnTo>
                <a:lnTo>
                  <a:pt x="3065" y="4164"/>
                </a:lnTo>
                <a:lnTo>
                  <a:pt x="3052" y="4176"/>
                </a:lnTo>
                <a:lnTo>
                  <a:pt x="3042" y="4185"/>
                </a:lnTo>
                <a:lnTo>
                  <a:pt x="3034" y="4193"/>
                </a:lnTo>
                <a:lnTo>
                  <a:pt x="3010" y="4224"/>
                </a:lnTo>
                <a:lnTo>
                  <a:pt x="2986" y="4256"/>
                </a:lnTo>
                <a:cubicBezTo>
                  <a:pt x="2979" y="4265"/>
                  <a:pt x="2969" y="4272"/>
                  <a:pt x="2958" y="4275"/>
                </a:cubicBezTo>
                <a:lnTo>
                  <a:pt x="2954" y="4276"/>
                </a:lnTo>
                <a:lnTo>
                  <a:pt x="2953" y="4276"/>
                </a:lnTo>
                <a:lnTo>
                  <a:pt x="2948" y="4277"/>
                </a:lnTo>
                <a:lnTo>
                  <a:pt x="2942" y="4278"/>
                </a:lnTo>
                <a:lnTo>
                  <a:pt x="2927" y="4282"/>
                </a:lnTo>
                <a:lnTo>
                  <a:pt x="2909" y="4286"/>
                </a:lnTo>
                <a:lnTo>
                  <a:pt x="2889" y="4290"/>
                </a:lnTo>
                <a:lnTo>
                  <a:pt x="2869" y="4295"/>
                </a:lnTo>
                <a:lnTo>
                  <a:pt x="2851" y="4300"/>
                </a:lnTo>
                <a:lnTo>
                  <a:pt x="2840" y="4303"/>
                </a:lnTo>
                <a:lnTo>
                  <a:pt x="2827" y="4310"/>
                </a:lnTo>
                <a:lnTo>
                  <a:pt x="2834" y="4306"/>
                </a:lnTo>
                <a:lnTo>
                  <a:pt x="2824" y="4312"/>
                </a:lnTo>
                <a:lnTo>
                  <a:pt x="2811" y="4322"/>
                </a:lnTo>
                <a:lnTo>
                  <a:pt x="2799" y="4331"/>
                </a:lnTo>
                <a:cubicBezTo>
                  <a:pt x="2794" y="4335"/>
                  <a:pt x="2788" y="4337"/>
                  <a:pt x="2782" y="4339"/>
                </a:cubicBezTo>
                <a:lnTo>
                  <a:pt x="2742" y="4349"/>
                </a:lnTo>
                <a:lnTo>
                  <a:pt x="2703" y="4359"/>
                </a:lnTo>
                <a:lnTo>
                  <a:pt x="2667" y="4370"/>
                </a:lnTo>
                <a:lnTo>
                  <a:pt x="2628" y="4385"/>
                </a:lnTo>
                <a:lnTo>
                  <a:pt x="2635" y="4382"/>
                </a:lnTo>
                <a:lnTo>
                  <a:pt x="2627" y="4386"/>
                </a:lnTo>
                <a:lnTo>
                  <a:pt x="2616" y="4394"/>
                </a:lnTo>
                <a:lnTo>
                  <a:pt x="2600" y="4406"/>
                </a:lnTo>
                <a:lnTo>
                  <a:pt x="2584" y="4415"/>
                </a:lnTo>
                <a:lnTo>
                  <a:pt x="2572" y="4421"/>
                </a:lnTo>
                <a:lnTo>
                  <a:pt x="2561" y="4426"/>
                </a:lnTo>
                <a:lnTo>
                  <a:pt x="2553" y="4430"/>
                </a:lnTo>
                <a:lnTo>
                  <a:pt x="2544" y="4434"/>
                </a:lnTo>
                <a:lnTo>
                  <a:pt x="2535" y="4438"/>
                </a:lnTo>
                <a:cubicBezTo>
                  <a:pt x="2532" y="4439"/>
                  <a:pt x="2530" y="4440"/>
                  <a:pt x="2527" y="4440"/>
                </a:cubicBezTo>
                <a:lnTo>
                  <a:pt x="2522" y="4442"/>
                </a:lnTo>
                <a:cubicBezTo>
                  <a:pt x="2514" y="4444"/>
                  <a:pt x="2505" y="4443"/>
                  <a:pt x="2497" y="4441"/>
                </a:cubicBezTo>
                <a:lnTo>
                  <a:pt x="2495" y="4441"/>
                </a:lnTo>
                <a:cubicBezTo>
                  <a:pt x="2480" y="4436"/>
                  <a:pt x="2468" y="4426"/>
                  <a:pt x="2462" y="4411"/>
                </a:cubicBezTo>
                <a:cubicBezTo>
                  <a:pt x="2457" y="4397"/>
                  <a:pt x="2458" y="4381"/>
                  <a:pt x="2465" y="4368"/>
                </a:cubicBezTo>
                <a:lnTo>
                  <a:pt x="2466" y="4366"/>
                </a:lnTo>
                <a:cubicBezTo>
                  <a:pt x="2468" y="4363"/>
                  <a:pt x="2470" y="4360"/>
                  <a:pt x="2473" y="4357"/>
                </a:cubicBezTo>
                <a:lnTo>
                  <a:pt x="2480" y="4350"/>
                </a:lnTo>
                <a:lnTo>
                  <a:pt x="2485" y="4346"/>
                </a:lnTo>
                <a:lnTo>
                  <a:pt x="2491" y="4341"/>
                </a:lnTo>
                <a:lnTo>
                  <a:pt x="2493" y="4340"/>
                </a:lnTo>
                <a:cubicBezTo>
                  <a:pt x="2497" y="4337"/>
                  <a:pt x="2501" y="4335"/>
                  <a:pt x="2506" y="4333"/>
                </a:cubicBezTo>
                <a:lnTo>
                  <a:pt x="2507" y="4333"/>
                </a:lnTo>
                <a:cubicBezTo>
                  <a:pt x="2530" y="4325"/>
                  <a:pt x="2556" y="4336"/>
                  <a:pt x="2567" y="4358"/>
                </a:cubicBezTo>
                <a:cubicBezTo>
                  <a:pt x="2578" y="4381"/>
                  <a:pt x="2571" y="4408"/>
                  <a:pt x="2550" y="4422"/>
                </a:cubicBezTo>
                <a:lnTo>
                  <a:pt x="2549" y="4423"/>
                </a:lnTo>
                <a:lnTo>
                  <a:pt x="2543" y="4427"/>
                </a:lnTo>
                <a:lnTo>
                  <a:pt x="2532" y="4435"/>
                </a:lnTo>
                <a:lnTo>
                  <a:pt x="2524" y="4440"/>
                </a:lnTo>
                <a:lnTo>
                  <a:pt x="2516" y="4445"/>
                </a:lnTo>
                <a:lnTo>
                  <a:pt x="2506" y="4452"/>
                </a:lnTo>
                <a:lnTo>
                  <a:pt x="2494" y="4460"/>
                </a:lnTo>
                <a:cubicBezTo>
                  <a:pt x="2489" y="4463"/>
                  <a:pt x="2484" y="4465"/>
                  <a:pt x="2478" y="4467"/>
                </a:cubicBezTo>
                <a:lnTo>
                  <a:pt x="2461" y="4471"/>
                </a:lnTo>
                <a:lnTo>
                  <a:pt x="2445" y="4475"/>
                </a:lnTo>
                <a:lnTo>
                  <a:pt x="2433" y="4478"/>
                </a:lnTo>
                <a:lnTo>
                  <a:pt x="2422" y="4481"/>
                </a:lnTo>
                <a:lnTo>
                  <a:pt x="2415" y="4483"/>
                </a:lnTo>
                <a:lnTo>
                  <a:pt x="2407" y="4485"/>
                </a:lnTo>
                <a:lnTo>
                  <a:pt x="2401" y="4486"/>
                </a:lnTo>
                <a:lnTo>
                  <a:pt x="2399" y="4487"/>
                </a:lnTo>
                <a:lnTo>
                  <a:pt x="2396" y="4487"/>
                </a:lnTo>
                <a:lnTo>
                  <a:pt x="2374" y="4390"/>
                </a:lnTo>
                <a:lnTo>
                  <a:pt x="2371" y="4391"/>
                </a:lnTo>
                <a:lnTo>
                  <a:pt x="2379" y="4389"/>
                </a:lnTo>
                <a:lnTo>
                  <a:pt x="2384" y="4387"/>
                </a:lnTo>
                <a:lnTo>
                  <a:pt x="2391" y="4386"/>
                </a:lnTo>
                <a:lnTo>
                  <a:pt x="2401" y="4384"/>
                </a:lnTo>
                <a:lnTo>
                  <a:pt x="2404" y="4383"/>
                </a:lnTo>
                <a:cubicBezTo>
                  <a:pt x="2420" y="4381"/>
                  <a:pt x="2435" y="4387"/>
                  <a:pt x="2446" y="4398"/>
                </a:cubicBezTo>
                <a:lnTo>
                  <a:pt x="2447" y="4398"/>
                </a:lnTo>
                <a:cubicBezTo>
                  <a:pt x="2459" y="4410"/>
                  <a:pt x="2464" y="4428"/>
                  <a:pt x="2460" y="4444"/>
                </a:cubicBezTo>
                <a:cubicBezTo>
                  <a:pt x="2456" y="4461"/>
                  <a:pt x="2444" y="4475"/>
                  <a:pt x="2428" y="4480"/>
                </a:cubicBezTo>
                <a:lnTo>
                  <a:pt x="2424" y="4482"/>
                </a:lnTo>
                <a:lnTo>
                  <a:pt x="2417" y="4484"/>
                </a:lnTo>
                <a:lnTo>
                  <a:pt x="2411" y="4486"/>
                </a:lnTo>
                <a:lnTo>
                  <a:pt x="2404" y="4488"/>
                </a:lnTo>
                <a:lnTo>
                  <a:pt x="2393" y="4491"/>
                </a:lnTo>
                <a:lnTo>
                  <a:pt x="2382" y="4495"/>
                </a:lnTo>
                <a:lnTo>
                  <a:pt x="2366" y="4499"/>
                </a:lnTo>
                <a:lnTo>
                  <a:pt x="2334" y="4507"/>
                </a:lnTo>
                <a:lnTo>
                  <a:pt x="2306" y="4514"/>
                </a:lnTo>
                <a:lnTo>
                  <a:pt x="2281" y="4522"/>
                </a:lnTo>
                <a:lnTo>
                  <a:pt x="2254" y="4531"/>
                </a:lnTo>
                <a:lnTo>
                  <a:pt x="2249" y="4532"/>
                </a:lnTo>
                <a:lnTo>
                  <a:pt x="2244" y="4533"/>
                </a:lnTo>
                <a:lnTo>
                  <a:pt x="2240" y="4534"/>
                </a:lnTo>
                <a:lnTo>
                  <a:pt x="2232" y="4535"/>
                </a:lnTo>
                <a:lnTo>
                  <a:pt x="2214" y="4539"/>
                </a:lnTo>
                <a:lnTo>
                  <a:pt x="2194" y="4543"/>
                </a:lnTo>
                <a:lnTo>
                  <a:pt x="2173" y="4548"/>
                </a:lnTo>
                <a:lnTo>
                  <a:pt x="2155" y="4552"/>
                </a:lnTo>
                <a:lnTo>
                  <a:pt x="2147" y="4554"/>
                </a:lnTo>
                <a:lnTo>
                  <a:pt x="2145" y="4555"/>
                </a:lnTo>
                <a:lnTo>
                  <a:pt x="2144" y="4554"/>
                </a:lnTo>
                <a:lnTo>
                  <a:pt x="2140" y="4557"/>
                </a:lnTo>
                <a:lnTo>
                  <a:pt x="2151" y="4548"/>
                </a:lnTo>
                <a:lnTo>
                  <a:pt x="2141" y="4559"/>
                </a:lnTo>
                <a:lnTo>
                  <a:pt x="2146" y="4552"/>
                </a:lnTo>
                <a:lnTo>
                  <a:pt x="2140" y="4561"/>
                </a:lnTo>
                <a:lnTo>
                  <a:pt x="2132" y="4576"/>
                </a:lnTo>
                <a:lnTo>
                  <a:pt x="2125" y="4588"/>
                </a:lnTo>
                <a:cubicBezTo>
                  <a:pt x="2121" y="4595"/>
                  <a:pt x="2116" y="4600"/>
                  <a:pt x="2110" y="4604"/>
                </a:cubicBezTo>
                <a:lnTo>
                  <a:pt x="2062" y="4636"/>
                </a:lnTo>
                <a:lnTo>
                  <a:pt x="1918" y="4732"/>
                </a:lnTo>
                <a:cubicBezTo>
                  <a:pt x="1913" y="4735"/>
                  <a:pt x="1908" y="4738"/>
                  <a:pt x="1902" y="4739"/>
                </a:cubicBezTo>
                <a:lnTo>
                  <a:pt x="1888" y="4742"/>
                </a:lnTo>
                <a:lnTo>
                  <a:pt x="1876" y="4746"/>
                </a:lnTo>
                <a:lnTo>
                  <a:pt x="1866" y="4748"/>
                </a:lnTo>
                <a:lnTo>
                  <a:pt x="1857" y="4750"/>
                </a:lnTo>
                <a:lnTo>
                  <a:pt x="1844" y="4754"/>
                </a:lnTo>
                <a:lnTo>
                  <a:pt x="1833" y="4756"/>
                </a:lnTo>
                <a:lnTo>
                  <a:pt x="1826" y="4758"/>
                </a:lnTo>
                <a:lnTo>
                  <a:pt x="1817" y="4759"/>
                </a:lnTo>
                <a:lnTo>
                  <a:pt x="1809" y="4759"/>
                </a:lnTo>
                <a:lnTo>
                  <a:pt x="1810" y="4759"/>
                </a:lnTo>
                <a:lnTo>
                  <a:pt x="1804" y="4760"/>
                </a:lnTo>
                <a:lnTo>
                  <a:pt x="1795" y="4761"/>
                </a:lnTo>
                <a:lnTo>
                  <a:pt x="1783" y="4762"/>
                </a:lnTo>
                <a:lnTo>
                  <a:pt x="1776" y="4762"/>
                </a:lnTo>
                <a:lnTo>
                  <a:pt x="1764" y="4764"/>
                </a:lnTo>
                <a:lnTo>
                  <a:pt x="1753" y="4765"/>
                </a:lnTo>
                <a:lnTo>
                  <a:pt x="1739" y="4767"/>
                </a:lnTo>
                <a:lnTo>
                  <a:pt x="1724" y="4770"/>
                </a:lnTo>
                <a:lnTo>
                  <a:pt x="1707" y="4772"/>
                </a:lnTo>
                <a:lnTo>
                  <a:pt x="1686" y="4776"/>
                </a:lnTo>
                <a:lnTo>
                  <a:pt x="1663" y="4779"/>
                </a:lnTo>
                <a:lnTo>
                  <a:pt x="1639" y="4783"/>
                </a:lnTo>
                <a:lnTo>
                  <a:pt x="1613" y="4787"/>
                </a:lnTo>
                <a:lnTo>
                  <a:pt x="1583" y="4794"/>
                </a:lnTo>
                <a:lnTo>
                  <a:pt x="1551" y="4803"/>
                </a:lnTo>
                <a:cubicBezTo>
                  <a:pt x="1548" y="4804"/>
                  <a:pt x="1545" y="4804"/>
                  <a:pt x="1542" y="4804"/>
                </a:cubicBezTo>
                <a:lnTo>
                  <a:pt x="1455" y="4812"/>
                </a:lnTo>
                <a:lnTo>
                  <a:pt x="1370" y="4820"/>
                </a:lnTo>
                <a:lnTo>
                  <a:pt x="1347" y="4823"/>
                </a:lnTo>
                <a:lnTo>
                  <a:pt x="1323" y="4828"/>
                </a:lnTo>
                <a:lnTo>
                  <a:pt x="1297" y="4832"/>
                </a:lnTo>
                <a:lnTo>
                  <a:pt x="1271" y="4836"/>
                </a:lnTo>
                <a:lnTo>
                  <a:pt x="1226" y="4841"/>
                </a:lnTo>
                <a:lnTo>
                  <a:pt x="1182" y="4844"/>
                </a:lnTo>
                <a:lnTo>
                  <a:pt x="1139" y="4847"/>
                </a:lnTo>
                <a:lnTo>
                  <a:pt x="1102" y="4851"/>
                </a:lnTo>
                <a:lnTo>
                  <a:pt x="1095" y="4852"/>
                </a:lnTo>
                <a:lnTo>
                  <a:pt x="1084" y="4856"/>
                </a:lnTo>
                <a:lnTo>
                  <a:pt x="1069" y="4862"/>
                </a:lnTo>
                <a:lnTo>
                  <a:pt x="1052" y="4867"/>
                </a:lnTo>
                <a:lnTo>
                  <a:pt x="1011" y="4876"/>
                </a:lnTo>
                <a:lnTo>
                  <a:pt x="973" y="4883"/>
                </a:lnTo>
                <a:lnTo>
                  <a:pt x="956" y="4887"/>
                </a:lnTo>
                <a:lnTo>
                  <a:pt x="936" y="4892"/>
                </a:lnTo>
                <a:lnTo>
                  <a:pt x="894" y="4904"/>
                </a:lnTo>
                <a:lnTo>
                  <a:pt x="873" y="4910"/>
                </a:lnTo>
                <a:lnTo>
                  <a:pt x="854" y="4916"/>
                </a:lnTo>
                <a:lnTo>
                  <a:pt x="837" y="4922"/>
                </a:lnTo>
                <a:lnTo>
                  <a:pt x="826" y="4926"/>
                </a:lnTo>
                <a:lnTo>
                  <a:pt x="817" y="4931"/>
                </a:lnTo>
                <a:lnTo>
                  <a:pt x="807" y="4938"/>
                </a:lnTo>
                <a:lnTo>
                  <a:pt x="783" y="4955"/>
                </a:lnTo>
                <a:cubicBezTo>
                  <a:pt x="779" y="4958"/>
                  <a:pt x="775" y="4960"/>
                  <a:pt x="770" y="4962"/>
                </a:cubicBezTo>
                <a:lnTo>
                  <a:pt x="725" y="4977"/>
                </a:lnTo>
                <a:lnTo>
                  <a:pt x="709" y="4983"/>
                </a:lnTo>
                <a:lnTo>
                  <a:pt x="694" y="4991"/>
                </a:lnTo>
                <a:lnTo>
                  <a:pt x="678" y="5002"/>
                </a:lnTo>
                <a:lnTo>
                  <a:pt x="662" y="5015"/>
                </a:lnTo>
                <a:lnTo>
                  <a:pt x="629" y="5045"/>
                </a:lnTo>
                <a:lnTo>
                  <a:pt x="597" y="5078"/>
                </a:lnTo>
                <a:cubicBezTo>
                  <a:pt x="592" y="5083"/>
                  <a:pt x="585" y="5087"/>
                  <a:pt x="578" y="5090"/>
                </a:cubicBezTo>
                <a:lnTo>
                  <a:pt x="563" y="5095"/>
                </a:lnTo>
                <a:lnTo>
                  <a:pt x="551" y="5099"/>
                </a:lnTo>
                <a:lnTo>
                  <a:pt x="543" y="5101"/>
                </a:lnTo>
                <a:lnTo>
                  <a:pt x="539" y="5102"/>
                </a:lnTo>
                <a:lnTo>
                  <a:pt x="539" y="5102"/>
                </a:lnTo>
                <a:lnTo>
                  <a:pt x="536" y="5103"/>
                </a:lnTo>
                <a:lnTo>
                  <a:pt x="546" y="5097"/>
                </a:lnTo>
                <a:lnTo>
                  <a:pt x="543" y="5100"/>
                </a:lnTo>
                <a:lnTo>
                  <a:pt x="552" y="5091"/>
                </a:lnTo>
                <a:lnTo>
                  <a:pt x="550" y="5094"/>
                </a:lnTo>
                <a:lnTo>
                  <a:pt x="545" y="5100"/>
                </a:lnTo>
                <a:lnTo>
                  <a:pt x="538" y="5108"/>
                </a:lnTo>
                <a:lnTo>
                  <a:pt x="533" y="5114"/>
                </a:lnTo>
                <a:lnTo>
                  <a:pt x="523" y="5123"/>
                </a:lnTo>
                <a:lnTo>
                  <a:pt x="512" y="5133"/>
                </a:lnTo>
                <a:lnTo>
                  <a:pt x="496" y="5147"/>
                </a:lnTo>
                <a:lnTo>
                  <a:pt x="483" y="5156"/>
                </a:lnTo>
                <a:lnTo>
                  <a:pt x="470" y="5165"/>
                </a:lnTo>
                <a:lnTo>
                  <a:pt x="443" y="5182"/>
                </a:lnTo>
                <a:lnTo>
                  <a:pt x="432" y="5190"/>
                </a:lnTo>
                <a:lnTo>
                  <a:pt x="424" y="5196"/>
                </a:lnTo>
                <a:lnTo>
                  <a:pt x="414" y="5208"/>
                </a:lnTo>
                <a:lnTo>
                  <a:pt x="421" y="5198"/>
                </a:lnTo>
                <a:lnTo>
                  <a:pt x="414" y="5210"/>
                </a:lnTo>
                <a:lnTo>
                  <a:pt x="417" y="5202"/>
                </a:lnTo>
                <a:lnTo>
                  <a:pt x="369" y="5346"/>
                </a:lnTo>
                <a:lnTo>
                  <a:pt x="372" y="5336"/>
                </a:lnTo>
                <a:lnTo>
                  <a:pt x="365" y="5393"/>
                </a:lnTo>
                <a:lnTo>
                  <a:pt x="362" y="5452"/>
                </a:lnTo>
                <a:lnTo>
                  <a:pt x="359" y="5513"/>
                </a:lnTo>
                <a:lnTo>
                  <a:pt x="356" y="5573"/>
                </a:lnTo>
                <a:cubicBezTo>
                  <a:pt x="356" y="5576"/>
                  <a:pt x="355" y="5578"/>
                  <a:pt x="355" y="5581"/>
                </a:cubicBezTo>
                <a:lnTo>
                  <a:pt x="348" y="5614"/>
                </a:lnTo>
                <a:lnTo>
                  <a:pt x="343" y="5636"/>
                </a:lnTo>
                <a:lnTo>
                  <a:pt x="337" y="5651"/>
                </a:lnTo>
                <a:cubicBezTo>
                  <a:pt x="336" y="5654"/>
                  <a:pt x="335" y="5657"/>
                  <a:pt x="333" y="5660"/>
                </a:cubicBezTo>
                <a:lnTo>
                  <a:pt x="322" y="5678"/>
                </a:lnTo>
                <a:lnTo>
                  <a:pt x="313" y="5689"/>
                </a:lnTo>
                <a:lnTo>
                  <a:pt x="304" y="5701"/>
                </a:lnTo>
                <a:lnTo>
                  <a:pt x="309" y="5694"/>
                </a:lnTo>
                <a:lnTo>
                  <a:pt x="302" y="5706"/>
                </a:lnTo>
                <a:lnTo>
                  <a:pt x="306" y="5697"/>
                </a:lnTo>
                <a:lnTo>
                  <a:pt x="301" y="5711"/>
                </a:lnTo>
                <a:lnTo>
                  <a:pt x="298" y="5730"/>
                </a:lnTo>
                <a:lnTo>
                  <a:pt x="291" y="5770"/>
                </a:lnTo>
                <a:cubicBezTo>
                  <a:pt x="290" y="5778"/>
                  <a:pt x="287" y="5784"/>
                  <a:pt x="283" y="5790"/>
                </a:cubicBezTo>
                <a:lnTo>
                  <a:pt x="275" y="5803"/>
                </a:lnTo>
                <a:lnTo>
                  <a:pt x="267" y="5815"/>
                </a:lnTo>
                <a:lnTo>
                  <a:pt x="262" y="5822"/>
                </a:lnTo>
                <a:lnTo>
                  <a:pt x="258" y="5827"/>
                </a:lnTo>
                <a:lnTo>
                  <a:pt x="254" y="5833"/>
                </a:lnTo>
                <a:lnTo>
                  <a:pt x="252" y="5837"/>
                </a:lnTo>
                <a:lnTo>
                  <a:pt x="250" y="5844"/>
                </a:lnTo>
                <a:lnTo>
                  <a:pt x="248" y="5851"/>
                </a:lnTo>
                <a:lnTo>
                  <a:pt x="245" y="5861"/>
                </a:lnTo>
                <a:lnTo>
                  <a:pt x="241" y="5872"/>
                </a:lnTo>
                <a:lnTo>
                  <a:pt x="237" y="5885"/>
                </a:lnTo>
                <a:lnTo>
                  <a:pt x="232" y="5903"/>
                </a:lnTo>
                <a:lnTo>
                  <a:pt x="225" y="5922"/>
                </a:lnTo>
                <a:cubicBezTo>
                  <a:pt x="224" y="5927"/>
                  <a:pt x="221" y="5932"/>
                  <a:pt x="218" y="5936"/>
                </a:cubicBezTo>
                <a:lnTo>
                  <a:pt x="170" y="6000"/>
                </a:lnTo>
                <a:lnTo>
                  <a:pt x="174" y="5994"/>
                </a:lnTo>
                <a:lnTo>
                  <a:pt x="168" y="6005"/>
                </a:lnTo>
                <a:lnTo>
                  <a:pt x="172" y="5996"/>
                </a:lnTo>
                <a:lnTo>
                  <a:pt x="169" y="6005"/>
                </a:lnTo>
                <a:lnTo>
                  <a:pt x="166" y="6019"/>
                </a:lnTo>
                <a:lnTo>
                  <a:pt x="161" y="6035"/>
                </a:lnTo>
                <a:lnTo>
                  <a:pt x="144" y="6082"/>
                </a:lnTo>
                <a:lnTo>
                  <a:pt x="137" y="6104"/>
                </a:lnTo>
                <a:lnTo>
                  <a:pt x="131" y="6125"/>
                </a:lnTo>
                <a:lnTo>
                  <a:pt x="126" y="6148"/>
                </a:lnTo>
                <a:lnTo>
                  <a:pt x="121" y="6176"/>
                </a:lnTo>
                <a:lnTo>
                  <a:pt x="117" y="6205"/>
                </a:lnTo>
                <a:lnTo>
                  <a:pt x="114" y="6236"/>
                </a:lnTo>
                <a:lnTo>
                  <a:pt x="108" y="6302"/>
                </a:lnTo>
                <a:lnTo>
                  <a:pt x="105" y="6371"/>
                </a:lnTo>
                <a:lnTo>
                  <a:pt x="104" y="6405"/>
                </a:lnTo>
                <a:lnTo>
                  <a:pt x="103" y="6436"/>
                </a:lnTo>
                <a:lnTo>
                  <a:pt x="102" y="6467"/>
                </a:lnTo>
                <a:lnTo>
                  <a:pt x="102" y="6496"/>
                </a:lnTo>
                <a:lnTo>
                  <a:pt x="101" y="6522"/>
                </a:lnTo>
                <a:lnTo>
                  <a:pt x="101" y="6546"/>
                </a:lnTo>
                <a:lnTo>
                  <a:pt x="100" y="6565"/>
                </a:lnTo>
                <a:lnTo>
                  <a:pt x="100" y="6580"/>
                </a:lnTo>
                <a:lnTo>
                  <a:pt x="0" y="6577"/>
                </a:lnTo>
                <a:close/>
              </a:path>
            </a:pathLst>
          </a:custGeom>
          <a:noFill/>
          <a:ln w="38100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6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82" name="Freeform 37"/>
          <p:cNvSpPr>
            <a:spLocks/>
          </p:cNvSpPr>
          <p:nvPr/>
        </p:nvSpPr>
        <p:spPr bwMode="auto">
          <a:xfrm>
            <a:off x="2477211" y="2848151"/>
            <a:ext cx="4229911" cy="1867597"/>
          </a:xfrm>
          <a:custGeom>
            <a:avLst/>
            <a:gdLst>
              <a:gd name="T0" fmla="*/ 193 w 11307"/>
              <a:gd name="T1" fmla="*/ 5621 h 6041"/>
              <a:gd name="T2" fmla="*/ 613 w 11307"/>
              <a:gd name="T3" fmla="*/ 5233 h 6041"/>
              <a:gd name="T4" fmla="*/ 963 w 11307"/>
              <a:gd name="T5" fmla="*/ 5060 h 6041"/>
              <a:gd name="T6" fmla="*/ 1236 w 11307"/>
              <a:gd name="T7" fmla="*/ 4804 h 6041"/>
              <a:gd name="T8" fmla="*/ 1479 w 11307"/>
              <a:gd name="T9" fmla="*/ 4803 h 6041"/>
              <a:gd name="T10" fmla="*/ 1794 w 11307"/>
              <a:gd name="T11" fmla="*/ 4557 h 6041"/>
              <a:gd name="T12" fmla="*/ 1865 w 11307"/>
              <a:gd name="T13" fmla="*/ 4436 h 6041"/>
              <a:gd name="T14" fmla="*/ 2258 w 11307"/>
              <a:gd name="T15" fmla="*/ 4242 h 6041"/>
              <a:gd name="T16" fmla="*/ 2472 w 11307"/>
              <a:gd name="T17" fmla="*/ 4150 h 6041"/>
              <a:gd name="T18" fmla="*/ 2799 w 11307"/>
              <a:gd name="T19" fmla="*/ 3794 h 6041"/>
              <a:gd name="T20" fmla="*/ 3073 w 11307"/>
              <a:gd name="T21" fmla="*/ 3556 h 6041"/>
              <a:gd name="T22" fmla="*/ 3406 w 11307"/>
              <a:gd name="T23" fmla="*/ 3361 h 6041"/>
              <a:gd name="T24" fmla="*/ 3562 w 11307"/>
              <a:gd name="T25" fmla="*/ 2816 h 6041"/>
              <a:gd name="T26" fmla="*/ 4163 w 11307"/>
              <a:gd name="T27" fmla="*/ 2550 h 6041"/>
              <a:gd name="T28" fmla="*/ 4620 w 11307"/>
              <a:gd name="T29" fmla="*/ 2318 h 6041"/>
              <a:gd name="T30" fmla="*/ 4753 w 11307"/>
              <a:gd name="T31" fmla="*/ 2245 h 6041"/>
              <a:gd name="T32" fmla="*/ 5561 w 11307"/>
              <a:gd name="T33" fmla="*/ 2119 h 6041"/>
              <a:gd name="T34" fmla="*/ 5943 w 11307"/>
              <a:gd name="T35" fmla="*/ 2029 h 6041"/>
              <a:gd name="T36" fmla="*/ 6140 w 11307"/>
              <a:gd name="T37" fmla="*/ 1927 h 6041"/>
              <a:gd name="T38" fmla="*/ 6908 w 11307"/>
              <a:gd name="T39" fmla="*/ 1867 h 6041"/>
              <a:gd name="T40" fmla="*/ 7131 w 11307"/>
              <a:gd name="T41" fmla="*/ 1845 h 6041"/>
              <a:gd name="T42" fmla="*/ 7522 w 11307"/>
              <a:gd name="T43" fmla="*/ 1649 h 6041"/>
              <a:gd name="T44" fmla="*/ 7920 w 11307"/>
              <a:gd name="T45" fmla="*/ 1333 h 6041"/>
              <a:gd name="T46" fmla="*/ 8391 w 11307"/>
              <a:gd name="T47" fmla="*/ 1136 h 6041"/>
              <a:gd name="T48" fmla="*/ 8855 w 11307"/>
              <a:gd name="T49" fmla="*/ 1019 h 6041"/>
              <a:gd name="T50" fmla="*/ 9082 w 11307"/>
              <a:gd name="T51" fmla="*/ 815 h 6041"/>
              <a:gd name="T52" fmla="*/ 9582 w 11307"/>
              <a:gd name="T53" fmla="*/ 757 h 6041"/>
              <a:gd name="T54" fmla="*/ 10056 w 11307"/>
              <a:gd name="T55" fmla="*/ 580 h 6041"/>
              <a:gd name="T56" fmla="*/ 10192 w 11307"/>
              <a:gd name="T57" fmla="*/ 275 h 6041"/>
              <a:gd name="T58" fmla="*/ 10676 w 11307"/>
              <a:gd name="T59" fmla="*/ 209 h 6041"/>
              <a:gd name="T60" fmla="*/ 11152 w 11307"/>
              <a:gd name="T61" fmla="*/ 29 h 6041"/>
              <a:gd name="T62" fmla="*/ 11227 w 11307"/>
              <a:gd name="T63" fmla="*/ 117 h 6041"/>
              <a:gd name="T64" fmla="*/ 11116 w 11307"/>
              <a:gd name="T65" fmla="*/ 137 h 6041"/>
              <a:gd name="T66" fmla="*/ 10709 w 11307"/>
              <a:gd name="T67" fmla="*/ 206 h 6041"/>
              <a:gd name="T68" fmla="*/ 10190 w 11307"/>
              <a:gd name="T69" fmla="*/ 403 h 6041"/>
              <a:gd name="T70" fmla="*/ 10105 w 11307"/>
              <a:gd name="T71" fmla="*/ 693 h 6041"/>
              <a:gd name="T72" fmla="*/ 9446 w 11307"/>
              <a:gd name="T73" fmla="*/ 886 h 6041"/>
              <a:gd name="T74" fmla="*/ 9159 w 11307"/>
              <a:gd name="T75" fmla="*/ 904 h 6041"/>
              <a:gd name="T76" fmla="*/ 8836 w 11307"/>
              <a:gd name="T77" fmla="*/ 1147 h 6041"/>
              <a:gd name="T78" fmla="*/ 8348 w 11307"/>
              <a:gd name="T79" fmla="*/ 1235 h 6041"/>
              <a:gd name="T80" fmla="*/ 7898 w 11307"/>
              <a:gd name="T81" fmla="*/ 1521 h 6041"/>
              <a:gd name="T82" fmla="*/ 7512 w 11307"/>
              <a:gd name="T83" fmla="*/ 1805 h 6041"/>
              <a:gd name="T84" fmla="*/ 7112 w 11307"/>
              <a:gd name="T85" fmla="*/ 1849 h 6041"/>
              <a:gd name="T86" fmla="*/ 6830 w 11307"/>
              <a:gd name="T87" fmla="*/ 1971 h 6041"/>
              <a:gd name="T88" fmla="*/ 6224 w 11307"/>
              <a:gd name="T89" fmla="*/ 2004 h 6041"/>
              <a:gd name="T90" fmla="*/ 5969 w 11307"/>
              <a:gd name="T91" fmla="*/ 2125 h 6041"/>
              <a:gd name="T92" fmla="*/ 5475 w 11307"/>
              <a:gd name="T93" fmla="*/ 2235 h 6041"/>
              <a:gd name="T94" fmla="*/ 4722 w 11307"/>
              <a:gd name="T95" fmla="*/ 2379 h 6041"/>
              <a:gd name="T96" fmla="*/ 4533 w 11307"/>
              <a:gd name="T97" fmla="*/ 2410 h 6041"/>
              <a:gd name="T98" fmla="*/ 4175 w 11307"/>
              <a:gd name="T99" fmla="*/ 2661 h 6041"/>
              <a:gd name="T100" fmla="*/ 3636 w 11307"/>
              <a:gd name="T101" fmla="*/ 2949 h 6041"/>
              <a:gd name="T102" fmla="*/ 3495 w 11307"/>
              <a:gd name="T103" fmla="*/ 3423 h 6041"/>
              <a:gd name="T104" fmla="*/ 3143 w 11307"/>
              <a:gd name="T105" fmla="*/ 3657 h 6041"/>
              <a:gd name="T106" fmla="*/ 2696 w 11307"/>
              <a:gd name="T107" fmla="*/ 4000 h 6041"/>
              <a:gd name="T108" fmla="*/ 2474 w 11307"/>
              <a:gd name="T109" fmla="*/ 4223 h 6041"/>
              <a:gd name="T110" fmla="*/ 2238 w 11307"/>
              <a:gd name="T111" fmla="*/ 4350 h 6041"/>
              <a:gd name="T112" fmla="*/ 1945 w 11307"/>
              <a:gd name="T113" fmla="*/ 4515 h 6041"/>
              <a:gd name="T114" fmla="*/ 1752 w 11307"/>
              <a:gd name="T115" fmla="*/ 4734 h 6041"/>
              <a:gd name="T116" fmla="*/ 1515 w 11307"/>
              <a:gd name="T117" fmla="*/ 4820 h 6041"/>
              <a:gd name="T118" fmla="*/ 1188 w 11307"/>
              <a:gd name="T119" fmla="*/ 4948 h 6041"/>
              <a:gd name="T120" fmla="*/ 956 w 11307"/>
              <a:gd name="T121" fmla="*/ 5167 h 6041"/>
              <a:gd name="T122" fmla="*/ 559 w 11307"/>
              <a:gd name="T123" fmla="*/ 5393 h 6041"/>
              <a:gd name="T124" fmla="*/ 199 w 11307"/>
              <a:gd name="T125" fmla="*/ 5849 h 6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07" h="6041">
                <a:moveTo>
                  <a:pt x="0" y="5958"/>
                </a:moveTo>
                <a:lnTo>
                  <a:pt x="15" y="5948"/>
                </a:lnTo>
                <a:lnTo>
                  <a:pt x="28" y="5940"/>
                </a:lnTo>
                <a:lnTo>
                  <a:pt x="36" y="5935"/>
                </a:lnTo>
                <a:lnTo>
                  <a:pt x="43" y="5931"/>
                </a:lnTo>
                <a:lnTo>
                  <a:pt x="46" y="5929"/>
                </a:lnTo>
                <a:lnTo>
                  <a:pt x="50" y="5926"/>
                </a:lnTo>
                <a:lnTo>
                  <a:pt x="31" y="5945"/>
                </a:lnTo>
                <a:lnTo>
                  <a:pt x="32" y="5943"/>
                </a:lnTo>
                <a:lnTo>
                  <a:pt x="28" y="5984"/>
                </a:lnTo>
                <a:lnTo>
                  <a:pt x="27" y="5981"/>
                </a:lnTo>
                <a:cubicBezTo>
                  <a:pt x="26" y="5977"/>
                  <a:pt x="25" y="5974"/>
                  <a:pt x="25" y="5970"/>
                </a:cubicBezTo>
                <a:lnTo>
                  <a:pt x="25" y="5967"/>
                </a:lnTo>
                <a:cubicBezTo>
                  <a:pt x="24" y="5964"/>
                  <a:pt x="24" y="5960"/>
                  <a:pt x="25" y="5957"/>
                </a:cubicBezTo>
                <a:lnTo>
                  <a:pt x="25" y="5952"/>
                </a:lnTo>
                <a:lnTo>
                  <a:pt x="28" y="5940"/>
                </a:lnTo>
                <a:lnTo>
                  <a:pt x="32" y="5927"/>
                </a:lnTo>
                <a:lnTo>
                  <a:pt x="38" y="5913"/>
                </a:lnTo>
                <a:lnTo>
                  <a:pt x="47" y="5896"/>
                </a:lnTo>
                <a:lnTo>
                  <a:pt x="65" y="5868"/>
                </a:lnTo>
                <a:lnTo>
                  <a:pt x="84" y="5842"/>
                </a:lnTo>
                <a:lnTo>
                  <a:pt x="100" y="5819"/>
                </a:lnTo>
                <a:lnTo>
                  <a:pt x="112" y="5798"/>
                </a:lnTo>
                <a:lnTo>
                  <a:pt x="175" y="5673"/>
                </a:lnTo>
                <a:lnTo>
                  <a:pt x="178" y="5665"/>
                </a:lnTo>
                <a:lnTo>
                  <a:pt x="179" y="5659"/>
                </a:lnTo>
                <a:lnTo>
                  <a:pt x="183" y="5645"/>
                </a:lnTo>
                <a:lnTo>
                  <a:pt x="189" y="5630"/>
                </a:lnTo>
                <a:cubicBezTo>
                  <a:pt x="190" y="5627"/>
                  <a:pt x="191" y="5624"/>
                  <a:pt x="193" y="5621"/>
                </a:cubicBezTo>
                <a:lnTo>
                  <a:pt x="200" y="5609"/>
                </a:lnTo>
                <a:lnTo>
                  <a:pt x="211" y="5594"/>
                </a:lnTo>
                <a:lnTo>
                  <a:pt x="220" y="5582"/>
                </a:lnTo>
                <a:lnTo>
                  <a:pt x="224" y="5574"/>
                </a:lnTo>
                <a:lnTo>
                  <a:pt x="226" y="5569"/>
                </a:lnTo>
                <a:lnTo>
                  <a:pt x="227" y="5563"/>
                </a:lnTo>
                <a:lnTo>
                  <a:pt x="231" y="5549"/>
                </a:lnTo>
                <a:lnTo>
                  <a:pt x="237" y="5534"/>
                </a:lnTo>
                <a:cubicBezTo>
                  <a:pt x="238" y="5531"/>
                  <a:pt x="239" y="5529"/>
                  <a:pt x="240" y="5527"/>
                </a:cubicBezTo>
                <a:lnTo>
                  <a:pt x="247" y="5514"/>
                </a:lnTo>
                <a:lnTo>
                  <a:pt x="257" y="5498"/>
                </a:lnTo>
                <a:lnTo>
                  <a:pt x="279" y="5469"/>
                </a:lnTo>
                <a:lnTo>
                  <a:pt x="305" y="5441"/>
                </a:lnTo>
                <a:lnTo>
                  <a:pt x="318" y="5429"/>
                </a:lnTo>
                <a:lnTo>
                  <a:pt x="331" y="5417"/>
                </a:lnTo>
                <a:lnTo>
                  <a:pt x="355" y="5398"/>
                </a:lnTo>
                <a:lnTo>
                  <a:pt x="378" y="5380"/>
                </a:lnTo>
                <a:lnTo>
                  <a:pt x="406" y="5361"/>
                </a:lnTo>
                <a:cubicBezTo>
                  <a:pt x="408" y="5360"/>
                  <a:pt x="410" y="5359"/>
                  <a:pt x="413" y="5358"/>
                </a:cubicBezTo>
                <a:lnTo>
                  <a:pt x="439" y="5346"/>
                </a:lnTo>
                <a:lnTo>
                  <a:pt x="492" y="5328"/>
                </a:lnTo>
                <a:lnTo>
                  <a:pt x="471" y="5341"/>
                </a:lnTo>
                <a:lnTo>
                  <a:pt x="487" y="5325"/>
                </a:lnTo>
                <a:lnTo>
                  <a:pt x="501" y="5309"/>
                </a:lnTo>
                <a:lnTo>
                  <a:pt x="518" y="5291"/>
                </a:lnTo>
                <a:lnTo>
                  <a:pt x="540" y="5272"/>
                </a:lnTo>
                <a:cubicBezTo>
                  <a:pt x="542" y="5271"/>
                  <a:pt x="544" y="5270"/>
                  <a:pt x="546" y="5268"/>
                </a:cubicBezTo>
                <a:lnTo>
                  <a:pt x="577" y="5250"/>
                </a:lnTo>
                <a:lnTo>
                  <a:pt x="613" y="5233"/>
                </a:lnTo>
                <a:lnTo>
                  <a:pt x="647" y="5217"/>
                </a:lnTo>
                <a:lnTo>
                  <a:pt x="678" y="5202"/>
                </a:lnTo>
                <a:lnTo>
                  <a:pt x="712" y="5187"/>
                </a:lnTo>
                <a:lnTo>
                  <a:pt x="727" y="5180"/>
                </a:lnTo>
                <a:lnTo>
                  <a:pt x="736" y="5174"/>
                </a:lnTo>
                <a:lnTo>
                  <a:pt x="747" y="5165"/>
                </a:lnTo>
                <a:lnTo>
                  <a:pt x="758" y="5157"/>
                </a:lnTo>
                <a:lnTo>
                  <a:pt x="766" y="5150"/>
                </a:lnTo>
                <a:lnTo>
                  <a:pt x="774" y="5144"/>
                </a:lnTo>
                <a:lnTo>
                  <a:pt x="786" y="5135"/>
                </a:lnTo>
                <a:lnTo>
                  <a:pt x="797" y="5127"/>
                </a:lnTo>
                <a:cubicBezTo>
                  <a:pt x="799" y="5126"/>
                  <a:pt x="802" y="5124"/>
                  <a:pt x="805" y="5123"/>
                </a:cubicBezTo>
                <a:lnTo>
                  <a:pt x="814" y="5119"/>
                </a:lnTo>
                <a:lnTo>
                  <a:pt x="825" y="5116"/>
                </a:lnTo>
                <a:lnTo>
                  <a:pt x="834" y="5114"/>
                </a:lnTo>
                <a:lnTo>
                  <a:pt x="841" y="5112"/>
                </a:lnTo>
                <a:lnTo>
                  <a:pt x="853" y="5109"/>
                </a:lnTo>
                <a:lnTo>
                  <a:pt x="865" y="5107"/>
                </a:lnTo>
                <a:lnTo>
                  <a:pt x="880" y="5103"/>
                </a:lnTo>
                <a:lnTo>
                  <a:pt x="863" y="5111"/>
                </a:lnTo>
                <a:lnTo>
                  <a:pt x="886" y="5094"/>
                </a:lnTo>
                <a:lnTo>
                  <a:pt x="913" y="5077"/>
                </a:lnTo>
                <a:cubicBezTo>
                  <a:pt x="916" y="5075"/>
                  <a:pt x="919" y="5074"/>
                  <a:pt x="923" y="5072"/>
                </a:cubicBezTo>
                <a:lnTo>
                  <a:pt x="935" y="5068"/>
                </a:lnTo>
                <a:cubicBezTo>
                  <a:pt x="937" y="5067"/>
                  <a:pt x="939" y="5067"/>
                  <a:pt x="942" y="5066"/>
                </a:cubicBezTo>
                <a:lnTo>
                  <a:pt x="955" y="5064"/>
                </a:lnTo>
                <a:lnTo>
                  <a:pt x="964" y="5061"/>
                </a:lnTo>
                <a:lnTo>
                  <a:pt x="952" y="5066"/>
                </a:lnTo>
                <a:lnTo>
                  <a:pt x="963" y="5060"/>
                </a:lnTo>
                <a:lnTo>
                  <a:pt x="950" y="5070"/>
                </a:lnTo>
                <a:lnTo>
                  <a:pt x="959" y="5060"/>
                </a:lnTo>
                <a:lnTo>
                  <a:pt x="954" y="5068"/>
                </a:lnTo>
                <a:lnTo>
                  <a:pt x="961" y="5055"/>
                </a:lnTo>
                <a:lnTo>
                  <a:pt x="966" y="5044"/>
                </a:lnTo>
                <a:cubicBezTo>
                  <a:pt x="968" y="5042"/>
                  <a:pt x="969" y="5039"/>
                  <a:pt x="971" y="5037"/>
                </a:cubicBezTo>
                <a:lnTo>
                  <a:pt x="979" y="5026"/>
                </a:lnTo>
                <a:cubicBezTo>
                  <a:pt x="982" y="5023"/>
                  <a:pt x="984" y="5020"/>
                  <a:pt x="987" y="5017"/>
                </a:cubicBezTo>
                <a:lnTo>
                  <a:pt x="998" y="5008"/>
                </a:lnTo>
                <a:lnTo>
                  <a:pt x="1016" y="4996"/>
                </a:lnTo>
                <a:lnTo>
                  <a:pt x="1042" y="4981"/>
                </a:lnTo>
                <a:lnTo>
                  <a:pt x="1026" y="4996"/>
                </a:lnTo>
                <a:lnTo>
                  <a:pt x="1040" y="4974"/>
                </a:lnTo>
                <a:lnTo>
                  <a:pt x="1052" y="4956"/>
                </a:lnTo>
                <a:lnTo>
                  <a:pt x="1060" y="4942"/>
                </a:lnTo>
                <a:lnTo>
                  <a:pt x="1068" y="4930"/>
                </a:lnTo>
                <a:lnTo>
                  <a:pt x="1075" y="4919"/>
                </a:lnTo>
                <a:lnTo>
                  <a:pt x="1081" y="4911"/>
                </a:lnTo>
                <a:lnTo>
                  <a:pt x="1093" y="4896"/>
                </a:lnTo>
                <a:cubicBezTo>
                  <a:pt x="1095" y="4893"/>
                  <a:pt x="1097" y="4891"/>
                  <a:pt x="1100" y="4889"/>
                </a:cubicBezTo>
                <a:lnTo>
                  <a:pt x="1112" y="4879"/>
                </a:lnTo>
                <a:lnTo>
                  <a:pt x="1123" y="4871"/>
                </a:lnTo>
                <a:lnTo>
                  <a:pt x="1133" y="4865"/>
                </a:lnTo>
                <a:lnTo>
                  <a:pt x="1146" y="4857"/>
                </a:lnTo>
                <a:lnTo>
                  <a:pt x="1161" y="4847"/>
                </a:lnTo>
                <a:lnTo>
                  <a:pt x="1178" y="4836"/>
                </a:lnTo>
                <a:lnTo>
                  <a:pt x="1200" y="4822"/>
                </a:lnTo>
                <a:lnTo>
                  <a:pt x="1216" y="4813"/>
                </a:lnTo>
                <a:lnTo>
                  <a:pt x="1236" y="4804"/>
                </a:lnTo>
                <a:lnTo>
                  <a:pt x="1270" y="4793"/>
                </a:lnTo>
                <a:lnTo>
                  <a:pt x="1288" y="4788"/>
                </a:lnTo>
                <a:lnTo>
                  <a:pt x="1301" y="4785"/>
                </a:lnTo>
                <a:lnTo>
                  <a:pt x="1308" y="4783"/>
                </a:lnTo>
                <a:lnTo>
                  <a:pt x="1317" y="4782"/>
                </a:lnTo>
                <a:lnTo>
                  <a:pt x="1307" y="4784"/>
                </a:lnTo>
                <a:lnTo>
                  <a:pt x="1308" y="4784"/>
                </a:lnTo>
                <a:lnTo>
                  <a:pt x="1294" y="4791"/>
                </a:lnTo>
                <a:lnTo>
                  <a:pt x="1306" y="4782"/>
                </a:lnTo>
                <a:lnTo>
                  <a:pt x="1316" y="4775"/>
                </a:lnTo>
                <a:lnTo>
                  <a:pt x="1330" y="4765"/>
                </a:lnTo>
                <a:cubicBezTo>
                  <a:pt x="1332" y="4763"/>
                  <a:pt x="1335" y="4762"/>
                  <a:pt x="1337" y="4761"/>
                </a:cubicBezTo>
                <a:lnTo>
                  <a:pt x="1349" y="4755"/>
                </a:lnTo>
                <a:cubicBezTo>
                  <a:pt x="1352" y="4753"/>
                  <a:pt x="1355" y="4752"/>
                  <a:pt x="1357" y="4752"/>
                </a:cubicBezTo>
                <a:lnTo>
                  <a:pt x="1377" y="4746"/>
                </a:lnTo>
                <a:lnTo>
                  <a:pt x="1403" y="4741"/>
                </a:lnTo>
                <a:lnTo>
                  <a:pt x="1424" y="4738"/>
                </a:lnTo>
                <a:lnTo>
                  <a:pt x="1442" y="4734"/>
                </a:lnTo>
                <a:lnTo>
                  <a:pt x="1453" y="4732"/>
                </a:lnTo>
                <a:lnTo>
                  <a:pt x="1463" y="4730"/>
                </a:lnTo>
                <a:lnTo>
                  <a:pt x="1473" y="4727"/>
                </a:lnTo>
                <a:lnTo>
                  <a:pt x="1479" y="4726"/>
                </a:lnTo>
                <a:lnTo>
                  <a:pt x="1492" y="4723"/>
                </a:lnTo>
                <a:lnTo>
                  <a:pt x="1497" y="4721"/>
                </a:lnTo>
                <a:lnTo>
                  <a:pt x="1498" y="4721"/>
                </a:lnTo>
                <a:lnTo>
                  <a:pt x="1497" y="4721"/>
                </a:lnTo>
                <a:lnTo>
                  <a:pt x="1500" y="4815"/>
                </a:lnTo>
                <a:lnTo>
                  <a:pt x="1499" y="4815"/>
                </a:lnTo>
                <a:cubicBezTo>
                  <a:pt x="1492" y="4812"/>
                  <a:pt x="1485" y="4808"/>
                  <a:pt x="1479" y="4803"/>
                </a:cubicBezTo>
                <a:lnTo>
                  <a:pt x="1479" y="4803"/>
                </a:lnTo>
                <a:cubicBezTo>
                  <a:pt x="1466" y="4789"/>
                  <a:pt x="1461" y="4770"/>
                  <a:pt x="1467" y="4752"/>
                </a:cubicBezTo>
                <a:cubicBezTo>
                  <a:pt x="1473" y="4734"/>
                  <a:pt x="1488" y="4721"/>
                  <a:pt x="1506" y="4718"/>
                </a:cubicBezTo>
                <a:lnTo>
                  <a:pt x="1508" y="4718"/>
                </a:lnTo>
                <a:lnTo>
                  <a:pt x="1514" y="4717"/>
                </a:lnTo>
                <a:lnTo>
                  <a:pt x="1519" y="4716"/>
                </a:lnTo>
                <a:lnTo>
                  <a:pt x="1532" y="4714"/>
                </a:lnTo>
                <a:lnTo>
                  <a:pt x="1537" y="4713"/>
                </a:lnTo>
                <a:lnTo>
                  <a:pt x="1549" y="4711"/>
                </a:lnTo>
                <a:lnTo>
                  <a:pt x="1560" y="4709"/>
                </a:lnTo>
                <a:lnTo>
                  <a:pt x="1572" y="4707"/>
                </a:lnTo>
                <a:lnTo>
                  <a:pt x="1586" y="4705"/>
                </a:lnTo>
                <a:lnTo>
                  <a:pt x="1603" y="4702"/>
                </a:lnTo>
                <a:lnTo>
                  <a:pt x="1583" y="4711"/>
                </a:lnTo>
                <a:lnTo>
                  <a:pt x="1606" y="4694"/>
                </a:lnTo>
                <a:lnTo>
                  <a:pt x="1633" y="4677"/>
                </a:lnTo>
                <a:cubicBezTo>
                  <a:pt x="1636" y="4675"/>
                  <a:pt x="1639" y="4674"/>
                  <a:pt x="1642" y="4673"/>
                </a:cubicBezTo>
                <a:lnTo>
                  <a:pt x="1654" y="4668"/>
                </a:lnTo>
                <a:lnTo>
                  <a:pt x="1672" y="4663"/>
                </a:lnTo>
                <a:lnTo>
                  <a:pt x="1682" y="4660"/>
                </a:lnTo>
                <a:lnTo>
                  <a:pt x="1688" y="4658"/>
                </a:lnTo>
                <a:lnTo>
                  <a:pt x="1681" y="4661"/>
                </a:lnTo>
                <a:lnTo>
                  <a:pt x="1700" y="4650"/>
                </a:lnTo>
                <a:lnTo>
                  <a:pt x="1714" y="4639"/>
                </a:lnTo>
                <a:lnTo>
                  <a:pt x="1742" y="4614"/>
                </a:lnTo>
                <a:lnTo>
                  <a:pt x="1770" y="4587"/>
                </a:lnTo>
                <a:lnTo>
                  <a:pt x="1800" y="4557"/>
                </a:lnTo>
                <a:lnTo>
                  <a:pt x="1788" y="4575"/>
                </a:lnTo>
                <a:lnTo>
                  <a:pt x="1794" y="4557"/>
                </a:lnTo>
                <a:lnTo>
                  <a:pt x="1798" y="4544"/>
                </a:lnTo>
                <a:lnTo>
                  <a:pt x="1801" y="4536"/>
                </a:lnTo>
                <a:lnTo>
                  <a:pt x="1803" y="4529"/>
                </a:lnTo>
                <a:lnTo>
                  <a:pt x="1804" y="4527"/>
                </a:lnTo>
                <a:cubicBezTo>
                  <a:pt x="1806" y="4520"/>
                  <a:pt x="1810" y="4513"/>
                  <a:pt x="1816" y="4508"/>
                </a:cubicBezTo>
                <a:lnTo>
                  <a:pt x="1816" y="4507"/>
                </a:lnTo>
                <a:cubicBezTo>
                  <a:pt x="1829" y="4494"/>
                  <a:pt x="1849" y="4489"/>
                  <a:pt x="1867" y="4495"/>
                </a:cubicBezTo>
                <a:cubicBezTo>
                  <a:pt x="1885" y="4501"/>
                  <a:pt x="1898" y="4516"/>
                  <a:pt x="1901" y="4534"/>
                </a:cubicBezTo>
                <a:lnTo>
                  <a:pt x="1901" y="4537"/>
                </a:lnTo>
                <a:lnTo>
                  <a:pt x="1898" y="4526"/>
                </a:lnTo>
                <a:lnTo>
                  <a:pt x="1899" y="4528"/>
                </a:lnTo>
                <a:lnTo>
                  <a:pt x="1880" y="4506"/>
                </a:lnTo>
                <a:lnTo>
                  <a:pt x="1882" y="4507"/>
                </a:lnTo>
                <a:lnTo>
                  <a:pt x="1845" y="4499"/>
                </a:lnTo>
                <a:lnTo>
                  <a:pt x="1848" y="4499"/>
                </a:lnTo>
                <a:lnTo>
                  <a:pt x="1828" y="4507"/>
                </a:lnTo>
                <a:lnTo>
                  <a:pt x="1832" y="4504"/>
                </a:lnTo>
                <a:lnTo>
                  <a:pt x="1827" y="4509"/>
                </a:lnTo>
                <a:lnTo>
                  <a:pt x="1833" y="4503"/>
                </a:lnTo>
                <a:lnTo>
                  <a:pt x="1837" y="4497"/>
                </a:lnTo>
                <a:lnTo>
                  <a:pt x="1845" y="4486"/>
                </a:lnTo>
                <a:lnTo>
                  <a:pt x="1852" y="4477"/>
                </a:lnTo>
                <a:lnTo>
                  <a:pt x="1858" y="4468"/>
                </a:lnTo>
                <a:lnTo>
                  <a:pt x="1854" y="4476"/>
                </a:lnTo>
                <a:lnTo>
                  <a:pt x="1859" y="4464"/>
                </a:lnTo>
                <a:lnTo>
                  <a:pt x="1856" y="4473"/>
                </a:lnTo>
                <a:lnTo>
                  <a:pt x="1858" y="4461"/>
                </a:lnTo>
                <a:lnTo>
                  <a:pt x="1861" y="4448"/>
                </a:lnTo>
                <a:cubicBezTo>
                  <a:pt x="1862" y="4444"/>
                  <a:pt x="1863" y="4440"/>
                  <a:pt x="1865" y="4436"/>
                </a:cubicBezTo>
                <a:lnTo>
                  <a:pt x="1871" y="4425"/>
                </a:lnTo>
                <a:cubicBezTo>
                  <a:pt x="1873" y="4421"/>
                  <a:pt x="1876" y="4417"/>
                  <a:pt x="1879" y="4413"/>
                </a:cubicBezTo>
                <a:lnTo>
                  <a:pt x="1888" y="4403"/>
                </a:lnTo>
                <a:cubicBezTo>
                  <a:pt x="1891" y="4401"/>
                  <a:pt x="1893" y="4399"/>
                  <a:pt x="1895" y="4397"/>
                </a:cubicBezTo>
                <a:lnTo>
                  <a:pt x="1906" y="4389"/>
                </a:lnTo>
                <a:cubicBezTo>
                  <a:pt x="1908" y="4388"/>
                  <a:pt x="1910" y="4387"/>
                  <a:pt x="1913" y="4385"/>
                </a:cubicBezTo>
                <a:lnTo>
                  <a:pt x="1937" y="4373"/>
                </a:lnTo>
                <a:lnTo>
                  <a:pt x="1969" y="4360"/>
                </a:lnTo>
                <a:lnTo>
                  <a:pt x="1996" y="4352"/>
                </a:lnTo>
                <a:lnTo>
                  <a:pt x="1980" y="4361"/>
                </a:lnTo>
                <a:lnTo>
                  <a:pt x="2011" y="4335"/>
                </a:lnTo>
                <a:lnTo>
                  <a:pt x="2028" y="4322"/>
                </a:lnTo>
                <a:lnTo>
                  <a:pt x="2050" y="4309"/>
                </a:lnTo>
                <a:cubicBezTo>
                  <a:pt x="2052" y="4307"/>
                  <a:pt x="2054" y="4306"/>
                  <a:pt x="2056" y="4305"/>
                </a:cubicBezTo>
                <a:lnTo>
                  <a:pt x="2079" y="4296"/>
                </a:lnTo>
                <a:lnTo>
                  <a:pt x="2107" y="4286"/>
                </a:lnTo>
                <a:lnTo>
                  <a:pt x="2133" y="4279"/>
                </a:lnTo>
                <a:lnTo>
                  <a:pt x="2157" y="4272"/>
                </a:lnTo>
                <a:lnTo>
                  <a:pt x="2167" y="4268"/>
                </a:lnTo>
                <a:lnTo>
                  <a:pt x="2178" y="4265"/>
                </a:lnTo>
                <a:lnTo>
                  <a:pt x="2184" y="4263"/>
                </a:lnTo>
                <a:lnTo>
                  <a:pt x="2191" y="4260"/>
                </a:lnTo>
                <a:lnTo>
                  <a:pt x="2201" y="4257"/>
                </a:lnTo>
                <a:lnTo>
                  <a:pt x="2208" y="4255"/>
                </a:lnTo>
                <a:lnTo>
                  <a:pt x="2218" y="4252"/>
                </a:lnTo>
                <a:lnTo>
                  <a:pt x="2229" y="4249"/>
                </a:lnTo>
                <a:lnTo>
                  <a:pt x="2238" y="4247"/>
                </a:lnTo>
                <a:lnTo>
                  <a:pt x="2247" y="4245"/>
                </a:lnTo>
                <a:lnTo>
                  <a:pt x="2258" y="4242"/>
                </a:lnTo>
                <a:lnTo>
                  <a:pt x="2271" y="4239"/>
                </a:lnTo>
                <a:lnTo>
                  <a:pt x="2255" y="4247"/>
                </a:lnTo>
                <a:lnTo>
                  <a:pt x="2278" y="4230"/>
                </a:lnTo>
                <a:lnTo>
                  <a:pt x="2305" y="4213"/>
                </a:lnTo>
                <a:cubicBezTo>
                  <a:pt x="2308" y="4211"/>
                  <a:pt x="2311" y="4210"/>
                  <a:pt x="2315" y="4208"/>
                </a:cubicBezTo>
                <a:lnTo>
                  <a:pt x="2327" y="4204"/>
                </a:lnTo>
                <a:cubicBezTo>
                  <a:pt x="2329" y="4203"/>
                  <a:pt x="2331" y="4203"/>
                  <a:pt x="2334" y="4202"/>
                </a:cubicBezTo>
                <a:lnTo>
                  <a:pt x="2347" y="4200"/>
                </a:lnTo>
                <a:lnTo>
                  <a:pt x="2356" y="4197"/>
                </a:lnTo>
                <a:lnTo>
                  <a:pt x="2344" y="4202"/>
                </a:lnTo>
                <a:lnTo>
                  <a:pt x="2355" y="4196"/>
                </a:lnTo>
                <a:lnTo>
                  <a:pt x="2342" y="4207"/>
                </a:lnTo>
                <a:lnTo>
                  <a:pt x="2351" y="4196"/>
                </a:lnTo>
                <a:lnTo>
                  <a:pt x="2344" y="4206"/>
                </a:lnTo>
                <a:lnTo>
                  <a:pt x="2351" y="4193"/>
                </a:lnTo>
                <a:lnTo>
                  <a:pt x="2358" y="4179"/>
                </a:lnTo>
                <a:cubicBezTo>
                  <a:pt x="2360" y="4176"/>
                  <a:pt x="2362" y="4173"/>
                  <a:pt x="2364" y="4170"/>
                </a:cubicBezTo>
                <a:lnTo>
                  <a:pt x="2373" y="4159"/>
                </a:lnTo>
                <a:cubicBezTo>
                  <a:pt x="2377" y="4155"/>
                  <a:pt x="2382" y="4151"/>
                  <a:pt x="2388" y="4148"/>
                </a:cubicBezTo>
                <a:lnTo>
                  <a:pt x="2399" y="4142"/>
                </a:lnTo>
                <a:cubicBezTo>
                  <a:pt x="2402" y="4140"/>
                  <a:pt x="2405" y="4138"/>
                  <a:pt x="2409" y="4137"/>
                </a:cubicBezTo>
                <a:lnTo>
                  <a:pt x="2421" y="4134"/>
                </a:lnTo>
                <a:lnTo>
                  <a:pt x="2436" y="4130"/>
                </a:lnTo>
                <a:lnTo>
                  <a:pt x="2445" y="4128"/>
                </a:lnTo>
                <a:lnTo>
                  <a:pt x="2438" y="4130"/>
                </a:lnTo>
                <a:lnTo>
                  <a:pt x="2470" y="4115"/>
                </a:lnTo>
                <a:lnTo>
                  <a:pt x="2500" y="4099"/>
                </a:lnTo>
                <a:lnTo>
                  <a:pt x="2477" y="4162"/>
                </a:lnTo>
                <a:lnTo>
                  <a:pt x="2472" y="4150"/>
                </a:lnTo>
                <a:lnTo>
                  <a:pt x="2468" y="4140"/>
                </a:lnTo>
                <a:lnTo>
                  <a:pt x="2462" y="4125"/>
                </a:lnTo>
                <a:cubicBezTo>
                  <a:pt x="2461" y="4121"/>
                  <a:pt x="2460" y="4118"/>
                  <a:pt x="2460" y="4115"/>
                </a:cubicBezTo>
                <a:lnTo>
                  <a:pt x="2458" y="4102"/>
                </a:lnTo>
                <a:cubicBezTo>
                  <a:pt x="2458" y="4100"/>
                  <a:pt x="2457" y="4097"/>
                  <a:pt x="2457" y="4094"/>
                </a:cubicBezTo>
                <a:lnTo>
                  <a:pt x="2458" y="4074"/>
                </a:lnTo>
                <a:lnTo>
                  <a:pt x="2461" y="4048"/>
                </a:lnTo>
                <a:lnTo>
                  <a:pt x="2467" y="4023"/>
                </a:lnTo>
                <a:cubicBezTo>
                  <a:pt x="2467" y="4020"/>
                  <a:pt x="2468" y="4017"/>
                  <a:pt x="2469" y="4014"/>
                </a:cubicBezTo>
                <a:lnTo>
                  <a:pt x="2478" y="3995"/>
                </a:lnTo>
                <a:cubicBezTo>
                  <a:pt x="2480" y="3991"/>
                  <a:pt x="2482" y="3987"/>
                  <a:pt x="2486" y="3983"/>
                </a:cubicBezTo>
                <a:lnTo>
                  <a:pt x="2495" y="3972"/>
                </a:lnTo>
                <a:cubicBezTo>
                  <a:pt x="2498" y="3969"/>
                  <a:pt x="2501" y="3966"/>
                  <a:pt x="2504" y="3964"/>
                </a:cubicBezTo>
                <a:lnTo>
                  <a:pt x="2516" y="3955"/>
                </a:lnTo>
                <a:lnTo>
                  <a:pt x="2536" y="3945"/>
                </a:lnTo>
                <a:lnTo>
                  <a:pt x="2550" y="3938"/>
                </a:lnTo>
                <a:lnTo>
                  <a:pt x="2563" y="3933"/>
                </a:lnTo>
                <a:lnTo>
                  <a:pt x="2580" y="3927"/>
                </a:lnTo>
                <a:lnTo>
                  <a:pt x="2598" y="3921"/>
                </a:lnTo>
                <a:lnTo>
                  <a:pt x="2616" y="3917"/>
                </a:lnTo>
                <a:lnTo>
                  <a:pt x="2633" y="3913"/>
                </a:lnTo>
                <a:lnTo>
                  <a:pt x="2648" y="3909"/>
                </a:lnTo>
                <a:lnTo>
                  <a:pt x="2660" y="3906"/>
                </a:lnTo>
                <a:lnTo>
                  <a:pt x="2671" y="3903"/>
                </a:lnTo>
                <a:lnTo>
                  <a:pt x="2693" y="3896"/>
                </a:lnTo>
                <a:lnTo>
                  <a:pt x="2715" y="3888"/>
                </a:lnTo>
                <a:lnTo>
                  <a:pt x="2696" y="3900"/>
                </a:lnTo>
                <a:lnTo>
                  <a:pt x="2792" y="3804"/>
                </a:lnTo>
                <a:lnTo>
                  <a:pt x="2799" y="3794"/>
                </a:lnTo>
                <a:lnTo>
                  <a:pt x="2809" y="3782"/>
                </a:lnTo>
                <a:lnTo>
                  <a:pt x="2824" y="3765"/>
                </a:lnTo>
                <a:cubicBezTo>
                  <a:pt x="2827" y="3761"/>
                  <a:pt x="2831" y="3758"/>
                  <a:pt x="2835" y="3755"/>
                </a:cubicBezTo>
                <a:lnTo>
                  <a:pt x="2842" y="3751"/>
                </a:lnTo>
                <a:cubicBezTo>
                  <a:pt x="2845" y="3749"/>
                  <a:pt x="2849" y="3748"/>
                  <a:pt x="2852" y="3746"/>
                </a:cubicBezTo>
                <a:lnTo>
                  <a:pt x="2860" y="3744"/>
                </a:lnTo>
                <a:cubicBezTo>
                  <a:pt x="2862" y="3743"/>
                  <a:pt x="2865" y="3743"/>
                  <a:pt x="2867" y="3742"/>
                </a:cubicBezTo>
                <a:lnTo>
                  <a:pt x="2963" y="3726"/>
                </a:lnTo>
                <a:lnTo>
                  <a:pt x="2952" y="3729"/>
                </a:lnTo>
                <a:lnTo>
                  <a:pt x="2969" y="3722"/>
                </a:lnTo>
                <a:lnTo>
                  <a:pt x="2987" y="3715"/>
                </a:lnTo>
                <a:lnTo>
                  <a:pt x="3000" y="3709"/>
                </a:lnTo>
                <a:lnTo>
                  <a:pt x="2991" y="3715"/>
                </a:lnTo>
                <a:lnTo>
                  <a:pt x="3005" y="3704"/>
                </a:lnTo>
                <a:lnTo>
                  <a:pt x="2995" y="3714"/>
                </a:lnTo>
                <a:lnTo>
                  <a:pt x="3006" y="3700"/>
                </a:lnTo>
                <a:lnTo>
                  <a:pt x="3001" y="3708"/>
                </a:lnTo>
                <a:lnTo>
                  <a:pt x="3008" y="3692"/>
                </a:lnTo>
                <a:lnTo>
                  <a:pt x="3013" y="3678"/>
                </a:lnTo>
                <a:lnTo>
                  <a:pt x="3022" y="3659"/>
                </a:lnTo>
                <a:cubicBezTo>
                  <a:pt x="3023" y="3656"/>
                  <a:pt x="3025" y="3653"/>
                  <a:pt x="3026" y="3651"/>
                </a:cubicBezTo>
                <a:lnTo>
                  <a:pt x="3043" y="3627"/>
                </a:lnTo>
                <a:lnTo>
                  <a:pt x="3051" y="3615"/>
                </a:lnTo>
                <a:lnTo>
                  <a:pt x="3056" y="3606"/>
                </a:lnTo>
                <a:lnTo>
                  <a:pt x="3061" y="3594"/>
                </a:lnTo>
                <a:lnTo>
                  <a:pt x="3064" y="3585"/>
                </a:lnTo>
                <a:lnTo>
                  <a:pt x="3065" y="3577"/>
                </a:lnTo>
                <a:lnTo>
                  <a:pt x="3070" y="3563"/>
                </a:lnTo>
                <a:cubicBezTo>
                  <a:pt x="3070" y="3560"/>
                  <a:pt x="3071" y="3558"/>
                  <a:pt x="3073" y="3556"/>
                </a:cubicBezTo>
                <a:lnTo>
                  <a:pt x="3077" y="3546"/>
                </a:lnTo>
                <a:cubicBezTo>
                  <a:pt x="3079" y="3542"/>
                  <a:pt x="3082" y="3538"/>
                  <a:pt x="3084" y="3535"/>
                </a:cubicBezTo>
                <a:lnTo>
                  <a:pt x="3093" y="3525"/>
                </a:lnTo>
                <a:lnTo>
                  <a:pt x="3104" y="3515"/>
                </a:lnTo>
                <a:lnTo>
                  <a:pt x="3113" y="3508"/>
                </a:lnTo>
                <a:lnTo>
                  <a:pt x="3126" y="3500"/>
                </a:lnTo>
                <a:lnTo>
                  <a:pt x="3138" y="3492"/>
                </a:lnTo>
                <a:lnTo>
                  <a:pt x="3163" y="3480"/>
                </a:lnTo>
                <a:lnTo>
                  <a:pt x="3191" y="3470"/>
                </a:lnTo>
                <a:lnTo>
                  <a:pt x="3245" y="3456"/>
                </a:lnTo>
                <a:lnTo>
                  <a:pt x="3299" y="3446"/>
                </a:lnTo>
                <a:lnTo>
                  <a:pt x="3325" y="3442"/>
                </a:lnTo>
                <a:lnTo>
                  <a:pt x="3347" y="3438"/>
                </a:lnTo>
                <a:lnTo>
                  <a:pt x="3330" y="3444"/>
                </a:lnTo>
                <a:lnTo>
                  <a:pt x="3355" y="3430"/>
                </a:lnTo>
                <a:lnTo>
                  <a:pt x="3365" y="3423"/>
                </a:lnTo>
                <a:lnTo>
                  <a:pt x="3371" y="3417"/>
                </a:lnTo>
                <a:lnTo>
                  <a:pt x="3381" y="3407"/>
                </a:lnTo>
                <a:lnTo>
                  <a:pt x="3391" y="3397"/>
                </a:lnTo>
                <a:lnTo>
                  <a:pt x="3398" y="3389"/>
                </a:lnTo>
                <a:lnTo>
                  <a:pt x="3403" y="3383"/>
                </a:lnTo>
                <a:lnTo>
                  <a:pt x="3405" y="3380"/>
                </a:lnTo>
                <a:lnTo>
                  <a:pt x="3407" y="3378"/>
                </a:lnTo>
                <a:lnTo>
                  <a:pt x="3401" y="3388"/>
                </a:lnTo>
                <a:lnTo>
                  <a:pt x="3404" y="3381"/>
                </a:lnTo>
                <a:lnTo>
                  <a:pt x="3401" y="3393"/>
                </a:lnTo>
                <a:lnTo>
                  <a:pt x="3402" y="3386"/>
                </a:lnTo>
                <a:lnTo>
                  <a:pt x="3403" y="3375"/>
                </a:lnTo>
                <a:lnTo>
                  <a:pt x="3406" y="3361"/>
                </a:lnTo>
                <a:lnTo>
                  <a:pt x="3410" y="3350"/>
                </a:lnTo>
                <a:lnTo>
                  <a:pt x="3415" y="3338"/>
                </a:lnTo>
                <a:lnTo>
                  <a:pt x="3422" y="3322"/>
                </a:lnTo>
                <a:lnTo>
                  <a:pt x="3440" y="3293"/>
                </a:lnTo>
                <a:lnTo>
                  <a:pt x="3459" y="3267"/>
                </a:lnTo>
                <a:lnTo>
                  <a:pt x="3450" y="3287"/>
                </a:lnTo>
                <a:lnTo>
                  <a:pt x="3454" y="3265"/>
                </a:lnTo>
                <a:lnTo>
                  <a:pt x="3457" y="3248"/>
                </a:lnTo>
                <a:lnTo>
                  <a:pt x="3459" y="3232"/>
                </a:lnTo>
                <a:lnTo>
                  <a:pt x="3461" y="3221"/>
                </a:lnTo>
                <a:lnTo>
                  <a:pt x="3462" y="3211"/>
                </a:lnTo>
                <a:lnTo>
                  <a:pt x="3464" y="3204"/>
                </a:lnTo>
                <a:lnTo>
                  <a:pt x="3467" y="3188"/>
                </a:lnTo>
                <a:lnTo>
                  <a:pt x="3471" y="3172"/>
                </a:lnTo>
                <a:lnTo>
                  <a:pt x="3474" y="3163"/>
                </a:lnTo>
                <a:lnTo>
                  <a:pt x="3478" y="3152"/>
                </a:lnTo>
                <a:lnTo>
                  <a:pt x="3482" y="3141"/>
                </a:lnTo>
                <a:lnTo>
                  <a:pt x="3487" y="3126"/>
                </a:lnTo>
                <a:lnTo>
                  <a:pt x="3493" y="3109"/>
                </a:lnTo>
                <a:lnTo>
                  <a:pt x="3500" y="3088"/>
                </a:lnTo>
                <a:lnTo>
                  <a:pt x="3516" y="3040"/>
                </a:lnTo>
                <a:lnTo>
                  <a:pt x="3532" y="2992"/>
                </a:lnTo>
                <a:lnTo>
                  <a:pt x="3530" y="3002"/>
                </a:lnTo>
                <a:lnTo>
                  <a:pt x="3537" y="2938"/>
                </a:lnTo>
                <a:lnTo>
                  <a:pt x="3541" y="2906"/>
                </a:lnTo>
                <a:lnTo>
                  <a:pt x="3546" y="2872"/>
                </a:lnTo>
                <a:lnTo>
                  <a:pt x="3552" y="2844"/>
                </a:lnTo>
                <a:lnTo>
                  <a:pt x="3558" y="2826"/>
                </a:lnTo>
                <a:cubicBezTo>
                  <a:pt x="3559" y="2822"/>
                  <a:pt x="3560" y="2819"/>
                  <a:pt x="3562" y="2816"/>
                </a:cubicBezTo>
                <a:lnTo>
                  <a:pt x="3569" y="2806"/>
                </a:lnTo>
                <a:cubicBezTo>
                  <a:pt x="3570" y="2803"/>
                  <a:pt x="3572" y="2801"/>
                  <a:pt x="3574" y="2798"/>
                </a:cubicBezTo>
                <a:lnTo>
                  <a:pt x="3600" y="2769"/>
                </a:lnTo>
                <a:lnTo>
                  <a:pt x="3631" y="2739"/>
                </a:lnTo>
                <a:lnTo>
                  <a:pt x="3661" y="2711"/>
                </a:lnTo>
                <a:lnTo>
                  <a:pt x="3689" y="2683"/>
                </a:lnTo>
                <a:lnTo>
                  <a:pt x="3702" y="2673"/>
                </a:lnTo>
                <a:cubicBezTo>
                  <a:pt x="3704" y="2671"/>
                  <a:pt x="3706" y="2669"/>
                  <a:pt x="3709" y="2668"/>
                </a:cubicBezTo>
                <a:lnTo>
                  <a:pt x="3720" y="2662"/>
                </a:lnTo>
                <a:cubicBezTo>
                  <a:pt x="3722" y="2661"/>
                  <a:pt x="3725" y="2659"/>
                  <a:pt x="3728" y="2658"/>
                </a:cubicBezTo>
                <a:lnTo>
                  <a:pt x="3753" y="2650"/>
                </a:lnTo>
                <a:lnTo>
                  <a:pt x="3785" y="2644"/>
                </a:lnTo>
                <a:lnTo>
                  <a:pt x="3809" y="2639"/>
                </a:lnTo>
                <a:lnTo>
                  <a:pt x="3935" y="2607"/>
                </a:lnTo>
                <a:lnTo>
                  <a:pt x="3955" y="2602"/>
                </a:lnTo>
                <a:lnTo>
                  <a:pt x="3978" y="2598"/>
                </a:lnTo>
                <a:lnTo>
                  <a:pt x="4002" y="2593"/>
                </a:lnTo>
                <a:lnTo>
                  <a:pt x="4027" y="2589"/>
                </a:lnTo>
                <a:lnTo>
                  <a:pt x="4053" y="2585"/>
                </a:lnTo>
                <a:lnTo>
                  <a:pt x="4076" y="2581"/>
                </a:lnTo>
                <a:lnTo>
                  <a:pt x="4097" y="2577"/>
                </a:lnTo>
                <a:lnTo>
                  <a:pt x="4115" y="2574"/>
                </a:lnTo>
                <a:lnTo>
                  <a:pt x="4136" y="2569"/>
                </a:lnTo>
                <a:lnTo>
                  <a:pt x="4145" y="2565"/>
                </a:lnTo>
                <a:lnTo>
                  <a:pt x="4137" y="2569"/>
                </a:lnTo>
                <a:lnTo>
                  <a:pt x="4149" y="2563"/>
                </a:lnTo>
                <a:lnTo>
                  <a:pt x="4141" y="2567"/>
                </a:lnTo>
                <a:lnTo>
                  <a:pt x="4154" y="2558"/>
                </a:lnTo>
                <a:lnTo>
                  <a:pt x="4163" y="2550"/>
                </a:lnTo>
                <a:lnTo>
                  <a:pt x="4179" y="2531"/>
                </a:lnTo>
                <a:lnTo>
                  <a:pt x="4193" y="2510"/>
                </a:lnTo>
                <a:lnTo>
                  <a:pt x="4210" y="2484"/>
                </a:lnTo>
                <a:lnTo>
                  <a:pt x="4202" y="2503"/>
                </a:lnTo>
                <a:lnTo>
                  <a:pt x="4206" y="2483"/>
                </a:lnTo>
                <a:lnTo>
                  <a:pt x="4209" y="2464"/>
                </a:lnTo>
                <a:lnTo>
                  <a:pt x="4213" y="2442"/>
                </a:lnTo>
                <a:lnTo>
                  <a:pt x="4220" y="2417"/>
                </a:lnTo>
                <a:cubicBezTo>
                  <a:pt x="4220" y="2415"/>
                  <a:pt x="4221" y="2412"/>
                  <a:pt x="4223" y="2409"/>
                </a:cubicBezTo>
                <a:lnTo>
                  <a:pt x="4234" y="2386"/>
                </a:lnTo>
                <a:cubicBezTo>
                  <a:pt x="4236" y="2383"/>
                  <a:pt x="4237" y="2380"/>
                  <a:pt x="4239" y="2377"/>
                </a:cubicBezTo>
                <a:lnTo>
                  <a:pt x="4254" y="2358"/>
                </a:lnTo>
                <a:cubicBezTo>
                  <a:pt x="4256" y="2355"/>
                  <a:pt x="4259" y="2353"/>
                  <a:pt x="4262" y="2351"/>
                </a:cubicBezTo>
                <a:lnTo>
                  <a:pt x="4280" y="2336"/>
                </a:lnTo>
                <a:cubicBezTo>
                  <a:pt x="4282" y="2334"/>
                  <a:pt x="4285" y="2332"/>
                  <a:pt x="4288" y="2330"/>
                </a:cubicBezTo>
                <a:lnTo>
                  <a:pt x="4308" y="2319"/>
                </a:lnTo>
                <a:cubicBezTo>
                  <a:pt x="4310" y="2318"/>
                  <a:pt x="4313" y="2317"/>
                  <a:pt x="4315" y="2316"/>
                </a:cubicBezTo>
                <a:lnTo>
                  <a:pt x="4338" y="2309"/>
                </a:lnTo>
                <a:lnTo>
                  <a:pt x="4369" y="2302"/>
                </a:lnTo>
                <a:lnTo>
                  <a:pt x="4399" y="2300"/>
                </a:lnTo>
                <a:lnTo>
                  <a:pt x="4429" y="2299"/>
                </a:lnTo>
                <a:lnTo>
                  <a:pt x="4459" y="2301"/>
                </a:lnTo>
                <a:lnTo>
                  <a:pt x="4489" y="2304"/>
                </a:lnTo>
                <a:lnTo>
                  <a:pt x="4545" y="2311"/>
                </a:lnTo>
                <a:lnTo>
                  <a:pt x="4596" y="2316"/>
                </a:lnTo>
                <a:lnTo>
                  <a:pt x="4617" y="2318"/>
                </a:lnTo>
                <a:lnTo>
                  <a:pt x="4635" y="2317"/>
                </a:lnTo>
                <a:lnTo>
                  <a:pt x="4608" y="2326"/>
                </a:lnTo>
                <a:lnTo>
                  <a:pt x="4620" y="2318"/>
                </a:lnTo>
                <a:lnTo>
                  <a:pt x="4630" y="2311"/>
                </a:lnTo>
                <a:lnTo>
                  <a:pt x="4639" y="2305"/>
                </a:lnTo>
                <a:lnTo>
                  <a:pt x="4646" y="2300"/>
                </a:lnTo>
                <a:lnTo>
                  <a:pt x="4656" y="2294"/>
                </a:lnTo>
                <a:lnTo>
                  <a:pt x="4661" y="2290"/>
                </a:lnTo>
                <a:lnTo>
                  <a:pt x="4664" y="2288"/>
                </a:lnTo>
                <a:lnTo>
                  <a:pt x="4708" y="2377"/>
                </a:lnTo>
                <a:lnTo>
                  <a:pt x="4707" y="2377"/>
                </a:lnTo>
                <a:lnTo>
                  <a:pt x="4720" y="2370"/>
                </a:lnTo>
                <a:lnTo>
                  <a:pt x="4718" y="2372"/>
                </a:lnTo>
                <a:lnTo>
                  <a:pt x="4716" y="2373"/>
                </a:lnTo>
                <a:lnTo>
                  <a:pt x="4715" y="2375"/>
                </a:lnTo>
                <a:lnTo>
                  <a:pt x="4715" y="2375"/>
                </a:lnTo>
                <a:lnTo>
                  <a:pt x="4725" y="2359"/>
                </a:lnTo>
                <a:lnTo>
                  <a:pt x="4724" y="2361"/>
                </a:lnTo>
                <a:lnTo>
                  <a:pt x="4694" y="2294"/>
                </a:lnTo>
                <a:lnTo>
                  <a:pt x="4696" y="2295"/>
                </a:lnTo>
                <a:lnTo>
                  <a:pt x="4668" y="2293"/>
                </a:lnTo>
                <a:lnTo>
                  <a:pt x="4674" y="2292"/>
                </a:lnTo>
                <a:lnTo>
                  <a:pt x="4666" y="2294"/>
                </a:lnTo>
                <a:lnTo>
                  <a:pt x="4676" y="2290"/>
                </a:lnTo>
                <a:lnTo>
                  <a:pt x="4681" y="2288"/>
                </a:lnTo>
                <a:lnTo>
                  <a:pt x="4690" y="2284"/>
                </a:lnTo>
                <a:lnTo>
                  <a:pt x="4698" y="2280"/>
                </a:lnTo>
                <a:lnTo>
                  <a:pt x="4709" y="2275"/>
                </a:lnTo>
                <a:lnTo>
                  <a:pt x="4719" y="2269"/>
                </a:lnTo>
                <a:lnTo>
                  <a:pt x="4725" y="2264"/>
                </a:lnTo>
                <a:lnTo>
                  <a:pt x="4738" y="2254"/>
                </a:lnTo>
                <a:lnTo>
                  <a:pt x="4753" y="2245"/>
                </a:lnTo>
                <a:cubicBezTo>
                  <a:pt x="4756" y="2243"/>
                  <a:pt x="4758" y="2242"/>
                  <a:pt x="4761" y="2241"/>
                </a:cubicBezTo>
                <a:lnTo>
                  <a:pt x="4772" y="2236"/>
                </a:lnTo>
                <a:lnTo>
                  <a:pt x="4790" y="2231"/>
                </a:lnTo>
                <a:lnTo>
                  <a:pt x="4801" y="2228"/>
                </a:lnTo>
                <a:lnTo>
                  <a:pt x="4811" y="2224"/>
                </a:lnTo>
                <a:lnTo>
                  <a:pt x="4816" y="2222"/>
                </a:lnTo>
                <a:lnTo>
                  <a:pt x="4827" y="2216"/>
                </a:lnTo>
                <a:lnTo>
                  <a:pt x="4841" y="2209"/>
                </a:lnTo>
                <a:lnTo>
                  <a:pt x="4858" y="2200"/>
                </a:lnTo>
                <a:lnTo>
                  <a:pt x="4875" y="2192"/>
                </a:lnTo>
                <a:lnTo>
                  <a:pt x="4893" y="2184"/>
                </a:lnTo>
                <a:lnTo>
                  <a:pt x="4911" y="2178"/>
                </a:lnTo>
                <a:cubicBezTo>
                  <a:pt x="4913" y="2178"/>
                  <a:pt x="4916" y="2177"/>
                  <a:pt x="4918" y="2177"/>
                </a:cubicBezTo>
                <a:lnTo>
                  <a:pt x="4931" y="2174"/>
                </a:lnTo>
                <a:lnTo>
                  <a:pt x="5041" y="2168"/>
                </a:lnTo>
                <a:lnTo>
                  <a:pt x="5146" y="2164"/>
                </a:lnTo>
                <a:lnTo>
                  <a:pt x="5250" y="2161"/>
                </a:lnTo>
                <a:lnTo>
                  <a:pt x="5354" y="2157"/>
                </a:lnTo>
                <a:lnTo>
                  <a:pt x="5346" y="2158"/>
                </a:lnTo>
                <a:lnTo>
                  <a:pt x="5426" y="2142"/>
                </a:lnTo>
                <a:lnTo>
                  <a:pt x="5443" y="2139"/>
                </a:lnTo>
                <a:lnTo>
                  <a:pt x="5459" y="2137"/>
                </a:lnTo>
                <a:lnTo>
                  <a:pt x="5471" y="2134"/>
                </a:lnTo>
                <a:lnTo>
                  <a:pt x="5483" y="2133"/>
                </a:lnTo>
                <a:lnTo>
                  <a:pt x="5502" y="2130"/>
                </a:lnTo>
                <a:lnTo>
                  <a:pt x="5518" y="2127"/>
                </a:lnTo>
                <a:lnTo>
                  <a:pt x="5533" y="2124"/>
                </a:lnTo>
                <a:lnTo>
                  <a:pt x="5551" y="2121"/>
                </a:lnTo>
                <a:lnTo>
                  <a:pt x="5561" y="2119"/>
                </a:lnTo>
                <a:lnTo>
                  <a:pt x="5572" y="2117"/>
                </a:lnTo>
                <a:lnTo>
                  <a:pt x="5585" y="2114"/>
                </a:lnTo>
                <a:lnTo>
                  <a:pt x="5600" y="2111"/>
                </a:lnTo>
                <a:lnTo>
                  <a:pt x="5632" y="2103"/>
                </a:lnTo>
                <a:lnTo>
                  <a:pt x="5663" y="2095"/>
                </a:lnTo>
                <a:lnTo>
                  <a:pt x="5683" y="2088"/>
                </a:lnTo>
                <a:lnTo>
                  <a:pt x="5708" y="2080"/>
                </a:lnTo>
                <a:lnTo>
                  <a:pt x="5738" y="2074"/>
                </a:lnTo>
                <a:lnTo>
                  <a:pt x="5764" y="2070"/>
                </a:lnTo>
                <a:lnTo>
                  <a:pt x="5789" y="2066"/>
                </a:lnTo>
                <a:lnTo>
                  <a:pt x="5810" y="2062"/>
                </a:lnTo>
                <a:lnTo>
                  <a:pt x="5831" y="2058"/>
                </a:lnTo>
                <a:lnTo>
                  <a:pt x="5850" y="2054"/>
                </a:lnTo>
                <a:lnTo>
                  <a:pt x="5866" y="2050"/>
                </a:lnTo>
                <a:lnTo>
                  <a:pt x="5881" y="2047"/>
                </a:lnTo>
                <a:lnTo>
                  <a:pt x="5892" y="2044"/>
                </a:lnTo>
                <a:lnTo>
                  <a:pt x="5902" y="2042"/>
                </a:lnTo>
                <a:lnTo>
                  <a:pt x="5911" y="2040"/>
                </a:lnTo>
                <a:lnTo>
                  <a:pt x="5916" y="2038"/>
                </a:lnTo>
                <a:lnTo>
                  <a:pt x="5925" y="2035"/>
                </a:lnTo>
                <a:lnTo>
                  <a:pt x="5929" y="2034"/>
                </a:lnTo>
                <a:lnTo>
                  <a:pt x="5920" y="2038"/>
                </a:lnTo>
                <a:lnTo>
                  <a:pt x="5922" y="2037"/>
                </a:lnTo>
                <a:lnTo>
                  <a:pt x="5911" y="2045"/>
                </a:lnTo>
                <a:lnTo>
                  <a:pt x="5912" y="2045"/>
                </a:lnTo>
                <a:lnTo>
                  <a:pt x="5912" y="2044"/>
                </a:lnTo>
                <a:cubicBezTo>
                  <a:pt x="5918" y="2039"/>
                  <a:pt x="5925" y="2034"/>
                  <a:pt x="5932" y="2032"/>
                </a:cubicBezTo>
                <a:lnTo>
                  <a:pt x="5933" y="2032"/>
                </a:lnTo>
                <a:cubicBezTo>
                  <a:pt x="5937" y="2030"/>
                  <a:pt x="5940" y="2030"/>
                  <a:pt x="5943" y="2029"/>
                </a:cubicBezTo>
                <a:lnTo>
                  <a:pt x="5948" y="2029"/>
                </a:lnTo>
                <a:lnTo>
                  <a:pt x="5954" y="2028"/>
                </a:lnTo>
                <a:lnTo>
                  <a:pt x="5961" y="2027"/>
                </a:lnTo>
                <a:lnTo>
                  <a:pt x="5968" y="2026"/>
                </a:lnTo>
                <a:lnTo>
                  <a:pt x="5977" y="2025"/>
                </a:lnTo>
                <a:lnTo>
                  <a:pt x="5988" y="2023"/>
                </a:lnTo>
                <a:lnTo>
                  <a:pt x="5999" y="2021"/>
                </a:lnTo>
                <a:lnTo>
                  <a:pt x="6016" y="2019"/>
                </a:lnTo>
                <a:lnTo>
                  <a:pt x="6033" y="2017"/>
                </a:lnTo>
                <a:lnTo>
                  <a:pt x="6053" y="2014"/>
                </a:lnTo>
                <a:lnTo>
                  <a:pt x="6044" y="2016"/>
                </a:lnTo>
                <a:lnTo>
                  <a:pt x="6061" y="2010"/>
                </a:lnTo>
                <a:lnTo>
                  <a:pt x="6077" y="2005"/>
                </a:lnTo>
                <a:lnTo>
                  <a:pt x="6101" y="1996"/>
                </a:lnTo>
                <a:lnTo>
                  <a:pt x="6095" y="1999"/>
                </a:lnTo>
                <a:lnTo>
                  <a:pt x="6107" y="1992"/>
                </a:lnTo>
                <a:lnTo>
                  <a:pt x="6116" y="1985"/>
                </a:lnTo>
                <a:lnTo>
                  <a:pt x="6124" y="1977"/>
                </a:lnTo>
                <a:lnTo>
                  <a:pt x="6134" y="1966"/>
                </a:lnTo>
                <a:lnTo>
                  <a:pt x="6128" y="1974"/>
                </a:lnTo>
                <a:lnTo>
                  <a:pt x="6132" y="1969"/>
                </a:lnTo>
                <a:lnTo>
                  <a:pt x="6126" y="1983"/>
                </a:lnTo>
                <a:lnTo>
                  <a:pt x="6127" y="1976"/>
                </a:lnTo>
                <a:lnTo>
                  <a:pt x="6128" y="1968"/>
                </a:lnTo>
                <a:lnTo>
                  <a:pt x="6128" y="1961"/>
                </a:lnTo>
                <a:cubicBezTo>
                  <a:pt x="6128" y="1958"/>
                  <a:pt x="6129" y="1955"/>
                  <a:pt x="6129" y="1953"/>
                </a:cubicBezTo>
                <a:lnTo>
                  <a:pt x="6131" y="1947"/>
                </a:lnTo>
                <a:cubicBezTo>
                  <a:pt x="6132" y="1941"/>
                  <a:pt x="6134" y="1937"/>
                  <a:pt x="6137" y="1932"/>
                </a:cubicBezTo>
                <a:lnTo>
                  <a:pt x="6140" y="1927"/>
                </a:lnTo>
                <a:cubicBezTo>
                  <a:pt x="6145" y="1920"/>
                  <a:pt x="6152" y="1913"/>
                  <a:pt x="6160" y="1909"/>
                </a:cubicBezTo>
                <a:lnTo>
                  <a:pt x="6165" y="1907"/>
                </a:lnTo>
                <a:cubicBezTo>
                  <a:pt x="6170" y="1905"/>
                  <a:pt x="6174" y="1903"/>
                  <a:pt x="6179" y="1902"/>
                </a:cubicBezTo>
                <a:lnTo>
                  <a:pt x="6217" y="1896"/>
                </a:lnTo>
                <a:lnTo>
                  <a:pt x="6257" y="1891"/>
                </a:lnTo>
                <a:lnTo>
                  <a:pt x="6298" y="1889"/>
                </a:lnTo>
                <a:lnTo>
                  <a:pt x="6337" y="1888"/>
                </a:lnTo>
                <a:lnTo>
                  <a:pt x="6415" y="1887"/>
                </a:lnTo>
                <a:lnTo>
                  <a:pt x="6490" y="1885"/>
                </a:lnTo>
                <a:lnTo>
                  <a:pt x="6538" y="1883"/>
                </a:lnTo>
                <a:lnTo>
                  <a:pt x="6582" y="1881"/>
                </a:lnTo>
                <a:lnTo>
                  <a:pt x="6621" y="1880"/>
                </a:lnTo>
                <a:lnTo>
                  <a:pt x="6656" y="1878"/>
                </a:lnTo>
                <a:lnTo>
                  <a:pt x="6687" y="1877"/>
                </a:lnTo>
                <a:lnTo>
                  <a:pt x="6715" y="1876"/>
                </a:lnTo>
                <a:lnTo>
                  <a:pt x="6738" y="1875"/>
                </a:lnTo>
                <a:lnTo>
                  <a:pt x="6759" y="1874"/>
                </a:lnTo>
                <a:lnTo>
                  <a:pt x="6777" y="1873"/>
                </a:lnTo>
                <a:lnTo>
                  <a:pt x="6792" y="1873"/>
                </a:lnTo>
                <a:lnTo>
                  <a:pt x="6805" y="1872"/>
                </a:lnTo>
                <a:lnTo>
                  <a:pt x="6817" y="1872"/>
                </a:lnTo>
                <a:lnTo>
                  <a:pt x="6825" y="1872"/>
                </a:lnTo>
                <a:lnTo>
                  <a:pt x="6834" y="1871"/>
                </a:lnTo>
                <a:lnTo>
                  <a:pt x="6849" y="1871"/>
                </a:lnTo>
                <a:lnTo>
                  <a:pt x="6859" y="1871"/>
                </a:lnTo>
                <a:lnTo>
                  <a:pt x="6871" y="1870"/>
                </a:lnTo>
                <a:lnTo>
                  <a:pt x="6887" y="1869"/>
                </a:lnTo>
                <a:lnTo>
                  <a:pt x="6896" y="1868"/>
                </a:lnTo>
                <a:lnTo>
                  <a:pt x="6908" y="1867"/>
                </a:lnTo>
                <a:lnTo>
                  <a:pt x="6921" y="1866"/>
                </a:lnTo>
                <a:lnTo>
                  <a:pt x="6937" y="1865"/>
                </a:lnTo>
                <a:lnTo>
                  <a:pt x="6955" y="1864"/>
                </a:lnTo>
                <a:lnTo>
                  <a:pt x="6976" y="1862"/>
                </a:lnTo>
                <a:lnTo>
                  <a:pt x="7001" y="1860"/>
                </a:lnTo>
                <a:lnTo>
                  <a:pt x="7028" y="1858"/>
                </a:lnTo>
                <a:lnTo>
                  <a:pt x="7060" y="1856"/>
                </a:lnTo>
                <a:lnTo>
                  <a:pt x="7096" y="1854"/>
                </a:lnTo>
                <a:lnTo>
                  <a:pt x="7083" y="1856"/>
                </a:lnTo>
                <a:lnTo>
                  <a:pt x="7095" y="1852"/>
                </a:lnTo>
                <a:lnTo>
                  <a:pt x="7106" y="1849"/>
                </a:lnTo>
                <a:lnTo>
                  <a:pt x="7114" y="1846"/>
                </a:lnTo>
                <a:lnTo>
                  <a:pt x="7120" y="1844"/>
                </a:lnTo>
                <a:lnTo>
                  <a:pt x="7124" y="1842"/>
                </a:lnTo>
                <a:lnTo>
                  <a:pt x="7131" y="1840"/>
                </a:lnTo>
                <a:lnTo>
                  <a:pt x="7132" y="1840"/>
                </a:lnTo>
                <a:cubicBezTo>
                  <a:pt x="7137" y="1838"/>
                  <a:pt x="7143" y="1837"/>
                  <a:pt x="7148" y="1837"/>
                </a:cubicBezTo>
                <a:lnTo>
                  <a:pt x="7148" y="1837"/>
                </a:lnTo>
                <a:cubicBezTo>
                  <a:pt x="7172" y="1837"/>
                  <a:pt x="7193" y="1854"/>
                  <a:pt x="7198" y="1878"/>
                </a:cubicBezTo>
                <a:cubicBezTo>
                  <a:pt x="7202" y="1901"/>
                  <a:pt x="7189" y="1925"/>
                  <a:pt x="7167" y="1934"/>
                </a:cubicBezTo>
                <a:lnTo>
                  <a:pt x="7165" y="1935"/>
                </a:lnTo>
                <a:lnTo>
                  <a:pt x="7158" y="1937"/>
                </a:lnTo>
                <a:lnTo>
                  <a:pt x="7165" y="1934"/>
                </a:lnTo>
                <a:lnTo>
                  <a:pt x="7163" y="1935"/>
                </a:lnTo>
                <a:lnTo>
                  <a:pt x="7180" y="1916"/>
                </a:lnTo>
                <a:lnTo>
                  <a:pt x="7180" y="1917"/>
                </a:lnTo>
                <a:lnTo>
                  <a:pt x="7144" y="1845"/>
                </a:lnTo>
                <a:lnTo>
                  <a:pt x="7147" y="1846"/>
                </a:lnTo>
                <a:lnTo>
                  <a:pt x="7131" y="1845"/>
                </a:lnTo>
                <a:lnTo>
                  <a:pt x="7138" y="1844"/>
                </a:lnTo>
                <a:lnTo>
                  <a:pt x="7144" y="1843"/>
                </a:lnTo>
                <a:lnTo>
                  <a:pt x="7148" y="1843"/>
                </a:lnTo>
                <a:lnTo>
                  <a:pt x="7156" y="1841"/>
                </a:lnTo>
                <a:lnTo>
                  <a:pt x="7168" y="1838"/>
                </a:lnTo>
                <a:lnTo>
                  <a:pt x="7180" y="1835"/>
                </a:lnTo>
                <a:lnTo>
                  <a:pt x="7194" y="1832"/>
                </a:lnTo>
                <a:lnTo>
                  <a:pt x="7212" y="1828"/>
                </a:lnTo>
                <a:lnTo>
                  <a:pt x="7232" y="1823"/>
                </a:lnTo>
                <a:lnTo>
                  <a:pt x="7253" y="1816"/>
                </a:lnTo>
                <a:lnTo>
                  <a:pt x="7274" y="1809"/>
                </a:lnTo>
                <a:lnTo>
                  <a:pt x="7298" y="1800"/>
                </a:lnTo>
                <a:lnTo>
                  <a:pt x="7325" y="1792"/>
                </a:lnTo>
                <a:lnTo>
                  <a:pt x="7391" y="1775"/>
                </a:lnTo>
                <a:lnTo>
                  <a:pt x="7376" y="1782"/>
                </a:lnTo>
                <a:lnTo>
                  <a:pt x="7391" y="1772"/>
                </a:lnTo>
                <a:lnTo>
                  <a:pt x="7402" y="1764"/>
                </a:lnTo>
                <a:lnTo>
                  <a:pt x="7412" y="1758"/>
                </a:lnTo>
                <a:lnTo>
                  <a:pt x="7419" y="1753"/>
                </a:lnTo>
                <a:lnTo>
                  <a:pt x="7428" y="1747"/>
                </a:lnTo>
                <a:lnTo>
                  <a:pt x="7433" y="1742"/>
                </a:lnTo>
                <a:lnTo>
                  <a:pt x="7441" y="1734"/>
                </a:lnTo>
                <a:lnTo>
                  <a:pt x="7445" y="1729"/>
                </a:lnTo>
                <a:lnTo>
                  <a:pt x="7454" y="1719"/>
                </a:lnTo>
                <a:lnTo>
                  <a:pt x="7465" y="1708"/>
                </a:lnTo>
                <a:lnTo>
                  <a:pt x="7477" y="1696"/>
                </a:lnTo>
                <a:lnTo>
                  <a:pt x="7493" y="1680"/>
                </a:lnTo>
                <a:lnTo>
                  <a:pt x="7512" y="1660"/>
                </a:lnTo>
                <a:lnTo>
                  <a:pt x="7522" y="1649"/>
                </a:lnTo>
                <a:lnTo>
                  <a:pt x="7531" y="1638"/>
                </a:lnTo>
                <a:lnTo>
                  <a:pt x="7546" y="1622"/>
                </a:lnTo>
                <a:cubicBezTo>
                  <a:pt x="7548" y="1620"/>
                  <a:pt x="7551" y="1618"/>
                  <a:pt x="7553" y="1616"/>
                </a:cubicBezTo>
                <a:lnTo>
                  <a:pt x="7567" y="1606"/>
                </a:lnTo>
                <a:lnTo>
                  <a:pt x="7587" y="1596"/>
                </a:lnTo>
                <a:lnTo>
                  <a:pt x="7599" y="1590"/>
                </a:lnTo>
                <a:lnTo>
                  <a:pt x="7609" y="1585"/>
                </a:lnTo>
                <a:lnTo>
                  <a:pt x="7615" y="1581"/>
                </a:lnTo>
                <a:lnTo>
                  <a:pt x="7627" y="1575"/>
                </a:lnTo>
                <a:lnTo>
                  <a:pt x="7638" y="1570"/>
                </a:lnTo>
                <a:lnTo>
                  <a:pt x="7651" y="1566"/>
                </a:lnTo>
                <a:lnTo>
                  <a:pt x="7661" y="1563"/>
                </a:lnTo>
                <a:lnTo>
                  <a:pt x="7667" y="1562"/>
                </a:lnTo>
                <a:lnTo>
                  <a:pt x="7674" y="1560"/>
                </a:lnTo>
                <a:lnTo>
                  <a:pt x="7685" y="1557"/>
                </a:lnTo>
                <a:lnTo>
                  <a:pt x="7697" y="1555"/>
                </a:lnTo>
                <a:lnTo>
                  <a:pt x="7711" y="1551"/>
                </a:lnTo>
                <a:lnTo>
                  <a:pt x="7694" y="1559"/>
                </a:lnTo>
                <a:lnTo>
                  <a:pt x="7741" y="1524"/>
                </a:lnTo>
                <a:lnTo>
                  <a:pt x="7788" y="1487"/>
                </a:lnTo>
                <a:lnTo>
                  <a:pt x="7808" y="1469"/>
                </a:lnTo>
                <a:lnTo>
                  <a:pt x="7827" y="1450"/>
                </a:lnTo>
                <a:lnTo>
                  <a:pt x="7844" y="1430"/>
                </a:lnTo>
                <a:lnTo>
                  <a:pt x="7859" y="1410"/>
                </a:lnTo>
                <a:lnTo>
                  <a:pt x="7872" y="1389"/>
                </a:lnTo>
                <a:lnTo>
                  <a:pt x="7891" y="1363"/>
                </a:lnTo>
                <a:lnTo>
                  <a:pt x="7904" y="1348"/>
                </a:lnTo>
                <a:cubicBezTo>
                  <a:pt x="7906" y="1346"/>
                  <a:pt x="7907" y="1344"/>
                  <a:pt x="7909" y="1343"/>
                </a:cubicBezTo>
                <a:lnTo>
                  <a:pt x="7920" y="1333"/>
                </a:lnTo>
                <a:cubicBezTo>
                  <a:pt x="7923" y="1331"/>
                  <a:pt x="7925" y="1329"/>
                  <a:pt x="7928" y="1328"/>
                </a:cubicBezTo>
                <a:lnTo>
                  <a:pt x="7940" y="1321"/>
                </a:lnTo>
                <a:cubicBezTo>
                  <a:pt x="7943" y="1319"/>
                  <a:pt x="7947" y="1317"/>
                  <a:pt x="7950" y="1316"/>
                </a:cubicBezTo>
                <a:lnTo>
                  <a:pt x="7964" y="1312"/>
                </a:lnTo>
                <a:cubicBezTo>
                  <a:pt x="7967" y="1311"/>
                  <a:pt x="7970" y="1310"/>
                  <a:pt x="7973" y="1310"/>
                </a:cubicBezTo>
                <a:lnTo>
                  <a:pt x="8025" y="1303"/>
                </a:lnTo>
                <a:lnTo>
                  <a:pt x="8080" y="1299"/>
                </a:lnTo>
                <a:lnTo>
                  <a:pt x="8133" y="1297"/>
                </a:lnTo>
                <a:lnTo>
                  <a:pt x="8185" y="1294"/>
                </a:lnTo>
                <a:lnTo>
                  <a:pt x="8160" y="1302"/>
                </a:lnTo>
                <a:lnTo>
                  <a:pt x="8187" y="1284"/>
                </a:lnTo>
                <a:lnTo>
                  <a:pt x="8211" y="1268"/>
                </a:lnTo>
                <a:lnTo>
                  <a:pt x="8229" y="1251"/>
                </a:lnTo>
                <a:lnTo>
                  <a:pt x="8236" y="1243"/>
                </a:lnTo>
                <a:lnTo>
                  <a:pt x="8244" y="1233"/>
                </a:lnTo>
                <a:lnTo>
                  <a:pt x="8244" y="1231"/>
                </a:lnTo>
                <a:lnTo>
                  <a:pt x="8241" y="1238"/>
                </a:lnTo>
                <a:lnTo>
                  <a:pt x="8244" y="1229"/>
                </a:lnTo>
                <a:lnTo>
                  <a:pt x="8248" y="1214"/>
                </a:lnTo>
                <a:lnTo>
                  <a:pt x="8257" y="1192"/>
                </a:lnTo>
                <a:cubicBezTo>
                  <a:pt x="8258" y="1188"/>
                  <a:pt x="8261" y="1184"/>
                  <a:pt x="8264" y="1180"/>
                </a:cubicBezTo>
                <a:lnTo>
                  <a:pt x="8269" y="1173"/>
                </a:lnTo>
                <a:cubicBezTo>
                  <a:pt x="8272" y="1169"/>
                  <a:pt x="8277" y="1165"/>
                  <a:pt x="8281" y="1162"/>
                </a:cubicBezTo>
                <a:lnTo>
                  <a:pt x="8288" y="1157"/>
                </a:lnTo>
                <a:cubicBezTo>
                  <a:pt x="8292" y="1155"/>
                  <a:pt x="8296" y="1153"/>
                  <a:pt x="8300" y="1152"/>
                </a:cubicBezTo>
                <a:lnTo>
                  <a:pt x="8319" y="1146"/>
                </a:lnTo>
                <a:lnTo>
                  <a:pt x="8344" y="1140"/>
                </a:lnTo>
                <a:lnTo>
                  <a:pt x="8368" y="1137"/>
                </a:lnTo>
                <a:lnTo>
                  <a:pt x="8391" y="1136"/>
                </a:lnTo>
                <a:lnTo>
                  <a:pt x="8434" y="1135"/>
                </a:lnTo>
                <a:lnTo>
                  <a:pt x="8473" y="1134"/>
                </a:lnTo>
                <a:lnTo>
                  <a:pt x="8465" y="1135"/>
                </a:lnTo>
                <a:lnTo>
                  <a:pt x="8498" y="1128"/>
                </a:lnTo>
                <a:lnTo>
                  <a:pt x="8513" y="1124"/>
                </a:lnTo>
                <a:lnTo>
                  <a:pt x="8523" y="1120"/>
                </a:lnTo>
                <a:lnTo>
                  <a:pt x="8514" y="1125"/>
                </a:lnTo>
                <a:lnTo>
                  <a:pt x="8526" y="1117"/>
                </a:lnTo>
                <a:lnTo>
                  <a:pt x="8520" y="1122"/>
                </a:lnTo>
                <a:lnTo>
                  <a:pt x="8531" y="1112"/>
                </a:lnTo>
                <a:lnTo>
                  <a:pt x="8543" y="1102"/>
                </a:lnTo>
                <a:cubicBezTo>
                  <a:pt x="8547" y="1100"/>
                  <a:pt x="8550" y="1097"/>
                  <a:pt x="8554" y="1096"/>
                </a:cubicBezTo>
                <a:lnTo>
                  <a:pt x="8567" y="1090"/>
                </a:lnTo>
                <a:cubicBezTo>
                  <a:pt x="8571" y="1088"/>
                  <a:pt x="8575" y="1087"/>
                  <a:pt x="8579" y="1086"/>
                </a:cubicBezTo>
                <a:lnTo>
                  <a:pt x="8619" y="1079"/>
                </a:lnTo>
                <a:lnTo>
                  <a:pt x="8663" y="1075"/>
                </a:lnTo>
                <a:lnTo>
                  <a:pt x="8705" y="1073"/>
                </a:lnTo>
                <a:lnTo>
                  <a:pt x="8743" y="1070"/>
                </a:lnTo>
                <a:lnTo>
                  <a:pt x="8734" y="1071"/>
                </a:lnTo>
                <a:lnTo>
                  <a:pt x="8759" y="1065"/>
                </a:lnTo>
                <a:lnTo>
                  <a:pt x="8785" y="1058"/>
                </a:lnTo>
                <a:lnTo>
                  <a:pt x="8806" y="1051"/>
                </a:lnTo>
                <a:lnTo>
                  <a:pt x="8798" y="1055"/>
                </a:lnTo>
                <a:lnTo>
                  <a:pt x="8821" y="1043"/>
                </a:lnTo>
                <a:lnTo>
                  <a:pt x="8826" y="1039"/>
                </a:lnTo>
                <a:lnTo>
                  <a:pt x="8834" y="1033"/>
                </a:lnTo>
                <a:lnTo>
                  <a:pt x="8842" y="1028"/>
                </a:lnTo>
                <a:lnTo>
                  <a:pt x="8847" y="1025"/>
                </a:lnTo>
                <a:lnTo>
                  <a:pt x="8855" y="1019"/>
                </a:lnTo>
                <a:lnTo>
                  <a:pt x="8864" y="1013"/>
                </a:lnTo>
                <a:lnTo>
                  <a:pt x="8877" y="1007"/>
                </a:lnTo>
                <a:lnTo>
                  <a:pt x="8889" y="1003"/>
                </a:lnTo>
                <a:lnTo>
                  <a:pt x="8897" y="1001"/>
                </a:lnTo>
                <a:lnTo>
                  <a:pt x="8904" y="999"/>
                </a:lnTo>
                <a:lnTo>
                  <a:pt x="8913" y="996"/>
                </a:lnTo>
                <a:lnTo>
                  <a:pt x="8924" y="992"/>
                </a:lnTo>
                <a:lnTo>
                  <a:pt x="8903" y="1005"/>
                </a:lnTo>
                <a:lnTo>
                  <a:pt x="8926" y="980"/>
                </a:lnTo>
                <a:lnTo>
                  <a:pt x="8953" y="955"/>
                </a:lnTo>
                <a:lnTo>
                  <a:pt x="8971" y="942"/>
                </a:lnTo>
                <a:lnTo>
                  <a:pt x="8986" y="931"/>
                </a:lnTo>
                <a:lnTo>
                  <a:pt x="9020" y="909"/>
                </a:lnTo>
                <a:lnTo>
                  <a:pt x="9034" y="900"/>
                </a:lnTo>
                <a:lnTo>
                  <a:pt x="9046" y="892"/>
                </a:lnTo>
                <a:lnTo>
                  <a:pt x="9054" y="887"/>
                </a:lnTo>
                <a:lnTo>
                  <a:pt x="9056" y="886"/>
                </a:lnTo>
                <a:lnTo>
                  <a:pt x="9056" y="886"/>
                </a:lnTo>
                <a:lnTo>
                  <a:pt x="9043" y="898"/>
                </a:lnTo>
                <a:lnTo>
                  <a:pt x="9059" y="875"/>
                </a:lnTo>
                <a:lnTo>
                  <a:pt x="9067" y="864"/>
                </a:lnTo>
                <a:lnTo>
                  <a:pt x="9072" y="855"/>
                </a:lnTo>
                <a:lnTo>
                  <a:pt x="9078" y="839"/>
                </a:lnTo>
                <a:lnTo>
                  <a:pt x="9082" y="828"/>
                </a:lnTo>
                <a:lnTo>
                  <a:pt x="9083" y="822"/>
                </a:lnTo>
                <a:lnTo>
                  <a:pt x="9082" y="830"/>
                </a:lnTo>
                <a:lnTo>
                  <a:pt x="9082" y="820"/>
                </a:lnTo>
                <a:lnTo>
                  <a:pt x="9082" y="817"/>
                </a:lnTo>
                <a:lnTo>
                  <a:pt x="9082" y="815"/>
                </a:lnTo>
                <a:cubicBezTo>
                  <a:pt x="9081" y="802"/>
                  <a:pt x="9085" y="790"/>
                  <a:pt x="9092" y="780"/>
                </a:cubicBezTo>
                <a:lnTo>
                  <a:pt x="9093" y="779"/>
                </a:lnTo>
                <a:cubicBezTo>
                  <a:pt x="9105" y="765"/>
                  <a:pt x="9123" y="758"/>
                  <a:pt x="9141" y="761"/>
                </a:cubicBezTo>
                <a:lnTo>
                  <a:pt x="9144" y="761"/>
                </a:lnTo>
                <a:cubicBezTo>
                  <a:pt x="9147" y="762"/>
                  <a:pt x="9150" y="763"/>
                  <a:pt x="9152" y="764"/>
                </a:cubicBezTo>
                <a:lnTo>
                  <a:pt x="9159" y="766"/>
                </a:lnTo>
                <a:lnTo>
                  <a:pt x="9168" y="769"/>
                </a:lnTo>
                <a:lnTo>
                  <a:pt x="9173" y="770"/>
                </a:lnTo>
                <a:lnTo>
                  <a:pt x="9182" y="773"/>
                </a:lnTo>
                <a:lnTo>
                  <a:pt x="9189" y="775"/>
                </a:lnTo>
                <a:lnTo>
                  <a:pt x="9200" y="778"/>
                </a:lnTo>
                <a:lnTo>
                  <a:pt x="9212" y="780"/>
                </a:lnTo>
                <a:lnTo>
                  <a:pt x="9226" y="783"/>
                </a:lnTo>
                <a:lnTo>
                  <a:pt x="9243" y="785"/>
                </a:lnTo>
                <a:lnTo>
                  <a:pt x="9262" y="788"/>
                </a:lnTo>
                <a:lnTo>
                  <a:pt x="9281" y="790"/>
                </a:lnTo>
                <a:lnTo>
                  <a:pt x="9305" y="793"/>
                </a:lnTo>
                <a:lnTo>
                  <a:pt x="9331" y="795"/>
                </a:lnTo>
                <a:lnTo>
                  <a:pt x="9359" y="798"/>
                </a:lnTo>
                <a:lnTo>
                  <a:pt x="9349" y="798"/>
                </a:lnTo>
                <a:lnTo>
                  <a:pt x="9405" y="791"/>
                </a:lnTo>
                <a:lnTo>
                  <a:pt x="9433" y="787"/>
                </a:lnTo>
                <a:lnTo>
                  <a:pt x="9459" y="782"/>
                </a:lnTo>
                <a:lnTo>
                  <a:pt x="9466" y="780"/>
                </a:lnTo>
                <a:lnTo>
                  <a:pt x="9474" y="777"/>
                </a:lnTo>
                <a:lnTo>
                  <a:pt x="9485" y="772"/>
                </a:lnTo>
                <a:lnTo>
                  <a:pt x="9502" y="767"/>
                </a:lnTo>
                <a:lnTo>
                  <a:pt x="9545" y="761"/>
                </a:lnTo>
                <a:lnTo>
                  <a:pt x="9582" y="757"/>
                </a:lnTo>
                <a:lnTo>
                  <a:pt x="9655" y="750"/>
                </a:lnTo>
                <a:lnTo>
                  <a:pt x="9991" y="718"/>
                </a:lnTo>
                <a:lnTo>
                  <a:pt x="9960" y="732"/>
                </a:lnTo>
                <a:lnTo>
                  <a:pt x="9976" y="717"/>
                </a:lnTo>
                <a:lnTo>
                  <a:pt x="9987" y="705"/>
                </a:lnTo>
                <a:lnTo>
                  <a:pt x="9997" y="696"/>
                </a:lnTo>
                <a:lnTo>
                  <a:pt x="10004" y="690"/>
                </a:lnTo>
                <a:lnTo>
                  <a:pt x="10007" y="687"/>
                </a:lnTo>
                <a:lnTo>
                  <a:pt x="10010" y="684"/>
                </a:lnTo>
                <a:lnTo>
                  <a:pt x="9999" y="699"/>
                </a:lnTo>
                <a:lnTo>
                  <a:pt x="9999" y="698"/>
                </a:lnTo>
                <a:lnTo>
                  <a:pt x="10006" y="752"/>
                </a:lnTo>
                <a:lnTo>
                  <a:pt x="10005" y="751"/>
                </a:lnTo>
                <a:cubicBezTo>
                  <a:pt x="9999" y="745"/>
                  <a:pt x="9996" y="737"/>
                  <a:pt x="9994" y="730"/>
                </a:cubicBezTo>
                <a:lnTo>
                  <a:pt x="9994" y="727"/>
                </a:lnTo>
                <a:cubicBezTo>
                  <a:pt x="9993" y="723"/>
                  <a:pt x="9992" y="718"/>
                  <a:pt x="9993" y="713"/>
                </a:cubicBezTo>
                <a:lnTo>
                  <a:pt x="9993" y="709"/>
                </a:lnTo>
                <a:cubicBezTo>
                  <a:pt x="9993" y="706"/>
                  <a:pt x="9994" y="703"/>
                  <a:pt x="9994" y="700"/>
                </a:cubicBezTo>
                <a:lnTo>
                  <a:pt x="9996" y="694"/>
                </a:lnTo>
                <a:lnTo>
                  <a:pt x="10000" y="682"/>
                </a:lnTo>
                <a:lnTo>
                  <a:pt x="10006" y="667"/>
                </a:lnTo>
                <a:lnTo>
                  <a:pt x="10014" y="650"/>
                </a:lnTo>
                <a:lnTo>
                  <a:pt x="10024" y="633"/>
                </a:lnTo>
                <a:lnTo>
                  <a:pt x="10035" y="618"/>
                </a:lnTo>
                <a:lnTo>
                  <a:pt x="10044" y="606"/>
                </a:lnTo>
                <a:lnTo>
                  <a:pt x="10048" y="598"/>
                </a:lnTo>
                <a:lnTo>
                  <a:pt x="10055" y="583"/>
                </a:lnTo>
                <a:lnTo>
                  <a:pt x="10058" y="573"/>
                </a:lnTo>
                <a:lnTo>
                  <a:pt x="10056" y="580"/>
                </a:lnTo>
                <a:lnTo>
                  <a:pt x="10058" y="568"/>
                </a:lnTo>
                <a:lnTo>
                  <a:pt x="10059" y="560"/>
                </a:lnTo>
                <a:lnTo>
                  <a:pt x="10059" y="550"/>
                </a:lnTo>
                <a:lnTo>
                  <a:pt x="10062" y="531"/>
                </a:lnTo>
                <a:lnTo>
                  <a:pt x="10067" y="508"/>
                </a:lnTo>
                <a:lnTo>
                  <a:pt x="10071" y="493"/>
                </a:lnTo>
                <a:lnTo>
                  <a:pt x="10076" y="479"/>
                </a:lnTo>
                <a:lnTo>
                  <a:pt x="10085" y="461"/>
                </a:lnTo>
                <a:cubicBezTo>
                  <a:pt x="10086" y="459"/>
                  <a:pt x="10087" y="456"/>
                  <a:pt x="10089" y="454"/>
                </a:cubicBezTo>
                <a:lnTo>
                  <a:pt x="10097" y="442"/>
                </a:lnTo>
                <a:lnTo>
                  <a:pt x="10108" y="428"/>
                </a:lnTo>
                <a:lnTo>
                  <a:pt x="10115" y="418"/>
                </a:lnTo>
                <a:lnTo>
                  <a:pt x="10109" y="467"/>
                </a:lnTo>
                <a:lnTo>
                  <a:pt x="10104" y="455"/>
                </a:lnTo>
                <a:lnTo>
                  <a:pt x="10100" y="446"/>
                </a:lnTo>
                <a:lnTo>
                  <a:pt x="10093" y="429"/>
                </a:lnTo>
                <a:cubicBezTo>
                  <a:pt x="10092" y="426"/>
                  <a:pt x="10091" y="422"/>
                  <a:pt x="10090" y="418"/>
                </a:cubicBezTo>
                <a:lnTo>
                  <a:pt x="10090" y="412"/>
                </a:lnTo>
                <a:cubicBezTo>
                  <a:pt x="10089" y="409"/>
                  <a:pt x="10089" y="406"/>
                  <a:pt x="10089" y="404"/>
                </a:cubicBezTo>
                <a:lnTo>
                  <a:pt x="10090" y="397"/>
                </a:lnTo>
                <a:cubicBezTo>
                  <a:pt x="10090" y="394"/>
                  <a:pt x="10090" y="390"/>
                  <a:pt x="10091" y="386"/>
                </a:cubicBezTo>
                <a:lnTo>
                  <a:pt x="10094" y="377"/>
                </a:lnTo>
                <a:cubicBezTo>
                  <a:pt x="10095" y="374"/>
                  <a:pt x="10096" y="371"/>
                  <a:pt x="10097" y="368"/>
                </a:cubicBezTo>
                <a:lnTo>
                  <a:pt x="10102" y="359"/>
                </a:lnTo>
                <a:lnTo>
                  <a:pt x="10111" y="345"/>
                </a:lnTo>
                <a:lnTo>
                  <a:pt x="10122" y="330"/>
                </a:lnTo>
                <a:lnTo>
                  <a:pt x="10144" y="310"/>
                </a:lnTo>
                <a:lnTo>
                  <a:pt x="10168" y="291"/>
                </a:lnTo>
                <a:lnTo>
                  <a:pt x="10192" y="275"/>
                </a:lnTo>
                <a:lnTo>
                  <a:pt x="10214" y="261"/>
                </a:lnTo>
                <a:lnTo>
                  <a:pt x="10231" y="251"/>
                </a:lnTo>
                <a:lnTo>
                  <a:pt x="10237" y="247"/>
                </a:lnTo>
                <a:lnTo>
                  <a:pt x="10240" y="246"/>
                </a:lnTo>
                <a:lnTo>
                  <a:pt x="10250" y="238"/>
                </a:lnTo>
                <a:lnTo>
                  <a:pt x="10260" y="231"/>
                </a:lnTo>
                <a:lnTo>
                  <a:pt x="10274" y="221"/>
                </a:lnTo>
                <a:cubicBezTo>
                  <a:pt x="10276" y="219"/>
                  <a:pt x="10278" y="218"/>
                  <a:pt x="10281" y="217"/>
                </a:cubicBezTo>
                <a:lnTo>
                  <a:pt x="10294" y="210"/>
                </a:lnTo>
                <a:lnTo>
                  <a:pt x="10492" y="144"/>
                </a:lnTo>
                <a:lnTo>
                  <a:pt x="10523" y="136"/>
                </a:lnTo>
                <a:lnTo>
                  <a:pt x="10557" y="132"/>
                </a:lnTo>
                <a:lnTo>
                  <a:pt x="10587" y="129"/>
                </a:lnTo>
                <a:lnTo>
                  <a:pt x="10613" y="126"/>
                </a:lnTo>
                <a:lnTo>
                  <a:pt x="10626" y="124"/>
                </a:lnTo>
                <a:lnTo>
                  <a:pt x="10638" y="121"/>
                </a:lnTo>
                <a:lnTo>
                  <a:pt x="10649" y="119"/>
                </a:lnTo>
                <a:lnTo>
                  <a:pt x="10657" y="117"/>
                </a:lnTo>
                <a:lnTo>
                  <a:pt x="10665" y="116"/>
                </a:lnTo>
                <a:lnTo>
                  <a:pt x="10669" y="115"/>
                </a:lnTo>
                <a:lnTo>
                  <a:pt x="10673" y="114"/>
                </a:lnTo>
                <a:lnTo>
                  <a:pt x="10665" y="117"/>
                </a:lnTo>
                <a:lnTo>
                  <a:pt x="10667" y="116"/>
                </a:lnTo>
                <a:lnTo>
                  <a:pt x="10663" y="203"/>
                </a:lnTo>
                <a:lnTo>
                  <a:pt x="10662" y="203"/>
                </a:lnTo>
                <a:lnTo>
                  <a:pt x="10688" y="210"/>
                </a:lnTo>
                <a:lnTo>
                  <a:pt x="10684" y="210"/>
                </a:lnTo>
                <a:lnTo>
                  <a:pt x="10677" y="209"/>
                </a:lnTo>
                <a:lnTo>
                  <a:pt x="10676" y="209"/>
                </a:lnTo>
                <a:lnTo>
                  <a:pt x="10668" y="209"/>
                </a:lnTo>
                <a:cubicBezTo>
                  <a:pt x="10649" y="207"/>
                  <a:pt x="10633" y="194"/>
                  <a:pt x="10626" y="176"/>
                </a:cubicBezTo>
                <a:cubicBezTo>
                  <a:pt x="10620" y="158"/>
                  <a:pt x="10624" y="138"/>
                  <a:pt x="10638" y="124"/>
                </a:cubicBezTo>
                <a:lnTo>
                  <a:pt x="10639" y="123"/>
                </a:lnTo>
                <a:cubicBezTo>
                  <a:pt x="10645" y="117"/>
                  <a:pt x="10653" y="113"/>
                  <a:pt x="10661" y="110"/>
                </a:cubicBezTo>
                <a:lnTo>
                  <a:pt x="10666" y="109"/>
                </a:lnTo>
                <a:lnTo>
                  <a:pt x="10674" y="107"/>
                </a:lnTo>
                <a:lnTo>
                  <a:pt x="10678" y="107"/>
                </a:lnTo>
                <a:lnTo>
                  <a:pt x="10687" y="105"/>
                </a:lnTo>
                <a:lnTo>
                  <a:pt x="10697" y="103"/>
                </a:lnTo>
                <a:lnTo>
                  <a:pt x="10708" y="101"/>
                </a:lnTo>
                <a:lnTo>
                  <a:pt x="10722" y="99"/>
                </a:lnTo>
                <a:lnTo>
                  <a:pt x="10738" y="97"/>
                </a:lnTo>
                <a:lnTo>
                  <a:pt x="10756" y="94"/>
                </a:lnTo>
                <a:lnTo>
                  <a:pt x="10821" y="86"/>
                </a:lnTo>
                <a:lnTo>
                  <a:pt x="10885" y="78"/>
                </a:lnTo>
                <a:lnTo>
                  <a:pt x="10922" y="71"/>
                </a:lnTo>
                <a:lnTo>
                  <a:pt x="10961" y="63"/>
                </a:lnTo>
                <a:lnTo>
                  <a:pt x="11011" y="54"/>
                </a:lnTo>
                <a:lnTo>
                  <a:pt x="11059" y="46"/>
                </a:lnTo>
                <a:lnTo>
                  <a:pt x="11080" y="42"/>
                </a:lnTo>
                <a:lnTo>
                  <a:pt x="11098" y="39"/>
                </a:lnTo>
                <a:lnTo>
                  <a:pt x="11113" y="36"/>
                </a:lnTo>
                <a:lnTo>
                  <a:pt x="11125" y="34"/>
                </a:lnTo>
                <a:lnTo>
                  <a:pt x="11135" y="32"/>
                </a:lnTo>
                <a:lnTo>
                  <a:pt x="11140" y="31"/>
                </a:lnTo>
                <a:lnTo>
                  <a:pt x="11147" y="30"/>
                </a:lnTo>
                <a:lnTo>
                  <a:pt x="11147" y="30"/>
                </a:lnTo>
                <a:lnTo>
                  <a:pt x="11152" y="29"/>
                </a:lnTo>
                <a:lnTo>
                  <a:pt x="11125" y="113"/>
                </a:lnTo>
                <a:lnTo>
                  <a:pt x="11125" y="113"/>
                </a:lnTo>
                <a:lnTo>
                  <a:pt x="11167" y="127"/>
                </a:lnTo>
                <a:lnTo>
                  <a:pt x="11164" y="128"/>
                </a:lnTo>
                <a:lnTo>
                  <a:pt x="11157" y="129"/>
                </a:lnTo>
                <a:lnTo>
                  <a:pt x="11149" y="130"/>
                </a:lnTo>
                <a:lnTo>
                  <a:pt x="11142" y="131"/>
                </a:lnTo>
                <a:lnTo>
                  <a:pt x="11137" y="132"/>
                </a:lnTo>
                <a:cubicBezTo>
                  <a:pt x="11134" y="132"/>
                  <a:pt x="11131" y="133"/>
                  <a:pt x="11128" y="133"/>
                </a:cubicBezTo>
                <a:lnTo>
                  <a:pt x="11127" y="133"/>
                </a:lnTo>
                <a:cubicBezTo>
                  <a:pt x="11099" y="133"/>
                  <a:pt x="11077" y="110"/>
                  <a:pt x="11077" y="83"/>
                </a:cubicBezTo>
                <a:cubicBezTo>
                  <a:pt x="11077" y="55"/>
                  <a:pt x="11099" y="33"/>
                  <a:pt x="11127" y="33"/>
                </a:cubicBezTo>
                <a:lnTo>
                  <a:pt x="11128" y="33"/>
                </a:lnTo>
                <a:lnTo>
                  <a:pt x="11120" y="33"/>
                </a:lnTo>
                <a:lnTo>
                  <a:pt x="11123" y="33"/>
                </a:lnTo>
                <a:lnTo>
                  <a:pt x="11126" y="32"/>
                </a:lnTo>
                <a:lnTo>
                  <a:pt x="11136" y="31"/>
                </a:lnTo>
                <a:lnTo>
                  <a:pt x="11144" y="29"/>
                </a:lnTo>
                <a:lnTo>
                  <a:pt x="11156" y="27"/>
                </a:lnTo>
                <a:lnTo>
                  <a:pt x="11171" y="25"/>
                </a:lnTo>
                <a:lnTo>
                  <a:pt x="11189" y="22"/>
                </a:lnTo>
                <a:lnTo>
                  <a:pt x="11211" y="18"/>
                </a:lnTo>
                <a:lnTo>
                  <a:pt x="11235" y="14"/>
                </a:lnTo>
                <a:lnTo>
                  <a:pt x="11228" y="16"/>
                </a:lnTo>
                <a:lnTo>
                  <a:pt x="11276" y="0"/>
                </a:lnTo>
                <a:lnTo>
                  <a:pt x="11307" y="95"/>
                </a:lnTo>
                <a:lnTo>
                  <a:pt x="11259" y="111"/>
                </a:lnTo>
                <a:cubicBezTo>
                  <a:pt x="11257" y="112"/>
                  <a:pt x="11254" y="112"/>
                  <a:pt x="11251" y="113"/>
                </a:cubicBezTo>
                <a:lnTo>
                  <a:pt x="11227" y="117"/>
                </a:lnTo>
                <a:lnTo>
                  <a:pt x="11206" y="120"/>
                </a:lnTo>
                <a:lnTo>
                  <a:pt x="11188" y="123"/>
                </a:lnTo>
                <a:lnTo>
                  <a:pt x="11173" y="126"/>
                </a:lnTo>
                <a:lnTo>
                  <a:pt x="11162" y="128"/>
                </a:lnTo>
                <a:lnTo>
                  <a:pt x="11150" y="130"/>
                </a:lnTo>
                <a:lnTo>
                  <a:pt x="11146" y="130"/>
                </a:lnTo>
                <a:lnTo>
                  <a:pt x="11139" y="132"/>
                </a:lnTo>
                <a:lnTo>
                  <a:pt x="11136" y="132"/>
                </a:lnTo>
                <a:cubicBezTo>
                  <a:pt x="11134" y="132"/>
                  <a:pt x="11131" y="133"/>
                  <a:pt x="11128" y="133"/>
                </a:cubicBezTo>
                <a:lnTo>
                  <a:pt x="11127" y="133"/>
                </a:lnTo>
                <a:lnTo>
                  <a:pt x="11127" y="33"/>
                </a:lnTo>
                <a:lnTo>
                  <a:pt x="11128" y="33"/>
                </a:lnTo>
                <a:lnTo>
                  <a:pt x="11120" y="34"/>
                </a:lnTo>
                <a:lnTo>
                  <a:pt x="11126" y="32"/>
                </a:lnTo>
                <a:lnTo>
                  <a:pt x="11134" y="31"/>
                </a:lnTo>
                <a:lnTo>
                  <a:pt x="11143" y="30"/>
                </a:lnTo>
                <a:lnTo>
                  <a:pt x="11150" y="29"/>
                </a:lnTo>
                <a:lnTo>
                  <a:pt x="11153" y="28"/>
                </a:lnTo>
                <a:cubicBezTo>
                  <a:pt x="11169" y="26"/>
                  <a:pt x="11184" y="31"/>
                  <a:pt x="11196" y="42"/>
                </a:cubicBezTo>
                <a:lnTo>
                  <a:pt x="11196" y="43"/>
                </a:lnTo>
                <a:cubicBezTo>
                  <a:pt x="11209" y="56"/>
                  <a:pt x="11214" y="75"/>
                  <a:pt x="11208" y="93"/>
                </a:cubicBezTo>
                <a:cubicBezTo>
                  <a:pt x="11202" y="111"/>
                  <a:pt x="11187" y="124"/>
                  <a:pt x="11169" y="127"/>
                </a:cubicBezTo>
                <a:lnTo>
                  <a:pt x="11171" y="127"/>
                </a:lnTo>
                <a:lnTo>
                  <a:pt x="11165" y="128"/>
                </a:lnTo>
                <a:lnTo>
                  <a:pt x="11161" y="129"/>
                </a:lnTo>
                <a:lnTo>
                  <a:pt x="11153" y="131"/>
                </a:lnTo>
                <a:lnTo>
                  <a:pt x="11143" y="132"/>
                </a:lnTo>
                <a:lnTo>
                  <a:pt x="11131" y="135"/>
                </a:lnTo>
                <a:lnTo>
                  <a:pt x="11116" y="137"/>
                </a:lnTo>
                <a:lnTo>
                  <a:pt x="11097" y="141"/>
                </a:lnTo>
                <a:lnTo>
                  <a:pt x="11076" y="145"/>
                </a:lnTo>
                <a:lnTo>
                  <a:pt x="11028" y="153"/>
                </a:lnTo>
                <a:lnTo>
                  <a:pt x="10982" y="160"/>
                </a:lnTo>
                <a:lnTo>
                  <a:pt x="10941" y="169"/>
                </a:lnTo>
                <a:lnTo>
                  <a:pt x="10898" y="177"/>
                </a:lnTo>
                <a:lnTo>
                  <a:pt x="10834" y="185"/>
                </a:lnTo>
                <a:lnTo>
                  <a:pt x="10771" y="193"/>
                </a:lnTo>
                <a:lnTo>
                  <a:pt x="10753" y="196"/>
                </a:lnTo>
                <a:lnTo>
                  <a:pt x="10737" y="198"/>
                </a:lnTo>
                <a:lnTo>
                  <a:pt x="10725" y="200"/>
                </a:lnTo>
                <a:lnTo>
                  <a:pt x="10713" y="202"/>
                </a:lnTo>
                <a:lnTo>
                  <a:pt x="10704" y="203"/>
                </a:lnTo>
                <a:lnTo>
                  <a:pt x="10699" y="204"/>
                </a:lnTo>
                <a:lnTo>
                  <a:pt x="10692" y="206"/>
                </a:lnTo>
                <a:lnTo>
                  <a:pt x="10691" y="206"/>
                </a:lnTo>
                <a:lnTo>
                  <a:pt x="10687" y="207"/>
                </a:lnTo>
                <a:lnTo>
                  <a:pt x="10709" y="194"/>
                </a:lnTo>
                <a:lnTo>
                  <a:pt x="10709" y="195"/>
                </a:lnTo>
                <a:lnTo>
                  <a:pt x="10678" y="109"/>
                </a:lnTo>
                <a:lnTo>
                  <a:pt x="10676" y="109"/>
                </a:lnTo>
                <a:lnTo>
                  <a:pt x="10682" y="110"/>
                </a:lnTo>
                <a:lnTo>
                  <a:pt x="10684" y="110"/>
                </a:lnTo>
                <a:lnTo>
                  <a:pt x="10688" y="110"/>
                </a:lnTo>
                <a:cubicBezTo>
                  <a:pt x="10697" y="110"/>
                  <a:pt x="10706" y="112"/>
                  <a:pt x="10713" y="117"/>
                </a:cubicBezTo>
                <a:lnTo>
                  <a:pt x="10715" y="118"/>
                </a:lnTo>
                <a:cubicBezTo>
                  <a:pt x="10730" y="127"/>
                  <a:pt x="10740" y="144"/>
                  <a:pt x="10739" y="162"/>
                </a:cubicBezTo>
                <a:cubicBezTo>
                  <a:pt x="10738" y="181"/>
                  <a:pt x="10728" y="197"/>
                  <a:pt x="10711" y="205"/>
                </a:cubicBezTo>
                <a:lnTo>
                  <a:pt x="10709" y="206"/>
                </a:lnTo>
                <a:cubicBezTo>
                  <a:pt x="10707" y="207"/>
                  <a:pt x="10704" y="209"/>
                  <a:pt x="10701" y="209"/>
                </a:cubicBezTo>
                <a:lnTo>
                  <a:pt x="10691" y="212"/>
                </a:lnTo>
                <a:lnTo>
                  <a:pt x="10685" y="214"/>
                </a:lnTo>
                <a:lnTo>
                  <a:pt x="10678" y="215"/>
                </a:lnTo>
                <a:lnTo>
                  <a:pt x="10668" y="217"/>
                </a:lnTo>
                <a:lnTo>
                  <a:pt x="10657" y="219"/>
                </a:lnTo>
                <a:lnTo>
                  <a:pt x="10644" y="222"/>
                </a:lnTo>
                <a:lnTo>
                  <a:pt x="10626" y="225"/>
                </a:lnTo>
                <a:lnTo>
                  <a:pt x="10596" y="229"/>
                </a:lnTo>
                <a:lnTo>
                  <a:pt x="10569" y="231"/>
                </a:lnTo>
                <a:lnTo>
                  <a:pt x="10546" y="234"/>
                </a:lnTo>
                <a:lnTo>
                  <a:pt x="10523" y="239"/>
                </a:lnTo>
                <a:lnTo>
                  <a:pt x="10337" y="301"/>
                </a:lnTo>
                <a:lnTo>
                  <a:pt x="10324" y="307"/>
                </a:lnTo>
                <a:lnTo>
                  <a:pt x="10331" y="303"/>
                </a:lnTo>
                <a:lnTo>
                  <a:pt x="10322" y="309"/>
                </a:lnTo>
                <a:lnTo>
                  <a:pt x="10309" y="319"/>
                </a:lnTo>
                <a:lnTo>
                  <a:pt x="10295" y="329"/>
                </a:lnTo>
                <a:lnTo>
                  <a:pt x="10287" y="334"/>
                </a:lnTo>
                <a:lnTo>
                  <a:pt x="10281" y="338"/>
                </a:lnTo>
                <a:lnTo>
                  <a:pt x="10265" y="347"/>
                </a:lnTo>
                <a:lnTo>
                  <a:pt x="10247" y="358"/>
                </a:lnTo>
                <a:lnTo>
                  <a:pt x="10229" y="370"/>
                </a:lnTo>
                <a:lnTo>
                  <a:pt x="10212" y="382"/>
                </a:lnTo>
                <a:lnTo>
                  <a:pt x="10198" y="396"/>
                </a:lnTo>
                <a:lnTo>
                  <a:pt x="10194" y="399"/>
                </a:lnTo>
                <a:lnTo>
                  <a:pt x="10191" y="403"/>
                </a:lnTo>
                <a:lnTo>
                  <a:pt x="10187" y="412"/>
                </a:lnTo>
                <a:lnTo>
                  <a:pt x="10190" y="403"/>
                </a:lnTo>
                <a:lnTo>
                  <a:pt x="10188" y="413"/>
                </a:lnTo>
                <a:lnTo>
                  <a:pt x="10189" y="401"/>
                </a:lnTo>
                <a:lnTo>
                  <a:pt x="10189" y="408"/>
                </a:lnTo>
                <a:lnTo>
                  <a:pt x="10189" y="400"/>
                </a:lnTo>
                <a:lnTo>
                  <a:pt x="10190" y="406"/>
                </a:lnTo>
                <a:lnTo>
                  <a:pt x="10187" y="394"/>
                </a:lnTo>
                <a:lnTo>
                  <a:pt x="10189" y="401"/>
                </a:lnTo>
                <a:lnTo>
                  <a:pt x="10197" y="416"/>
                </a:lnTo>
                <a:lnTo>
                  <a:pt x="10202" y="428"/>
                </a:lnTo>
                <a:cubicBezTo>
                  <a:pt x="10208" y="444"/>
                  <a:pt x="10206" y="463"/>
                  <a:pt x="10196" y="477"/>
                </a:cubicBezTo>
                <a:lnTo>
                  <a:pt x="10186" y="490"/>
                </a:lnTo>
                <a:lnTo>
                  <a:pt x="10179" y="499"/>
                </a:lnTo>
                <a:lnTo>
                  <a:pt x="10171" y="511"/>
                </a:lnTo>
                <a:lnTo>
                  <a:pt x="10175" y="505"/>
                </a:lnTo>
                <a:lnTo>
                  <a:pt x="10171" y="512"/>
                </a:lnTo>
                <a:lnTo>
                  <a:pt x="10167" y="523"/>
                </a:lnTo>
                <a:lnTo>
                  <a:pt x="10164" y="531"/>
                </a:lnTo>
                <a:lnTo>
                  <a:pt x="10161" y="545"/>
                </a:lnTo>
                <a:lnTo>
                  <a:pt x="10159" y="556"/>
                </a:lnTo>
                <a:lnTo>
                  <a:pt x="10158" y="569"/>
                </a:lnTo>
                <a:lnTo>
                  <a:pt x="10157" y="585"/>
                </a:lnTo>
                <a:lnTo>
                  <a:pt x="10154" y="598"/>
                </a:lnTo>
                <a:cubicBezTo>
                  <a:pt x="10154" y="600"/>
                  <a:pt x="10153" y="603"/>
                  <a:pt x="10153" y="605"/>
                </a:cubicBezTo>
                <a:lnTo>
                  <a:pt x="10146" y="624"/>
                </a:lnTo>
                <a:lnTo>
                  <a:pt x="10135" y="649"/>
                </a:lnTo>
                <a:lnTo>
                  <a:pt x="10124" y="666"/>
                </a:lnTo>
                <a:lnTo>
                  <a:pt x="10116" y="677"/>
                </a:lnTo>
                <a:lnTo>
                  <a:pt x="10110" y="685"/>
                </a:lnTo>
                <a:lnTo>
                  <a:pt x="10105" y="693"/>
                </a:lnTo>
                <a:lnTo>
                  <a:pt x="10098" y="706"/>
                </a:lnTo>
                <a:lnTo>
                  <a:pt x="10094" y="715"/>
                </a:lnTo>
                <a:lnTo>
                  <a:pt x="10093" y="720"/>
                </a:lnTo>
                <a:lnTo>
                  <a:pt x="10091" y="725"/>
                </a:lnTo>
                <a:lnTo>
                  <a:pt x="10093" y="716"/>
                </a:lnTo>
                <a:lnTo>
                  <a:pt x="10092" y="720"/>
                </a:lnTo>
                <a:lnTo>
                  <a:pt x="10091" y="706"/>
                </a:lnTo>
                <a:lnTo>
                  <a:pt x="10092" y="708"/>
                </a:lnTo>
                <a:lnTo>
                  <a:pt x="10081" y="687"/>
                </a:lnTo>
                <a:lnTo>
                  <a:pt x="10083" y="688"/>
                </a:lnTo>
                <a:cubicBezTo>
                  <a:pt x="10095" y="703"/>
                  <a:pt x="10098" y="725"/>
                  <a:pt x="10089" y="743"/>
                </a:cubicBezTo>
                <a:lnTo>
                  <a:pt x="10088" y="744"/>
                </a:lnTo>
                <a:cubicBezTo>
                  <a:pt x="10085" y="750"/>
                  <a:pt x="10081" y="755"/>
                  <a:pt x="10077" y="759"/>
                </a:cubicBezTo>
                <a:lnTo>
                  <a:pt x="10075" y="760"/>
                </a:lnTo>
                <a:lnTo>
                  <a:pt x="10071" y="764"/>
                </a:lnTo>
                <a:lnTo>
                  <a:pt x="10065" y="770"/>
                </a:lnTo>
                <a:lnTo>
                  <a:pt x="10057" y="777"/>
                </a:lnTo>
                <a:lnTo>
                  <a:pt x="10046" y="788"/>
                </a:lnTo>
                <a:lnTo>
                  <a:pt x="10031" y="803"/>
                </a:lnTo>
                <a:cubicBezTo>
                  <a:pt x="10022" y="811"/>
                  <a:pt x="10012" y="816"/>
                  <a:pt x="10000" y="817"/>
                </a:cubicBezTo>
                <a:lnTo>
                  <a:pt x="9664" y="849"/>
                </a:lnTo>
                <a:lnTo>
                  <a:pt x="9593" y="856"/>
                </a:lnTo>
                <a:lnTo>
                  <a:pt x="9558" y="860"/>
                </a:lnTo>
                <a:lnTo>
                  <a:pt x="9529" y="864"/>
                </a:lnTo>
                <a:lnTo>
                  <a:pt x="9522" y="865"/>
                </a:lnTo>
                <a:lnTo>
                  <a:pt x="9509" y="870"/>
                </a:lnTo>
                <a:lnTo>
                  <a:pt x="9493" y="876"/>
                </a:lnTo>
                <a:lnTo>
                  <a:pt x="9476" y="881"/>
                </a:lnTo>
                <a:lnTo>
                  <a:pt x="9446" y="886"/>
                </a:lnTo>
                <a:lnTo>
                  <a:pt x="9418" y="890"/>
                </a:lnTo>
                <a:lnTo>
                  <a:pt x="9362" y="897"/>
                </a:lnTo>
                <a:cubicBezTo>
                  <a:pt x="9358" y="897"/>
                  <a:pt x="9355" y="898"/>
                  <a:pt x="9352" y="897"/>
                </a:cubicBezTo>
                <a:lnTo>
                  <a:pt x="9322" y="895"/>
                </a:lnTo>
                <a:lnTo>
                  <a:pt x="9294" y="892"/>
                </a:lnTo>
                <a:lnTo>
                  <a:pt x="9270" y="890"/>
                </a:lnTo>
                <a:lnTo>
                  <a:pt x="9246" y="887"/>
                </a:lnTo>
                <a:lnTo>
                  <a:pt x="9227" y="884"/>
                </a:lnTo>
                <a:lnTo>
                  <a:pt x="9209" y="881"/>
                </a:lnTo>
                <a:lnTo>
                  <a:pt x="9192" y="878"/>
                </a:lnTo>
                <a:lnTo>
                  <a:pt x="9177" y="875"/>
                </a:lnTo>
                <a:lnTo>
                  <a:pt x="9165" y="872"/>
                </a:lnTo>
                <a:lnTo>
                  <a:pt x="9153" y="869"/>
                </a:lnTo>
                <a:lnTo>
                  <a:pt x="9145" y="867"/>
                </a:lnTo>
                <a:lnTo>
                  <a:pt x="9136" y="864"/>
                </a:lnTo>
                <a:lnTo>
                  <a:pt x="9125" y="860"/>
                </a:lnTo>
                <a:lnTo>
                  <a:pt x="9119" y="858"/>
                </a:lnTo>
                <a:lnTo>
                  <a:pt x="9127" y="860"/>
                </a:lnTo>
                <a:lnTo>
                  <a:pt x="9124" y="860"/>
                </a:lnTo>
                <a:lnTo>
                  <a:pt x="9172" y="841"/>
                </a:lnTo>
                <a:lnTo>
                  <a:pt x="9171" y="843"/>
                </a:lnTo>
                <a:lnTo>
                  <a:pt x="9181" y="808"/>
                </a:lnTo>
                <a:lnTo>
                  <a:pt x="9182" y="813"/>
                </a:lnTo>
                <a:lnTo>
                  <a:pt x="9182" y="823"/>
                </a:lnTo>
                <a:lnTo>
                  <a:pt x="9182" y="832"/>
                </a:lnTo>
                <a:cubicBezTo>
                  <a:pt x="9182" y="835"/>
                  <a:pt x="9181" y="837"/>
                  <a:pt x="9181" y="840"/>
                </a:cubicBezTo>
                <a:lnTo>
                  <a:pt x="9177" y="859"/>
                </a:lnTo>
                <a:lnTo>
                  <a:pt x="9170" y="880"/>
                </a:lnTo>
                <a:lnTo>
                  <a:pt x="9159" y="904"/>
                </a:lnTo>
                <a:lnTo>
                  <a:pt x="9150" y="920"/>
                </a:lnTo>
                <a:lnTo>
                  <a:pt x="9141" y="933"/>
                </a:lnTo>
                <a:lnTo>
                  <a:pt x="9124" y="956"/>
                </a:lnTo>
                <a:cubicBezTo>
                  <a:pt x="9121" y="961"/>
                  <a:pt x="9116" y="966"/>
                  <a:pt x="9111" y="969"/>
                </a:cubicBezTo>
                <a:lnTo>
                  <a:pt x="9109" y="970"/>
                </a:lnTo>
                <a:lnTo>
                  <a:pt x="9107" y="972"/>
                </a:lnTo>
                <a:lnTo>
                  <a:pt x="9099" y="977"/>
                </a:lnTo>
                <a:lnTo>
                  <a:pt x="9088" y="983"/>
                </a:lnTo>
                <a:lnTo>
                  <a:pt x="9074" y="993"/>
                </a:lnTo>
                <a:lnTo>
                  <a:pt x="9044" y="1012"/>
                </a:lnTo>
                <a:lnTo>
                  <a:pt x="9030" y="1022"/>
                </a:lnTo>
                <a:lnTo>
                  <a:pt x="9022" y="1028"/>
                </a:lnTo>
                <a:lnTo>
                  <a:pt x="8999" y="1049"/>
                </a:lnTo>
                <a:lnTo>
                  <a:pt x="8976" y="1074"/>
                </a:lnTo>
                <a:cubicBezTo>
                  <a:pt x="8970" y="1080"/>
                  <a:pt x="8963" y="1084"/>
                  <a:pt x="8955" y="1087"/>
                </a:cubicBezTo>
                <a:lnTo>
                  <a:pt x="8944" y="1091"/>
                </a:lnTo>
                <a:lnTo>
                  <a:pt x="8934" y="1094"/>
                </a:lnTo>
                <a:lnTo>
                  <a:pt x="8925" y="1097"/>
                </a:lnTo>
                <a:lnTo>
                  <a:pt x="8921" y="1098"/>
                </a:lnTo>
                <a:lnTo>
                  <a:pt x="8916" y="1100"/>
                </a:lnTo>
                <a:lnTo>
                  <a:pt x="8916" y="1099"/>
                </a:lnTo>
                <a:lnTo>
                  <a:pt x="8912" y="1101"/>
                </a:lnTo>
                <a:lnTo>
                  <a:pt x="8904" y="1107"/>
                </a:lnTo>
                <a:lnTo>
                  <a:pt x="8898" y="1111"/>
                </a:lnTo>
                <a:lnTo>
                  <a:pt x="8891" y="1116"/>
                </a:lnTo>
                <a:lnTo>
                  <a:pt x="8882" y="1122"/>
                </a:lnTo>
                <a:lnTo>
                  <a:pt x="8866" y="1132"/>
                </a:lnTo>
                <a:lnTo>
                  <a:pt x="8844" y="1143"/>
                </a:lnTo>
                <a:cubicBezTo>
                  <a:pt x="8842" y="1145"/>
                  <a:pt x="8839" y="1146"/>
                  <a:pt x="8836" y="1147"/>
                </a:cubicBezTo>
                <a:lnTo>
                  <a:pt x="8809" y="1155"/>
                </a:lnTo>
                <a:lnTo>
                  <a:pt x="8785" y="1161"/>
                </a:lnTo>
                <a:lnTo>
                  <a:pt x="8761" y="1168"/>
                </a:lnTo>
                <a:cubicBezTo>
                  <a:pt x="8758" y="1169"/>
                  <a:pt x="8755" y="1169"/>
                  <a:pt x="8752" y="1169"/>
                </a:cubicBezTo>
                <a:lnTo>
                  <a:pt x="8710" y="1173"/>
                </a:lnTo>
                <a:lnTo>
                  <a:pt x="8672" y="1175"/>
                </a:lnTo>
                <a:lnTo>
                  <a:pt x="8635" y="1178"/>
                </a:lnTo>
                <a:lnTo>
                  <a:pt x="8596" y="1185"/>
                </a:lnTo>
                <a:lnTo>
                  <a:pt x="8608" y="1181"/>
                </a:lnTo>
                <a:lnTo>
                  <a:pt x="8595" y="1187"/>
                </a:lnTo>
                <a:lnTo>
                  <a:pt x="8606" y="1180"/>
                </a:lnTo>
                <a:lnTo>
                  <a:pt x="8595" y="1189"/>
                </a:lnTo>
                <a:lnTo>
                  <a:pt x="8584" y="1198"/>
                </a:lnTo>
                <a:cubicBezTo>
                  <a:pt x="8582" y="1200"/>
                  <a:pt x="8580" y="1201"/>
                  <a:pt x="8578" y="1203"/>
                </a:cubicBezTo>
                <a:lnTo>
                  <a:pt x="8565" y="1210"/>
                </a:lnTo>
                <a:cubicBezTo>
                  <a:pt x="8562" y="1212"/>
                  <a:pt x="8559" y="1213"/>
                  <a:pt x="8556" y="1215"/>
                </a:cubicBezTo>
                <a:lnTo>
                  <a:pt x="8535" y="1222"/>
                </a:lnTo>
                <a:lnTo>
                  <a:pt x="8518" y="1226"/>
                </a:lnTo>
                <a:lnTo>
                  <a:pt x="8486" y="1232"/>
                </a:lnTo>
                <a:cubicBezTo>
                  <a:pt x="8483" y="1233"/>
                  <a:pt x="8481" y="1233"/>
                  <a:pt x="8478" y="1233"/>
                </a:cubicBezTo>
                <a:lnTo>
                  <a:pt x="8436" y="1235"/>
                </a:lnTo>
                <a:lnTo>
                  <a:pt x="8396" y="1236"/>
                </a:lnTo>
                <a:lnTo>
                  <a:pt x="8379" y="1237"/>
                </a:lnTo>
                <a:lnTo>
                  <a:pt x="8364" y="1238"/>
                </a:lnTo>
                <a:lnTo>
                  <a:pt x="8350" y="1241"/>
                </a:lnTo>
                <a:lnTo>
                  <a:pt x="8331" y="1247"/>
                </a:lnTo>
                <a:lnTo>
                  <a:pt x="8343" y="1242"/>
                </a:lnTo>
                <a:lnTo>
                  <a:pt x="8336" y="1246"/>
                </a:lnTo>
                <a:lnTo>
                  <a:pt x="8348" y="1235"/>
                </a:lnTo>
                <a:lnTo>
                  <a:pt x="8343" y="1241"/>
                </a:lnTo>
                <a:lnTo>
                  <a:pt x="8350" y="1229"/>
                </a:lnTo>
                <a:lnTo>
                  <a:pt x="8345" y="1241"/>
                </a:lnTo>
                <a:lnTo>
                  <a:pt x="8338" y="1264"/>
                </a:lnTo>
                <a:lnTo>
                  <a:pt x="8335" y="1273"/>
                </a:lnTo>
                <a:cubicBezTo>
                  <a:pt x="8334" y="1275"/>
                  <a:pt x="8333" y="1278"/>
                  <a:pt x="8332" y="1280"/>
                </a:cubicBezTo>
                <a:lnTo>
                  <a:pt x="8323" y="1294"/>
                </a:lnTo>
                <a:lnTo>
                  <a:pt x="8309" y="1311"/>
                </a:lnTo>
                <a:lnTo>
                  <a:pt x="8295" y="1327"/>
                </a:lnTo>
                <a:lnTo>
                  <a:pt x="8268" y="1350"/>
                </a:lnTo>
                <a:lnTo>
                  <a:pt x="8242" y="1368"/>
                </a:lnTo>
                <a:lnTo>
                  <a:pt x="8215" y="1385"/>
                </a:lnTo>
                <a:cubicBezTo>
                  <a:pt x="8207" y="1390"/>
                  <a:pt x="8199" y="1393"/>
                  <a:pt x="8190" y="1393"/>
                </a:cubicBezTo>
                <a:lnTo>
                  <a:pt x="8138" y="1396"/>
                </a:lnTo>
                <a:lnTo>
                  <a:pt x="8087" y="1399"/>
                </a:lnTo>
                <a:lnTo>
                  <a:pt x="8038" y="1402"/>
                </a:lnTo>
                <a:lnTo>
                  <a:pt x="7986" y="1409"/>
                </a:lnTo>
                <a:lnTo>
                  <a:pt x="7995" y="1407"/>
                </a:lnTo>
                <a:lnTo>
                  <a:pt x="7980" y="1412"/>
                </a:lnTo>
                <a:lnTo>
                  <a:pt x="7990" y="1407"/>
                </a:lnTo>
                <a:lnTo>
                  <a:pt x="7978" y="1414"/>
                </a:lnTo>
                <a:lnTo>
                  <a:pt x="7985" y="1409"/>
                </a:lnTo>
                <a:lnTo>
                  <a:pt x="7974" y="1419"/>
                </a:lnTo>
                <a:lnTo>
                  <a:pt x="7979" y="1414"/>
                </a:lnTo>
                <a:lnTo>
                  <a:pt x="7972" y="1421"/>
                </a:lnTo>
                <a:lnTo>
                  <a:pt x="7957" y="1443"/>
                </a:lnTo>
                <a:lnTo>
                  <a:pt x="7940" y="1469"/>
                </a:lnTo>
                <a:lnTo>
                  <a:pt x="7920" y="1496"/>
                </a:lnTo>
                <a:lnTo>
                  <a:pt x="7898" y="1521"/>
                </a:lnTo>
                <a:lnTo>
                  <a:pt x="7874" y="1544"/>
                </a:lnTo>
                <a:lnTo>
                  <a:pt x="7849" y="1566"/>
                </a:lnTo>
                <a:lnTo>
                  <a:pt x="7801" y="1604"/>
                </a:lnTo>
                <a:lnTo>
                  <a:pt x="7753" y="1640"/>
                </a:lnTo>
                <a:cubicBezTo>
                  <a:pt x="7748" y="1643"/>
                  <a:pt x="7742" y="1646"/>
                  <a:pt x="7736" y="1648"/>
                </a:cubicBezTo>
                <a:lnTo>
                  <a:pt x="7721" y="1652"/>
                </a:lnTo>
                <a:lnTo>
                  <a:pt x="7707" y="1655"/>
                </a:lnTo>
                <a:lnTo>
                  <a:pt x="7699" y="1657"/>
                </a:lnTo>
                <a:lnTo>
                  <a:pt x="7690" y="1659"/>
                </a:lnTo>
                <a:lnTo>
                  <a:pt x="7683" y="1661"/>
                </a:lnTo>
                <a:lnTo>
                  <a:pt x="7682" y="1661"/>
                </a:lnTo>
                <a:lnTo>
                  <a:pt x="7678" y="1662"/>
                </a:lnTo>
                <a:lnTo>
                  <a:pt x="7672" y="1664"/>
                </a:lnTo>
                <a:lnTo>
                  <a:pt x="7662" y="1670"/>
                </a:lnTo>
                <a:lnTo>
                  <a:pt x="7653" y="1674"/>
                </a:lnTo>
                <a:lnTo>
                  <a:pt x="7644" y="1679"/>
                </a:lnTo>
                <a:lnTo>
                  <a:pt x="7632" y="1685"/>
                </a:lnTo>
                <a:lnTo>
                  <a:pt x="7624" y="1689"/>
                </a:lnTo>
                <a:lnTo>
                  <a:pt x="7610" y="1698"/>
                </a:lnTo>
                <a:lnTo>
                  <a:pt x="7618" y="1692"/>
                </a:lnTo>
                <a:lnTo>
                  <a:pt x="7609" y="1701"/>
                </a:lnTo>
                <a:lnTo>
                  <a:pt x="7596" y="1716"/>
                </a:lnTo>
                <a:lnTo>
                  <a:pt x="7583" y="1731"/>
                </a:lnTo>
                <a:lnTo>
                  <a:pt x="7565" y="1749"/>
                </a:lnTo>
                <a:lnTo>
                  <a:pt x="7550" y="1765"/>
                </a:lnTo>
                <a:lnTo>
                  <a:pt x="7537" y="1778"/>
                </a:lnTo>
                <a:lnTo>
                  <a:pt x="7527" y="1788"/>
                </a:lnTo>
                <a:lnTo>
                  <a:pt x="7520" y="1796"/>
                </a:lnTo>
                <a:lnTo>
                  <a:pt x="7512" y="1805"/>
                </a:lnTo>
                <a:lnTo>
                  <a:pt x="7500" y="1817"/>
                </a:lnTo>
                <a:lnTo>
                  <a:pt x="7487" y="1827"/>
                </a:lnTo>
                <a:lnTo>
                  <a:pt x="7474" y="1837"/>
                </a:lnTo>
                <a:lnTo>
                  <a:pt x="7467" y="1842"/>
                </a:lnTo>
                <a:lnTo>
                  <a:pt x="7457" y="1848"/>
                </a:lnTo>
                <a:lnTo>
                  <a:pt x="7445" y="1856"/>
                </a:lnTo>
                <a:lnTo>
                  <a:pt x="7431" y="1865"/>
                </a:lnTo>
                <a:cubicBezTo>
                  <a:pt x="7426" y="1868"/>
                  <a:pt x="7421" y="1871"/>
                  <a:pt x="7416" y="1872"/>
                </a:cubicBezTo>
                <a:lnTo>
                  <a:pt x="7354" y="1887"/>
                </a:lnTo>
                <a:lnTo>
                  <a:pt x="7333" y="1894"/>
                </a:lnTo>
                <a:lnTo>
                  <a:pt x="7309" y="1902"/>
                </a:lnTo>
                <a:lnTo>
                  <a:pt x="7282" y="1912"/>
                </a:lnTo>
                <a:lnTo>
                  <a:pt x="7255" y="1920"/>
                </a:lnTo>
                <a:lnTo>
                  <a:pt x="7235" y="1925"/>
                </a:lnTo>
                <a:lnTo>
                  <a:pt x="7218" y="1929"/>
                </a:lnTo>
                <a:lnTo>
                  <a:pt x="7202" y="1933"/>
                </a:lnTo>
                <a:lnTo>
                  <a:pt x="7188" y="1936"/>
                </a:lnTo>
                <a:lnTo>
                  <a:pt x="7178" y="1938"/>
                </a:lnTo>
                <a:lnTo>
                  <a:pt x="7168" y="1940"/>
                </a:lnTo>
                <a:lnTo>
                  <a:pt x="7157" y="1943"/>
                </a:lnTo>
                <a:lnTo>
                  <a:pt x="7152" y="1943"/>
                </a:lnTo>
                <a:lnTo>
                  <a:pt x="7145" y="1944"/>
                </a:lnTo>
                <a:cubicBezTo>
                  <a:pt x="7140" y="1945"/>
                  <a:pt x="7134" y="1945"/>
                  <a:pt x="7129" y="1944"/>
                </a:cubicBezTo>
                <a:lnTo>
                  <a:pt x="7126" y="1943"/>
                </a:lnTo>
                <a:cubicBezTo>
                  <a:pt x="7111" y="1941"/>
                  <a:pt x="7098" y="1931"/>
                  <a:pt x="7090" y="1917"/>
                </a:cubicBezTo>
                <a:cubicBezTo>
                  <a:pt x="7083" y="1903"/>
                  <a:pt x="7083" y="1886"/>
                  <a:pt x="7090" y="1872"/>
                </a:cubicBezTo>
                <a:lnTo>
                  <a:pt x="7091" y="1871"/>
                </a:lnTo>
                <a:cubicBezTo>
                  <a:pt x="7095" y="1863"/>
                  <a:pt x="7101" y="1856"/>
                  <a:pt x="7109" y="1851"/>
                </a:cubicBezTo>
                <a:lnTo>
                  <a:pt x="7112" y="1849"/>
                </a:lnTo>
                <a:cubicBezTo>
                  <a:pt x="7114" y="1848"/>
                  <a:pt x="7116" y="1847"/>
                  <a:pt x="7119" y="1846"/>
                </a:cubicBezTo>
                <a:lnTo>
                  <a:pt x="7127" y="1842"/>
                </a:lnTo>
                <a:lnTo>
                  <a:pt x="7130" y="1841"/>
                </a:lnTo>
                <a:lnTo>
                  <a:pt x="7148" y="1937"/>
                </a:lnTo>
                <a:lnTo>
                  <a:pt x="7148" y="1937"/>
                </a:lnTo>
                <a:lnTo>
                  <a:pt x="7164" y="1935"/>
                </a:lnTo>
                <a:lnTo>
                  <a:pt x="7158" y="1937"/>
                </a:lnTo>
                <a:lnTo>
                  <a:pt x="7157" y="1937"/>
                </a:lnTo>
                <a:lnTo>
                  <a:pt x="7152" y="1938"/>
                </a:lnTo>
                <a:lnTo>
                  <a:pt x="7145" y="1941"/>
                </a:lnTo>
                <a:lnTo>
                  <a:pt x="7137" y="1944"/>
                </a:lnTo>
                <a:lnTo>
                  <a:pt x="7127" y="1947"/>
                </a:lnTo>
                <a:lnTo>
                  <a:pt x="7116" y="1951"/>
                </a:lnTo>
                <a:cubicBezTo>
                  <a:pt x="7111" y="1952"/>
                  <a:pt x="7107" y="1953"/>
                  <a:pt x="7103" y="1953"/>
                </a:cubicBezTo>
                <a:lnTo>
                  <a:pt x="7067" y="1956"/>
                </a:lnTo>
                <a:lnTo>
                  <a:pt x="7036" y="1958"/>
                </a:lnTo>
                <a:lnTo>
                  <a:pt x="7008" y="1960"/>
                </a:lnTo>
                <a:lnTo>
                  <a:pt x="6984" y="1962"/>
                </a:lnTo>
                <a:lnTo>
                  <a:pt x="6962" y="1964"/>
                </a:lnTo>
                <a:lnTo>
                  <a:pt x="6944" y="1965"/>
                </a:lnTo>
                <a:lnTo>
                  <a:pt x="6928" y="1966"/>
                </a:lnTo>
                <a:lnTo>
                  <a:pt x="6914" y="1967"/>
                </a:lnTo>
                <a:lnTo>
                  <a:pt x="6904" y="1968"/>
                </a:lnTo>
                <a:lnTo>
                  <a:pt x="6893" y="1969"/>
                </a:lnTo>
                <a:lnTo>
                  <a:pt x="6877" y="1970"/>
                </a:lnTo>
                <a:lnTo>
                  <a:pt x="6864" y="1970"/>
                </a:lnTo>
                <a:lnTo>
                  <a:pt x="6850" y="1971"/>
                </a:lnTo>
                <a:lnTo>
                  <a:pt x="6837" y="1971"/>
                </a:lnTo>
                <a:lnTo>
                  <a:pt x="6830" y="1971"/>
                </a:lnTo>
                <a:lnTo>
                  <a:pt x="6819" y="1972"/>
                </a:lnTo>
                <a:lnTo>
                  <a:pt x="6809" y="1972"/>
                </a:lnTo>
                <a:lnTo>
                  <a:pt x="6796" y="1973"/>
                </a:lnTo>
                <a:lnTo>
                  <a:pt x="6781" y="1973"/>
                </a:lnTo>
                <a:lnTo>
                  <a:pt x="6763" y="1974"/>
                </a:lnTo>
                <a:lnTo>
                  <a:pt x="6742" y="1975"/>
                </a:lnTo>
                <a:lnTo>
                  <a:pt x="6718" y="1976"/>
                </a:lnTo>
                <a:lnTo>
                  <a:pt x="6691" y="1977"/>
                </a:lnTo>
                <a:lnTo>
                  <a:pt x="6661" y="1978"/>
                </a:lnTo>
                <a:lnTo>
                  <a:pt x="6626" y="1979"/>
                </a:lnTo>
                <a:lnTo>
                  <a:pt x="6586" y="1981"/>
                </a:lnTo>
                <a:lnTo>
                  <a:pt x="6543" y="1983"/>
                </a:lnTo>
                <a:lnTo>
                  <a:pt x="6493" y="1985"/>
                </a:lnTo>
                <a:lnTo>
                  <a:pt x="6416" y="1987"/>
                </a:lnTo>
                <a:lnTo>
                  <a:pt x="6340" y="1988"/>
                </a:lnTo>
                <a:lnTo>
                  <a:pt x="6304" y="1989"/>
                </a:lnTo>
                <a:lnTo>
                  <a:pt x="6268" y="1991"/>
                </a:lnTo>
                <a:lnTo>
                  <a:pt x="6233" y="1995"/>
                </a:lnTo>
                <a:lnTo>
                  <a:pt x="6196" y="2001"/>
                </a:lnTo>
                <a:lnTo>
                  <a:pt x="6210" y="1996"/>
                </a:lnTo>
                <a:lnTo>
                  <a:pt x="6205" y="1999"/>
                </a:lnTo>
                <a:lnTo>
                  <a:pt x="6225" y="1981"/>
                </a:lnTo>
                <a:lnTo>
                  <a:pt x="6222" y="1985"/>
                </a:lnTo>
                <a:lnTo>
                  <a:pt x="6228" y="1971"/>
                </a:lnTo>
                <a:lnTo>
                  <a:pt x="6226" y="1977"/>
                </a:lnTo>
                <a:lnTo>
                  <a:pt x="6228" y="1968"/>
                </a:lnTo>
                <a:lnTo>
                  <a:pt x="6227" y="1976"/>
                </a:lnTo>
                <a:lnTo>
                  <a:pt x="6225" y="1997"/>
                </a:lnTo>
                <a:lnTo>
                  <a:pt x="6224" y="2004"/>
                </a:lnTo>
                <a:cubicBezTo>
                  <a:pt x="6222" y="2010"/>
                  <a:pt x="6221" y="2015"/>
                  <a:pt x="6218" y="2019"/>
                </a:cubicBezTo>
                <a:lnTo>
                  <a:pt x="6215" y="2025"/>
                </a:lnTo>
                <a:cubicBezTo>
                  <a:pt x="6213" y="2028"/>
                  <a:pt x="6211" y="2030"/>
                  <a:pt x="6209" y="2033"/>
                </a:cubicBezTo>
                <a:lnTo>
                  <a:pt x="6191" y="2052"/>
                </a:lnTo>
                <a:lnTo>
                  <a:pt x="6174" y="2067"/>
                </a:lnTo>
                <a:lnTo>
                  <a:pt x="6157" y="2079"/>
                </a:lnTo>
                <a:lnTo>
                  <a:pt x="6144" y="2086"/>
                </a:lnTo>
                <a:cubicBezTo>
                  <a:pt x="6142" y="2087"/>
                  <a:pt x="6140" y="2088"/>
                  <a:pt x="6138" y="2089"/>
                </a:cubicBezTo>
                <a:lnTo>
                  <a:pt x="6107" y="2101"/>
                </a:lnTo>
                <a:lnTo>
                  <a:pt x="6092" y="2106"/>
                </a:lnTo>
                <a:lnTo>
                  <a:pt x="6075" y="2111"/>
                </a:lnTo>
                <a:cubicBezTo>
                  <a:pt x="6072" y="2112"/>
                  <a:pt x="6069" y="2113"/>
                  <a:pt x="6066" y="2113"/>
                </a:cubicBezTo>
                <a:lnTo>
                  <a:pt x="6047" y="2116"/>
                </a:lnTo>
                <a:lnTo>
                  <a:pt x="6029" y="2118"/>
                </a:lnTo>
                <a:lnTo>
                  <a:pt x="6015" y="2120"/>
                </a:lnTo>
                <a:lnTo>
                  <a:pt x="6001" y="2122"/>
                </a:lnTo>
                <a:lnTo>
                  <a:pt x="5990" y="2124"/>
                </a:lnTo>
                <a:lnTo>
                  <a:pt x="5981" y="2125"/>
                </a:lnTo>
                <a:lnTo>
                  <a:pt x="5974" y="2126"/>
                </a:lnTo>
                <a:lnTo>
                  <a:pt x="5969" y="2127"/>
                </a:lnTo>
                <a:lnTo>
                  <a:pt x="5959" y="2128"/>
                </a:lnTo>
                <a:lnTo>
                  <a:pt x="5955" y="2129"/>
                </a:lnTo>
                <a:lnTo>
                  <a:pt x="5965" y="2126"/>
                </a:lnTo>
                <a:lnTo>
                  <a:pt x="5964" y="2127"/>
                </a:lnTo>
                <a:lnTo>
                  <a:pt x="5983" y="2115"/>
                </a:lnTo>
                <a:lnTo>
                  <a:pt x="5983" y="2115"/>
                </a:lnTo>
                <a:lnTo>
                  <a:pt x="5982" y="2116"/>
                </a:lnTo>
                <a:cubicBezTo>
                  <a:pt x="5979" y="2119"/>
                  <a:pt x="5975" y="2122"/>
                  <a:pt x="5971" y="2124"/>
                </a:cubicBezTo>
                <a:lnTo>
                  <a:pt x="5969" y="2125"/>
                </a:lnTo>
                <a:cubicBezTo>
                  <a:pt x="5966" y="2127"/>
                  <a:pt x="5963" y="2128"/>
                  <a:pt x="5960" y="2129"/>
                </a:cubicBezTo>
                <a:lnTo>
                  <a:pt x="5953" y="2131"/>
                </a:lnTo>
                <a:lnTo>
                  <a:pt x="5943" y="2134"/>
                </a:lnTo>
                <a:lnTo>
                  <a:pt x="5934" y="2137"/>
                </a:lnTo>
                <a:lnTo>
                  <a:pt x="5926" y="2139"/>
                </a:lnTo>
                <a:lnTo>
                  <a:pt x="5916" y="2141"/>
                </a:lnTo>
                <a:lnTo>
                  <a:pt x="5902" y="2145"/>
                </a:lnTo>
                <a:lnTo>
                  <a:pt x="5888" y="2148"/>
                </a:lnTo>
                <a:lnTo>
                  <a:pt x="5871" y="2152"/>
                </a:lnTo>
                <a:lnTo>
                  <a:pt x="5852" y="2156"/>
                </a:lnTo>
                <a:lnTo>
                  <a:pt x="5829" y="2161"/>
                </a:lnTo>
                <a:lnTo>
                  <a:pt x="5803" y="2165"/>
                </a:lnTo>
                <a:lnTo>
                  <a:pt x="5779" y="2169"/>
                </a:lnTo>
                <a:lnTo>
                  <a:pt x="5757" y="2172"/>
                </a:lnTo>
                <a:lnTo>
                  <a:pt x="5739" y="2175"/>
                </a:lnTo>
                <a:lnTo>
                  <a:pt x="5716" y="2183"/>
                </a:lnTo>
                <a:lnTo>
                  <a:pt x="5688" y="2192"/>
                </a:lnTo>
                <a:lnTo>
                  <a:pt x="5655" y="2201"/>
                </a:lnTo>
                <a:lnTo>
                  <a:pt x="5622" y="2208"/>
                </a:lnTo>
                <a:lnTo>
                  <a:pt x="5607" y="2212"/>
                </a:lnTo>
                <a:lnTo>
                  <a:pt x="5593" y="2215"/>
                </a:lnTo>
                <a:lnTo>
                  <a:pt x="5580" y="2218"/>
                </a:lnTo>
                <a:lnTo>
                  <a:pt x="5569" y="2220"/>
                </a:lnTo>
                <a:lnTo>
                  <a:pt x="5550" y="2223"/>
                </a:lnTo>
                <a:lnTo>
                  <a:pt x="5534" y="2226"/>
                </a:lnTo>
                <a:lnTo>
                  <a:pt x="5518" y="2228"/>
                </a:lnTo>
                <a:lnTo>
                  <a:pt x="5499" y="2231"/>
                </a:lnTo>
                <a:lnTo>
                  <a:pt x="5488" y="2233"/>
                </a:lnTo>
                <a:lnTo>
                  <a:pt x="5475" y="2235"/>
                </a:lnTo>
                <a:lnTo>
                  <a:pt x="5461" y="2238"/>
                </a:lnTo>
                <a:lnTo>
                  <a:pt x="5445" y="2240"/>
                </a:lnTo>
                <a:lnTo>
                  <a:pt x="5365" y="2256"/>
                </a:lnTo>
                <a:cubicBezTo>
                  <a:pt x="5363" y="2257"/>
                  <a:pt x="5360" y="2257"/>
                  <a:pt x="5357" y="2257"/>
                </a:cubicBezTo>
                <a:lnTo>
                  <a:pt x="5253" y="2261"/>
                </a:lnTo>
                <a:lnTo>
                  <a:pt x="5149" y="2264"/>
                </a:lnTo>
                <a:lnTo>
                  <a:pt x="5046" y="2268"/>
                </a:lnTo>
                <a:lnTo>
                  <a:pt x="4948" y="2273"/>
                </a:lnTo>
                <a:lnTo>
                  <a:pt x="4936" y="2275"/>
                </a:lnTo>
                <a:lnTo>
                  <a:pt x="4943" y="2273"/>
                </a:lnTo>
                <a:lnTo>
                  <a:pt x="4932" y="2277"/>
                </a:lnTo>
                <a:lnTo>
                  <a:pt x="4918" y="2282"/>
                </a:lnTo>
                <a:lnTo>
                  <a:pt x="4903" y="2290"/>
                </a:lnTo>
                <a:lnTo>
                  <a:pt x="4887" y="2297"/>
                </a:lnTo>
                <a:lnTo>
                  <a:pt x="4873" y="2305"/>
                </a:lnTo>
                <a:lnTo>
                  <a:pt x="4858" y="2312"/>
                </a:lnTo>
                <a:lnTo>
                  <a:pt x="4844" y="2319"/>
                </a:lnTo>
                <a:lnTo>
                  <a:pt x="4829" y="2324"/>
                </a:lnTo>
                <a:lnTo>
                  <a:pt x="4817" y="2327"/>
                </a:lnTo>
                <a:lnTo>
                  <a:pt x="4810" y="2329"/>
                </a:lnTo>
                <a:lnTo>
                  <a:pt x="4798" y="2334"/>
                </a:lnTo>
                <a:lnTo>
                  <a:pt x="4806" y="2330"/>
                </a:lnTo>
                <a:lnTo>
                  <a:pt x="4797" y="2335"/>
                </a:lnTo>
                <a:lnTo>
                  <a:pt x="4786" y="2343"/>
                </a:lnTo>
                <a:lnTo>
                  <a:pt x="4769" y="2355"/>
                </a:lnTo>
                <a:lnTo>
                  <a:pt x="4754" y="2364"/>
                </a:lnTo>
                <a:lnTo>
                  <a:pt x="4742" y="2370"/>
                </a:lnTo>
                <a:lnTo>
                  <a:pt x="4730" y="2376"/>
                </a:lnTo>
                <a:lnTo>
                  <a:pt x="4722" y="2379"/>
                </a:lnTo>
                <a:lnTo>
                  <a:pt x="4714" y="2383"/>
                </a:lnTo>
                <a:lnTo>
                  <a:pt x="4704" y="2387"/>
                </a:lnTo>
                <a:cubicBezTo>
                  <a:pt x="4702" y="2388"/>
                  <a:pt x="4699" y="2389"/>
                  <a:pt x="4697" y="2389"/>
                </a:cubicBezTo>
                <a:lnTo>
                  <a:pt x="4692" y="2391"/>
                </a:lnTo>
                <a:cubicBezTo>
                  <a:pt x="4682" y="2393"/>
                  <a:pt x="4673" y="2392"/>
                  <a:pt x="4664" y="2389"/>
                </a:cubicBezTo>
                <a:lnTo>
                  <a:pt x="4663" y="2389"/>
                </a:lnTo>
                <a:cubicBezTo>
                  <a:pt x="4649" y="2384"/>
                  <a:pt x="4639" y="2375"/>
                  <a:pt x="4633" y="2362"/>
                </a:cubicBezTo>
                <a:cubicBezTo>
                  <a:pt x="4627" y="2349"/>
                  <a:pt x="4627" y="2335"/>
                  <a:pt x="4633" y="2322"/>
                </a:cubicBezTo>
                <a:lnTo>
                  <a:pt x="4633" y="2320"/>
                </a:lnTo>
                <a:cubicBezTo>
                  <a:pt x="4636" y="2314"/>
                  <a:pt x="4639" y="2309"/>
                  <a:pt x="4644" y="2304"/>
                </a:cubicBezTo>
                <a:lnTo>
                  <a:pt x="4649" y="2299"/>
                </a:lnTo>
                <a:lnTo>
                  <a:pt x="4655" y="2295"/>
                </a:lnTo>
                <a:lnTo>
                  <a:pt x="4660" y="2290"/>
                </a:lnTo>
                <a:lnTo>
                  <a:pt x="4663" y="2289"/>
                </a:lnTo>
                <a:cubicBezTo>
                  <a:pt x="4667" y="2286"/>
                  <a:pt x="4671" y="2284"/>
                  <a:pt x="4676" y="2282"/>
                </a:cubicBezTo>
                <a:lnTo>
                  <a:pt x="4676" y="2282"/>
                </a:lnTo>
                <a:cubicBezTo>
                  <a:pt x="4700" y="2274"/>
                  <a:pt x="4726" y="2285"/>
                  <a:pt x="4737" y="2307"/>
                </a:cubicBezTo>
                <a:cubicBezTo>
                  <a:pt x="4748" y="2330"/>
                  <a:pt x="4741" y="2357"/>
                  <a:pt x="4720" y="2371"/>
                </a:cubicBezTo>
                <a:lnTo>
                  <a:pt x="4719" y="2372"/>
                </a:lnTo>
                <a:lnTo>
                  <a:pt x="4713" y="2376"/>
                </a:lnTo>
                <a:lnTo>
                  <a:pt x="4701" y="2384"/>
                </a:lnTo>
                <a:lnTo>
                  <a:pt x="4694" y="2389"/>
                </a:lnTo>
                <a:lnTo>
                  <a:pt x="4686" y="2394"/>
                </a:lnTo>
                <a:lnTo>
                  <a:pt x="4675" y="2401"/>
                </a:lnTo>
                <a:lnTo>
                  <a:pt x="4663" y="2409"/>
                </a:lnTo>
                <a:cubicBezTo>
                  <a:pt x="4655" y="2415"/>
                  <a:pt x="4645" y="2417"/>
                  <a:pt x="4635" y="2417"/>
                </a:cubicBezTo>
                <a:lnTo>
                  <a:pt x="4611" y="2417"/>
                </a:lnTo>
                <a:lnTo>
                  <a:pt x="4584" y="2416"/>
                </a:lnTo>
                <a:lnTo>
                  <a:pt x="4533" y="2410"/>
                </a:lnTo>
                <a:lnTo>
                  <a:pt x="4479" y="2403"/>
                </a:lnTo>
                <a:lnTo>
                  <a:pt x="4454" y="2401"/>
                </a:lnTo>
                <a:lnTo>
                  <a:pt x="4430" y="2399"/>
                </a:lnTo>
                <a:lnTo>
                  <a:pt x="4407" y="2399"/>
                </a:lnTo>
                <a:lnTo>
                  <a:pt x="4387" y="2401"/>
                </a:lnTo>
                <a:lnTo>
                  <a:pt x="4370" y="2403"/>
                </a:lnTo>
                <a:lnTo>
                  <a:pt x="4347" y="2411"/>
                </a:lnTo>
                <a:lnTo>
                  <a:pt x="4355" y="2408"/>
                </a:lnTo>
                <a:lnTo>
                  <a:pt x="4335" y="2418"/>
                </a:lnTo>
                <a:lnTo>
                  <a:pt x="4343" y="2413"/>
                </a:lnTo>
                <a:lnTo>
                  <a:pt x="4326" y="2427"/>
                </a:lnTo>
                <a:lnTo>
                  <a:pt x="4333" y="2420"/>
                </a:lnTo>
                <a:lnTo>
                  <a:pt x="4318" y="2439"/>
                </a:lnTo>
                <a:lnTo>
                  <a:pt x="4324" y="2430"/>
                </a:lnTo>
                <a:lnTo>
                  <a:pt x="4312" y="2453"/>
                </a:lnTo>
                <a:lnTo>
                  <a:pt x="4315" y="2446"/>
                </a:lnTo>
                <a:lnTo>
                  <a:pt x="4311" y="2460"/>
                </a:lnTo>
                <a:lnTo>
                  <a:pt x="4307" y="2479"/>
                </a:lnTo>
                <a:lnTo>
                  <a:pt x="4304" y="2500"/>
                </a:lnTo>
                <a:lnTo>
                  <a:pt x="4301" y="2520"/>
                </a:lnTo>
                <a:cubicBezTo>
                  <a:pt x="4300" y="2527"/>
                  <a:pt x="4297" y="2533"/>
                  <a:pt x="4293" y="2539"/>
                </a:cubicBezTo>
                <a:lnTo>
                  <a:pt x="4275" y="2566"/>
                </a:lnTo>
                <a:lnTo>
                  <a:pt x="4254" y="2596"/>
                </a:lnTo>
                <a:lnTo>
                  <a:pt x="4230" y="2624"/>
                </a:lnTo>
                <a:lnTo>
                  <a:pt x="4214" y="2638"/>
                </a:lnTo>
                <a:lnTo>
                  <a:pt x="4201" y="2647"/>
                </a:lnTo>
                <a:cubicBezTo>
                  <a:pt x="4199" y="2649"/>
                  <a:pt x="4197" y="2651"/>
                  <a:pt x="4194" y="2652"/>
                </a:cubicBezTo>
                <a:lnTo>
                  <a:pt x="4183" y="2658"/>
                </a:lnTo>
                <a:cubicBezTo>
                  <a:pt x="4180" y="2659"/>
                  <a:pt x="4178" y="2660"/>
                  <a:pt x="4175" y="2661"/>
                </a:cubicBezTo>
                <a:lnTo>
                  <a:pt x="4161" y="2665"/>
                </a:lnTo>
                <a:lnTo>
                  <a:pt x="4132" y="2673"/>
                </a:lnTo>
                <a:lnTo>
                  <a:pt x="4114" y="2676"/>
                </a:lnTo>
                <a:lnTo>
                  <a:pt x="4093" y="2679"/>
                </a:lnTo>
                <a:lnTo>
                  <a:pt x="4069" y="2683"/>
                </a:lnTo>
                <a:lnTo>
                  <a:pt x="4045" y="2687"/>
                </a:lnTo>
                <a:lnTo>
                  <a:pt x="4021" y="2692"/>
                </a:lnTo>
                <a:lnTo>
                  <a:pt x="3997" y="2696"/>
                </a:lnTo>
                <a:lnTo>
                  <a:pt x="3977" y="2700"/>
                </a:lnTo>
                <a:lnTo>
                  <a:pt x="3960" y="2704"/>
                </a:lnTo>
                <a:lnTo>
                  <a:pt x="3830" y="2736"/>
                </a:lnTo>
                <a:lnTo>
                  <a:pt x="3804" y="2742"/>
                </a:lnTo>
                <a:lnTo>
                  <a:pt x="3784" y="2745"/>
                </a:lnTo>
                <a:lnTo>
                  <a:pt x="3760" y="2753"/>
                </a:lnTo>
                <a:lnTo>
                  <a:pt x="3768" y="2749"/>
                </a:lnTo>
                <a:lnTo>
                  <a:pt x="3758" y="2755"/>
                </a:lnTo>
                <a:lnTo>
                  <a:pt x="3764" y="2751"/>
                </a:lnTo>
                <a:lnTo>
                  <a:pt x="3758" y="2755"/>
                </a:lnTo>
                <a:lnTo>
                  <a:pt x="3729" y="2783"/>
                </a:lnTo>
                <a:lnTo>
                  <a:pt x="3701" y="2810"/>
                </a:lnTo>
                <a:lnTo>
                  <a:pt x="3675" y="2835"/>
                </a:lnTo>
                <a:lnTo>
                  <a:pt x="3649" y="2865"/>
                </a:lnTo>
                <a:lnTo>
                  <a:pt x="3654" y="2857"/>
                </a:lnTo>
                <a:lnTo>
                  <a:pt x="3648" y="2868"/>
                </a:lnTo>
                <a:lnTo>
                  <a:pt x="3652" y="2859"/>
                </a:lnTo>
                <a:lnTo>
                  <a:pt x="3650" y="2864"/>
                </a:lnTo>
                <a:lnTo>
                  <a:pt x="3645" y="2887"/>
                </a:lnTo>
                <a:lnTo>
                  <a:pt x="3640" y="2917"/>
                </a:lnTo>
                <a:lnTo>
                  <a:pt x="3636" y="2949"/>
                </a:lnTo>
                <a:lnTo>
                  <a:pt x="3629" y="3013"/>
                </a:lnTo>
                <a:cubicBezTo>
                  <a:pt x="3629" y="3017"/>
                  <a:pt x="3628" y="3020"/>
                  <a:pt x="3627" y="3023"/>
                </a:cubicBezTo>
                <a:lnTo>
                  <a:pt x="3611" y="3071"/>
                </a:lnTo>
                <a:lnTo>
                  <a:pt x="3595" y="3119"/>
                </a:lnTo>
                <a:lnTo>
                  <a:pt x="3588" y="3141"/>
                </a:lnTo>
                <a:lnTo>
                  <a:pt x="3581" y="3160"/>
                </a:lnTo>
                <a:lnTo>
                  <a:pt x="3577" y="3173"/>
                </a:lnTo>
                <a:lnTo>
                  <a:pt x="3572" y="3186"/>
                </a:lnTo>
                <a:lnTo>
                  <a:pt x="3570" y="3194"/>
                </a:lnTo>
                <a:lnTo>
                  <a:pt x="3567" y="3200"/>
                </a:lnTo>
                <a:lnTo>
                  <a:pt x="3565" y="3209"/>
                </a:lnTo>
                <a:lnTo>
                  <a:pt x="3562" y="3219"/>
                </a:lnTo>
                <a:lnTo>
                  <a:pt x="3561" y="3227"/>
                </a:lnTo>
                <a:lnTo>
                  <a:pt x="3560" y="3236"/>
                </a:lnTo>
                <a:lnTo>
                  <a:pt x="3558" y="3249"/>
                </a:lnTo>
                <a:lnTo>
                  <a:pt x="3555" y="3263"/>
                </a:lnTo>
                <a:lnTo>
                  <a:pt x="3553" y="3282"/>
                </a:lnTo>
                <a:lnTo>
                  <a:pt x="3549" y="3304"/>
                </a:lnTo>
                <a:cubicBezTo>
                  <a:pt x="3548" y="3311"/>
                  <a:pt x="3545" y="3318"/>
                  <a:pt x="3540" y="3324"/>
                </a:cubicBezTo>
                <a:lnTo>
                  <a:pt x="3525" y="3346"/>
                </a:lnTo>
                <a:lnTo>
                  <a:pt x="3513" y="3365"/>
                </a:lnTo>
                <a:lnTo>
                  <a:pt x="3508" y="3374"/>
                </a:lnTo>
                <a:lnTo>
                  <a:pt x="3505" y="3382"/>
                </a:lnTo>
                <a:lnTo>
                  <a:pt x="3503" y="3387"/>
                </a:lnTo>
                <a:lnTo>
                  <a:pt x="3503" y="3387"/>
                </a:lnTo>
                <a:lnTo>
                  <a:pt x="3501" y="3396"/>
                </a:lnTo>
                <a:lnTo>
                  <a:pt x="3501" y="3403"/>
                </a:lnTo>
                <a:cubicBezTo>
                  <a:pt x="3500" y="3407"/>
                  <a:pt x="3499" y="3411"/>
                  <a:pt x="3498" y="3415"/>
                </a:cubicBezTo>
                <a:lnTo>
                  <a:pt x="3495" y="3423"/>
                </a:lnTo>
                <a:cubicBezTo>
                  <a:pt x="3494" y="3426"/>
                  <a:pt x="3492" y="3430"/>
                  <a:pt x="3490" y="3433"/>
                </a:cubicBezTo>
                <a:lnTo>
                  <a:pt x="3485" y="3440"/>
                </a:lnTo>
                <a:lnTo>
                  <a:pt x="3479" y="3448"/>
                </a:lnTo>
                <a:lnTo>
                  <a:pt x="3472" y="3456"/>
                </a:lnTo>
                <a:lnTo>
                  <a:pt x="3463" y="3466"/>
                </a:lnTo>
                <a:lnTo>
                  <a:pt x="3452" y="3477"/>
                </a:lnTo>
                <a:lnTo>
                  <a:pt x="3436" y="3494"/>
                </a:lnTo>
                <a:lnTo>
                  <a:pt x="3420" y="3506"/>
                </a:lnTo>
                <a:lnTo>
                  <a:pt x="3406" y="3516"/>
                </a:lnTo>
                <a:lnTo>
                  <a:pt x="3381" y="3531"/>
                </a:lnTo>
                <a:cubicBezTo>
                  <a:pt x="3376" y="3534"/>
                  <a:pt x="3370" y="3536"/>
                  <a:pt x="3364" y="3537"/>
                </a:cubicBezTo>
                <a:lnTo>
                  <a:pt x="3340" y="3541"/>
                </a:lnTo>
                <a:lnTo>
                  <a:pt x="3317" y="3544"/>
                </a:lnTo>
                <a:lnTo>
                  <a:pt x="3270" y="3552"/>
                </a:lnTo>
                <a:lnTo>
                  <a:pt x="3225" y="3564"/>
                </a:lnTo>
                <a:lnTo>
                  <a:pt x="3206" y="3570"/>
                </a:lnTo>
                <a:lnTo>
                  <a:pt x="3189" y="3579"/>
                </a:lnTo>
                <a:lnTo>
                  <a:pt x="3180" y="3584"/>
                </a:lnTo>
                <a:lnTo>
                  <a:pt x="3174" y="3587"/>
                </a:lnTo>
                <a:lnTo>
                  <a:pt x="3169" y="3591"/>
                </a:lnTo>
                <a:lnTo>
                  <a:pt x="3168" y="3591"/>
                </a:lnTo>
                <a:lnTo>
                  <a:pt x="3160" y="3600"/>
                </a:lnTo>
                <a:lnTo>
                  <a:pt x="3167" y="3590"/>
                </a:lnTo>
                <a:lnTo>
                  <a:pt x="3162" y="3599"/>
                </a:lnTo>
                <a:lnTo>
                  <a:pt x="3165" y="3592"/>
                </a:lnTo>
                <a:lnTo>
                  <a:pt x="3163" y="3599"/>
                </a:lnTo>
                <a:lnTo>
                  <a:pt x="3159" y="3615"/>
                </a:lnTo>
                <a:lnTo>
                  <a:pt x="3153" y="3634"/>
                </a:lnTo>
                <a:lnTo>
                  <a:pt x="3143" y="3657"/>
                </a:lnTo>
                <a:lnTo>
                  <a:pt x="3133" y="3673"/>
                </a:lnTo>
                <a:lnTo>
                  <a:pt x="3125" y="3684"/>
                </a:lnTo>
                <a:lnTo>
                  <a:pt x="3109" y="3708"/>
                </a:lnTo>
                <a:lnTo>
                  <a:pt x="3113" y="3700"/>
                </a:lnTo>
                <a:lnTo>
                  <a:pt x="3107" y="3714"/>
                </a:lnTo>
                <a:lnTo>
                  <a:pt x="3099" y="3734"/>
                </a:lnTo>
                <a:lnTo>
                  <a:pt x="3091" y="3750"/>
                </a:lnTo>
                <a:cubicBezTo>
                  <a:pt x="3090" y="3753"/>
                  <a:pt x="3088" y="3756"/>
                  <a:pt x="3086" y="3759"/>
                </a:cubicBezTo>
                <a:lnTo>
                  <a:pt x="3076" y="3773"/>
                </a:lnTo>
                <a:cubicBezTo>
                  <a:pt x="3073" y="3777"/>
                  <a:pt x="3070" y="3780"/>
                  <a:pt x="3066" y="3783"/>
                </a:cubicBezTo>
                <a:lnTo>
                  <a:pt x="3052" y="3794"/>
                </a:lnTo>
                <a:cubicBezTo>
                  <a:pt x="3049" y="3796"/>
                  <a:pt x="3046" y="3798"/>
                  <a:pt x="3043" y="3799"/>
                </a:cubicBezTo>
                <a:lnTo>
                  <a:pt x="3023" y="3809"/>
                </a:lnTo>
                <a:lnTo>
                  <a:pt x="3007" y="3815"/>
                </a:lnTo>
                <a:lnTo>
                  <a:pt x="2991" y="3822"/>
                </a:lnTo>
                <a:cubicBezTo>
                  <a:pt x="2987" y="3823"/>
                  <a:pt x="2983" y="3824"/>
                  <a:pt x="2980" y="3825"/>
                </a:cubicBezTo>
                <a:lnTo>
                  <a:pt x="2884" y="3841"/>
                </a:lnTo>
                <a:lnTo>
                  <a:pt x="2891" y="3839"/>
                </a:lnTo>
                <a:lnTo>
                  <a:pt x="2883" y="3842"/>
                </a:lnTo>
                <a:lnTo>
                  <a:pt x="2894" y="3837"/>
                </a:lnTo>
                <a:lnTo>
                  <a:pt x="2887" y="3841"/>
                </a:lnTo>
                <a:lnTo>
                  <a:pt x="2898" y="3832"/>
                </a:lnTo>
                <a:lnTo>
                  <a:pt x="2890" y="3840"/>
                </a:lnTo>
                <a:lnTo>
                  <a:pt x="2878" y="3857"/>
                </a:lnTo>
                <a:lnTo>
                  <a:pt x="2863" y="3875"/>
                </a:lnTo>
                <a:lnTo>
                  <a:pt x="2767" y="3971"/>
                </a:lnTo>
                <a:cubicBezTo>
                  <a:pt x="2762" y="3976"/>
                  <a:pt x="2755" y="3980"/>
                  <a:pt x="2748" y="3983"/>
                </a:cubicBezTo>
                <a:lnTo>
                  <a:pt x="2722" y="3992"/>
                </a:lnTo>
                <a:lnTo>
                  <a:pt x="2696" y="4000"/>
                </a:lnTo>
                <a:lnTo>
                  <a:pt x="2686" y="4003"/>
                </a:lnTo>
                <a:lnTo>
                  <a:pt x="2671" y="4006"/>
                </a:lnTo>
                <a:lnTo>
                  <a:pt x="2656" y="4010"/>
                </a:lnTo>
                <a:lnTo>
                  <a:pt x="2641" y="4014"/>
                </a:lnTo>
                <a:lnTo>
                  <a:pt x="2626" y="4017"/>
                </a:lnTo>
                <a:lnTo>
                  <a:pt x="2613" y="4021"/>
                </a:lnTo>
                <a:lnTo>
                  <a:pt x="2602" y="4025"/>
                </a:lnTo>
                <a:lnTo>
                  <a:pt x="2593" y="4029"/>
                </a:lnTo>
                <a:lnTo>
                  <a:pt x="2581" y="4034"/>
                </a:lnTo>
                <a:lnTo>
                  <a:pt x="2573" y="4038"/>
                </a:lnTo>
                <a:lnTo>
                  <a:pt x="2561" y="4046"/>
                </a:lnTo>
                <a:lnTo>
                  <a:pt x="2571" y="4037"/>
                </a:lnTo>
                <a:lnTo>
                  <a:pt x="2561" y="4048"/>
                </a:lnTo>
                <a:lnTo>
                  <a:pt x="2569" y="4036"/>
                </a:lnTo>
                <a:lnTo>
                  <a:pt x="2561" y="4054"/>
                </a:lnTo>
                <a:lnTo>
                  <a:pt x="2564" y="4046"/>
                </a:lnTo>
                <a:lnTo>
                  <a:pt x="2560" y="4060"/>
                </a:lnTo>
                <a:lnTo>
                  <a:pt x="2558" y="4076"/>
                </a:lnTo>
                <a:lnTo>
                  <a:pt x="2557" y="4097"/>
                </a:lnTo>
                <a:lnTo>
                  <a:pt x="2557" y="4089"/>
                </a:lnTo>
                <a:lnTo>
                  <a:pt x="2559" y="4101"/>
                </a:lnTo>
                <a:lnTo>
                  <a:pt x="2556" y="4091"/>
                </a:lnTo>
                <a:lnTo>
                  <a:pt x="2559" y="4100"/>
                </a:lnTo>
                <a:lnTo>
                  <a:pt x="2565" y="4113"/>
                </a:lnTo>
                <a:lnTo>
                  <a:pt x="2570" y="4125"/>
                </a:lnTo>
                <a:cubicBezTo>
                  <a:pt x="2579" y="4149"/>
                  <a:pt x="2569" y="4176"/>
                  <a:pt x="2547" y="4188"/>
                </a:cubicBezTo>
                <a:lnTo>
                  <a:pt x="2513" y="4205"/>
                </a:lnTo>
                <a:lnTo>
                  <a:pt x="2481" y="4221"/>
                </a:lnTo>
                <a:cubicBezTo>
                  <a:pt x="2479" y="4222"/>
                  <a:pt x="2477" y="4223"/>
                  <a:pt x="2474" y="4223"/>
                </a:cubicBezTo>
                <a:lnTo>
                  <a:pt x="2458" y="4228"/>
                </a:lnTo>
                <a:lnTo>
                  <a:pt x="2448" y="4230"/>
                </a:lnTo>
                <a:lnTo>
                  <a:pt x="2436" y="4234"/>
                </a:lnTo>
                <a:lnTo>
                  <a:pt x="2446" y="4229"/>
                </a:lnTo>
                <a:lnTo>
                  <a:pt x="2435" y="4235"/>
                </a:lnTo>
                <a:lnTo>
                  <a:pt x="2450" y="4224"/>
                </a:lnTo>
                <a:lnTo>
                  <a:pt x="2440" y="4235"/>
                </a:lnTo>
                <a:lnTo>
                  <a:pt x="2447" y="4226"/>
                </a:lnTo>
                <a:lnTo>
                  <a:pt x="2440" y="4238"/>
                </a:lnTo>
                <a:lnTo>
                  <a:pt x="2433" y="4251"/>
                </a:lnTo>
                <a:cubicBezTo>
                  <a:pt x="2431" y="4255"/>
                  <a:pt x="2429" y="4258"/>
                  <a:pt x="2427" y="4261"/>
                </a:cubicBezTo>
                <a:lnTo>
                  <a:pt x="2417" y="4272"/>
                </a:lnTo>
                <a:cubicBezTo>
                  <a:pt x="2414" y="4277"/>
                  <a:pt x="2409" y="4280"/>
                  <a:pt x="2404" y="4283"/>
                </a:cubicBezTo>
                <a:lnTo>
                  <a:pt x="2393" y="4289"/>
                </a:lnTo>
                <a:cubicBezTo>
                  <a:pt x="2389" y="4291"/>
                  <a:pt x="2385" y="4293"/>
                  <a:pt x="2381" y="4294"/>
                </a:cubicBezTo>
                <a:lnTo>
                  <a:pt x="2366" y="4298"/>
                </a:lnTo>
                <a:lnTo>
                  <a:pt x="2353" y="4300"/>
                </a:lnTo>
                <a:lnTo>
                  <a:pt x="2360" y="4298"/>
                </a:lnTo>
                <a:lnTo>
                  <a:pt x="2348" y="4303"/>
                </a:lnTo>
                <a:lnTo>
                  <a:pt x="2358" y="4298"/>
                </a:lnTo>
                <a:lnTo>
                  <a:pt x="2336" y="4312"/>
                </a:lnTo>
                <a:lnTo>
                  <a:pt x="2312" y="4328"/>
                </a:lnTo>
                <a:cubicBezTo>
                  <a:pt x="2307" y="4332"/>
                  <a:pt x="2302" y="4334"/>
                  <a:pt x="2296" y="4336"/>
                </a:cubicBezTo>
                <a:lnTo>
                  <a:pt x="2282" y="4340"/>
                </a:lnTo>
                <a:lnTo>
                  <a:pt x="2270" y="4342"/>
                </a:lnTo>
                <a:lnTo>
                  <a:pt x="2261" y="4345"/>
                </a:lnTo>
                <a:lnTo>
                  <a:pt x="2254" y="4346"/>
                </a:lnTo>
                <a:lnTo>
                  <a:pt x="2243" y="4349"/>
                </a:lnTo>
                <a:lnTo>
                  <a:pt x="2238" y="4350"/>
                </a:lnTo>
                <a:lnTo>
                  <a:pt x="2231" y="4352"/>
                </a:lnTo>
                <a:lnTo>
                  <a:pt x="2222" y="4355"/>
                </a:lnTo>
                <a:lnTo>
                  <a:pt x="2217" y="4357"/>
                </a:lnTo>
                <a:lnTo>
                  <a:pt x="2208" y="4360"/>
                </a:lnTo>
                <a:lnTo>
                  <a:pt x="2199" y="4363"/>
                </a:lnTo>
                <a:lnTo>
                  <a:pt x="2186" y="4367"/>
                </a:lnTo>
                <a:lnTo>
                  <a:pt x="2161" y="4375"/>
                </a:lnTo>
                <a:lnTo>
                  <a:pt x="2138" y="4382"/>
                </a:lnTo>
                <a:lnTo>
                  <a:pt x="2118" y="4388"/>
                </a:lnTo>
                <a:lnTo>
                  <a:pt x="2095" y="4398"/>
                </a:lnTo>
                <a:lnTo>
                  <a:pt x="2101" y="4394"/>
                </a:lnTo>
                <a:lnTo>
                  <a:pt x="2089" y="4401"/>
                </a:lnTo>
                <a:lnTo>
                  <a:pt x="2074" y="4413"/>
                </a:lnTo>
                <a:lnTo>
                  <a:pt x="2043" y="4438"/>
                </a:lnTo>
                <a:cubicBezTo>
                  <a:pt x="2038" y="4442"/>
                  <a:pt x="2033" y="4445"/>
                  <a:pt x="2027" y="4447"/>
                </a:cubicBezTo>
                <a:lnTo>
                  <a:pt x="2003" y="4454"/>
                </a:lnTo>
                <a:lnTo>
                  <a:pt x="1983" y="4461"/>
                </a:lnTo>
                <a:lnTo>
                  <a:pt x="1959" y="4474"/>
                </a:lnTo>
                <a:lnTo>
                  <a:pt x="1965" y="4470"/>
                </a:lnTo>
                <a:lnTo>
                  <a:pt x="1954" y="4478"/>
                </a:lnTo>
                <a:lnTo>
                  <a:pt x="1961" y="4472"/>
                </a:lnTo>
                <a:lnTo>
                  <a:pt x="1952" y="4482"/>
                </a:lnTo>
                <a:lnTo>
                  <a:pt x="1960" y="4470"/>
                </a:lnTo>
                <a:lnTo>
                  <a:pt x="1955" y="4481"/>
                </a:lnTo>
                <a:lnTo>
                  <a:pt x="1959" y="4469"/>
                </a:lnTo>
                <a:lnTo>
                  <a:pt x="1956" y="4482"/>
                </a:lnTo>
                <a:lnTo>
                  <a:pt x="1953" y="4495"/>
                </a:lnTo>
                <a:cubicBezTo>
                  <a:pt x="1953" y="4498"/>
                  <a:pt x="1952" y="4501"/>
                  <a:pt x="1950" y="4504"/>
                </a:cubicBezTo>
                <a:lnTo>
                  <a:pt x="1945" y="4515"/>
                </a:lnTo>
                <a:cubicBezTo>
                  <a:pt x="1944" y="4518"/>
                  <a:pt x="1943" y="4521"/>
                  <a:pt x="1941" y="4523"/>
                </a:cubicBezTo>
                <a:lnTo>
                  <a:pt x="1933" y="4535"/>
                </a:lnTo>
                <a:lnTo>
                  <a:pt x="1926" y="4544"/>
                </a:lnTo>
                <a:lnTo>
                  <a:pt x="1914" y="4562"/>
                </a:lnTo>
                <a:lnTo>
                  <a:pt x="1902" y="4575"/>
                </a:lnTo>
                <a:lnTo>
                  <a:pt x="1896" y="4581"/>
                </a:lnTo>
                <a:cubicBezTo>
                  <a:pt x="1894" y="4583"/>
                  <a:pt x="1892" y="4584"/>
                  <a:pt x="1890" y="4586"/>
                </a:cubicBezTo>
                <a:lnTo>
                  <a:pt x="1886" y="4589"/>
                </a:lnTo>
                <a:cubicBezTo>
                  <a:pt x="1880" y="4593"/>
                  <a:pt x="1873" y="4596"/>
                  <a:pt x="1866" y="4597"/>
                </a:cubicBezTo>
                <a:lnTo>
                  <a:pt x="1863" y="4598"/>
                </a:lnTo>
                <a:cubicBezTo>
                  <a:pt x="1850" y="4600"/>
                  <a:pt x="1837" y="4597"/>
                  <a:pt x="1826" y="4590"/>
                </a:cubicBezTo>
                <a:lnTo>
                  <a:pt x="1825" y="4589"/>
                </a:lnTo>
                <a:cubicBezTo>
                  <a:pt x="1817" y="4584"/>
                  <a:pt x="1811" y="4576"/>
                  <a:pt x="1807" y="4567"/>
                </a:cubicBezTo>
                <a:lnTo>
                  <a:pt x="1806" y="4565"/>
                </a:lnTo>
                <a:cubicBezTo>
                  <a:pt x="1804" y="4562"/>
                  <a:pt x="1803" y="4558"/>
                  <a:pt x="1803" y="4554"/>
                </a:cubicBezTo>
                <a:lnTo>
                  <a:pt x="1802" y="4551"/>
                </a:lnTo>
                <a:lnTo>
                  <a:pt x="1887" y="4578"/>
                </a:lnTo>
                <a:lnTo>
                  <a:pt x="1887" y="4578"/>
                </a:lnTo>
                <a:lnTo>
                  <a:pt x="1899" y="4559"/>
                </a:lnTo>
                <a:lnTo>
                  <a:pt x="1898" y="4561"/>
                </a:lnTo>
                <a:lnTo>
                  <a:pt x="1897" y="4565"/>
                </a:lnTo>
                <a:lnTo>
                  <a:pt x="1894" y="4574"/>
                </a:lnTo>
                <a:lnTo>
                  <a:pt x="1889" y="4589"/>
                </a:lnTo>
                <a:lnTo>
                  <a:pt x="1883" y="4607"/>
                </a:lnTo>
                <a:cubicBezTo>
                  <a:pt x="1880" y="4615"/>
                  <a:pt x="1876" y="4621"/>
                  <a:pt x="1871" y="4626"/>
                </a:cubicBezTo>
                <a:lnTo>
                  <a:pt x="1840" y="4658"/>
                </a:lnTo>
                <a:lnTo>
                  <a:pt x="1808" y="4690"/>
                </a:lnTo>
                <a:lnTo>
                  <a:pt x="1773" y="4720"/>
                </a:lnTo>
                <a:lnTo>
                  <a:pt x="1752" y="4734"/>
                </a:lnTo>
                <a:lnTo>
                  <a:pt x="1734" y="4746"/>
                </a:lnTo>
                <a:cubicBezTo>
                  <a:pt x="1732" y="4747"/>
                  <a:pt x="1730" y="4748"/>
                  <a:pt x="1727" y="4749"/>
                </a:cubicBezTo>
                <a:lnTo>
                  <a:pt x="1710" y="4757"/>
                </a:lnTo>
                <a:lnTo>
                  <a:pt x="1696" y="4761"/>
                </a:lnTo>
                <a:lnTo>
                  <a:pt x="1689" y="4762"/>
                </a:lnTo>
                <a:lnTo>
                  <a:pt x="1677" y="4766"/>
                </a:lnTo>
                <a:lnTo>
                  <a:pt x="1686" y="4762"/>
                </a:lnTo>
                <a:lnTo>
                  <a:pt x="1664" y="4776"/>
                </a:lnTo>
                <a:lnTo>
                  <a:pt x="1640" y="4792"/>
                </a:lnTo>
                <a:cubicBezTo>
                  <a:pt x="1634" y="4797"/>
                  <a:pt x="1627" y="4800"/>
                  <a:pt x="1620" y="4801"/>
                </a:cubicBezTo>
                <a:lnTo>
                  <a:pt x="1603" y="4803"/>
                </a:lnTo>
                <a:lnTo>
                  <a:pt x="1588" y="4806"/>
                </a:lnTo>
                <a:lnTo>
                  <a:pt x="1575" y="4808"/>
                </a:lnTo>
                <a:lnTo>
                  <a:pt x="1564" y="4810"/>
                </a:lnTo>
                <a:lnTo>
                  <a:pt x="1556" y="4811"/>
                </a:lnTo>
                <a:lnTo>
                  <a:pt x="1546" y="4813"/>
                </a:lnTo>
                <a:lnTo>
                  <a:pt x="1536" y="4814"/>
                </a:lnTo>
                <a:lnTo>
                  <a:pt x="1526" y="4816"/>
                </a:lnTo>
                <a:lnTo>
                  <a:pt x="1524" y="4816"/>
                </a:lnTo>
                <a:lnTo>
                  <a:pt x="1523" y="4817"/>
                </a:lnTo>
                <a:lnTo>
                  <a:pt x="1550" y="4732"/>
                </a:lnTo>
                <a:lnTo>
                  <a:pt x="1550" y="4732"/>
                </a:lnTo>
                <a:lnTo>
                  <a:pt x="1530" y="4720"/>
                </a:lnTo>
                <a:lnTo>
                  <a:pt x="1531" y="4720"/>
                </a:lnTo>
                <a:cubicBezTo>
                  <a:pt x="1551" y="4727"/>
                  <a:pt x="1565" y="4745"/>
                  <a:pt x="1565" y="4766"/>
                </a:cubicBezTo>
                <a:cubicBezTo>
                  <a:pt x="1566" y="4787"/>
                  <a:pt x="1554" y="4806"/>
                  <a:pt x="1534" y="4814"/>
                </a:cubicBezTo>
                <a:lnTo>
                  <a:pt x="1530" y="4816"/>
                </a:lnTo>
                <a:lnTo>
                  <a:pt x="1524" y="4818"/>
                </a:lnTo>
                <a:lnTo>
                  <a:pt x="1515" y="4820"/>
                </a:lnTo>
                <a:lnTo>
                  <a:pt x="1504" y="4823"/>
                </a:lnTo>
                <a:lnTo>
                  <a:pt x="1495" y="4825"/>
                </a:lnTo>
                <a:lnTo>
                  <a:pt x="1486" y="4827"/>
                </a:lnTo>
                <a:lnTo>
                  <a:pt x="1475" y="4830"/>
                </a:lnTo>
                <a:lnTo>
                  <a:pt x="1461" y="4833"/>
                </a:lnTo>
                <a:lnTo>
                  <a:pt x="1439" y="4837"/>
                </a:lnTo>
                <a:lnTo>
                  <a:pt x="1420" y="4839"/>
                </a:lnTo>
                <a:lnTo>
                  <a:pt x="1405" y="4842"/>
                </a:lnTo>
                <a:lnTo>
                  <a:pt x="1386" y="4847"/>
                </a:lnTo>
                <a:lnTo>
                  <a:pt x="1393" y="4844"/>
                </a:lnTo>
                <a:lnTo>
                  <a:pt x="1381" y="4851"/>
                </a:lnTo>
                <a:lnTo>
                  <a:pt x="1387" y="4847"/>
                </a:lnTo>
                <a:lnTo>
                  <a:pt x="1378" y="4853"/>
                </a:lnTo>
                <a:lnTo>
                  <a:pt x="1365" y="4863"/>
                </a:lnTo>
                <a:lnTo>
                  <a:pt x="1353" y="4872"/>
                </a:lnTo>
                <a:cubicBezTo>
                  <a:pt x="1349" y="4875"/>
                  <a:pt x="1344" y="4877"/>
                  <a:pt x="1339" y="4879"/>
                </a:cubicBezTo>
                <a:lnTo>
                  <a:pt x="1338" y="4879"/>
                </a:lnTo>
                <a:cubicBezTo>
                  <a:pt x="1335" y="4880"/>
                  <a:pt x="1332" y="4881"/>
                  <a:pt x="1328" y="4881"/>
                </a:cubicBezTo>
                <a:lnTo>
                  <a:pt x="1333" y="4880"/>
                </a:lnTo>
                <a:lnTo>
                  <a:pt x="1324" y="4883"/>
                </a:lnTo>
                <a:lnTo>
                  <a:pt x="1313" y="4885"/>
                </a:lnTo>
                <a:lnTo>
                  <a:pt x="1301" y="4888"/>
                </a:lnTo>
                <a:lnTo>
                  <a:pt x="1273" y="4897"/>
                </a:lnTo>
                <a:lnTo>
                  <a:pt x="1264" y="4901"/>
                </a:lnTo>
                <a:lnTo>
                  <a:pt x="1255" y="4905"/>
                </a:lnTo>
                <a:lnTo>
                  <a:pt x="1233" y="4920"/>
                </a:lnTo>
                <a:lnTo>
                  <a:pt x="1214" y="4932"/>
                </a:lnTo>
                <a:lnTo>
                  <a:pt x="1199" y="4941"/>
                </a:lnTo>
                <a:lnTo>
                  <a:pt x="1188" y="4948"/>
                </a:lnTo>
                <a:lnTo>
                  <a:pt x="1179" y="4954"/>
                </a:lnTo>
                <a:lnTo>
                  <a:pt x="1175" y="4957"/>
                </a:lnTo>
                <a:lnTo>
                  <a:pt x="1163" y="4966"/>
                </a:lnTo>
                <a:lnTo>
                  <a:pt x="1170" y="4959"/>
                </a:lnTo>
                <a:lnTo>
                  <a:pt x="1163" y="4967"/>
                </a:lnTo>
                <a:lnTo>
                  <a:pt x="1158" y="4974"/>
                </a:lnTo>
                <a:lnTo>
                  <a:pt x="1153" y="4983"/>
                </a:lnTo>
                <a:lnTo>
                  <a:pt x="1146" y="4995"/>
                </a:lnTo>
                <a:lnTo>
                  <a:pt x="1136" y="5011"/>
                </a:lnTo>
                <a:lnTo>
                  <a:pt x="1124" y="5029"/>
                </a:lnTo>
                <a:lnTo>
                  <a:pt x="1109" y="5051"/>
                </a:lnTo>
                <a:cubicBezTo>
                  <a:pt x="1105" y="5057"/>
                  <a:pt x="1100" y="5062"/>
                  <a:pt x="1093" y="5066"/>
                </a:cubicBezTo>
                <a:lnTo>
                  <a:pt x="1069" y="5081"/>
                </a:lnTo>
                <a:lnTo>
                  <a:pt x="1063" y="5084"/>
                </a:lnTo>
                <a:lnTo>
                  <a:pt x="1052" y="5094"/>
                </a:lnTo>
                <a:lnTo>
                  <a:pt x="1060" y="5085"/>
                </a:lnTo>
                <a:lnTo>
                  <a:pt x="1051" y="5097"/>
                </a:lnTo>
                <a:lnTo>
                  <a:pt x="1056" y="5090"/>
                </a:lnTo>
                <a:lnTo>
                  <a:pt x="1047" y="5105"/>
                </a:lnTo>
                <a:lnTo>
                  <a:pt x="1040" y="5118"/>
                </a:lnTo>
                <a:cubicBezTo>
                  <a:pt x="1039" y="5121"/>
                  <a:pt x="1037" y="5123"/>
                  <a:pt x="1034" y="5126"/>
                </a:cubicBezTo>
                <a:lnTo>
                  <a:pt x="1025" y="5137"/>
                </a:lnTo>
                <a:cubicBezTo>
                  <a:pt x="1021" y="5141"/>
                  <a:pt x="1017" y="5144"/>
                  <a:pt x="1012" y="5147"/>
                </a:cubicBezTo>
                <a:lnTo>
                  <a:pt x="1001" y="5153"/>
                </a:lnTo>
                <a:cubicBezTo>
                  <a:pt x="997" y="5155"/>
                  <a:pt x="993" y="5157"/>
                  <a:pt x="989" y="5158"/>
                </a:cubicBezTo>
                <a:lnTo>
                  <a:pt x="974" y="5162"/>
                </a:lnTo>
                <a:lnTo>
                  <a:pt x="961" y="5164"/>
                </a:lnTo>
                <a:lnTo>
                  <a:pt x="968" y="5162"/>
                </a:lnTo>
                <a:lnTo>
                  <a:pt x="956" y="5167"/>
                </a:lnTo>
                <a:lnTo>
                  <a:pt x="966" y="5162"/>
                </a:lnTo>
                <a:lnTo>
                  <a:pt x="944" y="5176"/>
                </a:lnTo>
                <a:lnTo>
                  <a:pt x="920" y="5192"/>
                </a:lnTo>
                <a:cubicBezTo>
                  <a:pt x="915" y="5196"/>
                  <a:pt x="909" y="5199"/>
                  <a:pt x="903" y="5200"/>
                </a:cubicBezTo>
                <a:lnTo>
                  <a:pt x="888" y="5204"/>
                </a:lnTo>
                <a:lnTo>
                  <a:pt x="874" y="5207"/>
                </a:lnTo>
                <a:lnTo>
                  <a:pt x="865" y="5209"/>
                </a:lnTo>
                <a:lnTo>
                  <a:pt x="856" y="5211"/>
                </a:lnTo>
                <a:lnTo>
                  <a:pt x="852" y="5212"/>
                </a:lnTo>
                <a:lnTo>
                  <a:pt x="852" y="5212"/>
                </a:lnTo>
                <a:lnTo>
                  <a:pt x="844" y="5215"/>
                </a:lnTo>
                <a:lnTo>
                  <a:pt x="852" y="5211"/>
                </a:lnTo>
                <a:lnTo>
                  <a:pt x="847" y="5214"/>
                </a:lnTo>
                <a:lnTo>
                  <a:pt x="836" y="5222"/>
                </a:lnTo>
                <a:lnTo>
                  <a:pt x="829" y="5228"/>
                </a:lnTo>
                <a:lnTo>
                  <a:pt x="819" y="5236"/>
                </a:lnTo>
                <a:lnTo>
                  <a:pt x="807" y="5245"/>
                </a:lnTo>
                <a:lnTo>
                  <a:pt x="791" y="5257"/>
                </a:lnTo>
                <a:lnTo>
                  <a:pt x="770" y="5270"/>
                </a:lnTo>
                <a:lnTo>
                  <a:pt x="753" y="5279"/>
                </a:lnTo>
                <a:lnTo>
                  <a:pt x="721" y="5293"/>
                </a:lnTo>
                <a:lnTo>
                  <a:pt x="688" y="5309"/>
                </a:lnTo>
                <a:lnTo>
                  <a:pt x="656" y="5323"/>
                </a:lnTo>
                <a:lnTo>
                  <a:pt x="627" y="5337"/>
                </a:lnTo>
                <a:lnTo>
                  <a:pt x="597" y="5355"/>
                </a:lnTo>
                <a:lnTo>
                  <a:pt x="603" y="5351"/>
                </a:lnTo>
                <a:lnTo>
                  <a:pt x="590" y="5360"/>
                </a:lnTo>
                <a:lnTo>
                  <a:pt x="576" y="5375"/>
                </a:lnTo>
                <a:lnTo>
                  <a:pt x="559" y="5393"/>
                </a:lnTo>
                <a:lnTo>
                  <a:pt x="544" y="5410"/>
                </a:lnTo>
                <a:cubicBezTo>
                  <a:pt x="538" y="5416"/>
                  <a:pt x="531" y="5420"/>
                  <a:pt x="523" y="5423"/>
                </a:cubicBezTo>
                <a:lnTo>
                  <a:pt x="480" y="5437"/>
                </a:lnTo>
                <a:lnTo>
                  <a:pt x="454" y="5449"/>
                </a:lnTo>
                <a:lnTo>
                  <a:pt x="461" y="5445"/>
                </a:lnTo>
                <a:lnTo>
                  <a:pt x="440" y="5459"/>
                </a:lnTo>
                <a:lnTo>
                  <a:pt x="418" y="5476"/>
                </a:lnTo>
                <a:lnTo>
                  <a:pt x="396" y="5494"/>
                </a:lnTo>
                <a:lnTo>
                  <a:pt x="387" y="5501"/>
                </a:lnTo>
                <a:lnTo>
                  <a:pt x="378" y="5509"/>
                </a:lnTo>
                <a:lnTo>
                  <a:pt x="359" y="5530"/>
                </a:lnTo>
                <a:lnTo>
                  <a:pt x="341" y="5552"/>
                </a:lnTo>
                <a:lnTo>
                  <a:pt x="334" y="5563"/>
                </a:lnTo>
                <a:lnTo>
                  <a:pt x="327" y="5576"/>
                </a:lnTo>
                <a:lnTo>
                  <a:pt x="330" y="5569"/>
                </a:lnTo>
                <a:lnTo>
                  <a:pt x="327" y="5577"/>
                </a:lnTo>
                <a:lnTo>
                  <a:pt x="324" y="5588"/>
                </a:lnTo>
                <a:lnTo>
                  <a:pt x="319" y="5606"/>
                </a:lnTo>
                <a:lnTo>
                  <a:pt x="311" y="5625"/>
                </a:lnTo>
                <a:lnTo>
                  <a:pt x="300" y="5642"/>
                </a:lnTo>
                <a:lnTo>
                  <a:pt x="292" y="5653"/>
                </a:lnTo>
                <a:lnTo>
                  <a:pt x="286" y="5661"/>
                </a:lnTo>
                <a:lnTo>
                  <a:pt x="278" y="5674"/>
                </a:lnTo>
                <a:lnTo>
                  <a:pt x="282" y="5665"/>
                </a:lnTo>
                <a:lnTo>
                  <a:pt x="279" y="5673"/>
                </a:lnTo>
                <a:lnTo>
                  <a:pt x="276" y="5684"/>
                </a:lnTo>
                <a:lnTo>
                  <a:pt x="271" y="5702"/>
                </a:lnTo>
                <a:lnTo>
                  <a:pt x="264" y="5718"/>
                </a:lnTo>
                <a:lnTo>
                  <a:pt x="199" y="5849"/>
                </a:lnTo>
                <a:lnTo>
                  <a:pt x="182" y="5877"/>
                </a:lnTo>
                <a:lnTo>
                  <a:pt x="164" y="5902"/>
                </a:lnTo>
                <a:lnTo>
                  <a:pt x="149" y="5922"/>
                </a:lnTo>
                <a:lnTo>
                  <a:pt x="136" y="5943"/>
                </a:lnTo>
                <a:lnTo>
                  <a:pt x="130" y="5953"/>
                </a:lnTo>
                <a:lnTo>
                  <a:pt x="126" y="5961"/>
                </a:lnTo>
                <a:lnTo>
                  <a:pt x="125" y="5964"/>
                </a:lnTo>
                <a:lnTo>
                  <a:pt x="125" y="5964"/>
                </a:lnTo>
                <a:lnTo>
                  <a:pt x="124" y="5968"/>
                </a:lnTo>
                <a:lnTo>
                  <a:pt x="124" y="5958"/>
                </a:lnTo>
                <a:lnTo>
                  <a:pt x="125" y="5961"/>
                </a:lnTo>
                <a:lnTo>
                  <a:pt x="122" y="5949"/>
                </a:lnTo>
                <a:lnTo>
                  <a:pt x="123" y="5952"/>
                </a:lnTo>
                <a:cubicBezTo>
                  <a:pt x="128" y="5966"/>
                  <a:pt x="126" y="5981"/>
                  <a:pt x="119" y="5993"/>
                </a:cubicBezTo>
                <a:lnTo>
                  <a:pt x="118" y="5995"/>
                </a:lnTo>
                <a:cubicBezTo>
                  <a:pt x="114" y="6003"/>
                  <a:pt x="107" y="6009"/>
                  <a:pt x="99" y="6014"/>
                </a:cubicBezTo>
                <a:lnTo>
                  <a:pt x="99" y="6014"/>
                </a:lnTo>
                <a:lnTo>
                  <a:pt x="94" y="6017"/>
                </a:lnTo>
                <a:lnTo>
                  <a:pt x="89" y="6020"/>
                </a:lnTo>
                <a:lnTo>
                  <a:pt x="80" y="6025"/>
                </a:lnTo>
                <a:lnTo>
                  <a:pt x="70" y="6031"/>
                </a:lnTo>
                <a:lnTo>
                  <a:pt x="55" y="6041"/>
                </a:lnTo>
                <a:lnTo>
                  <a:pt x="0" y="5958"/>
                </a:lnTo>
                <a:close/>
              </a:path>
            </a:pathLst>
          </a:custGeom>
          <a:noFill/>
          <a:ln w="38100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6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83" name="Rectangle 28682"/>
          <p:cNvSpPr/>
          <p:nvPr/>
        </p:nvSpPr>
        <p:spPr>
          <a:xfrm rot="16200000">
            <a:off x="1003962" y="2913812"/>
            <a:ext cx="1768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Mortality (%)</a:t>
            </a:r>
            <a:endParaRPr lang="en-US" sz="1400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8686" name="TextBox 28685"/>
          <p:cNvSpPr txBox="1"/>
          <p:nvPr/>
        </p:nvSpPr>
        <p:spPr>
          <a:xfrm>
            <a:off x="4626317" y="4020891"/>
            <a:ext cx="2129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333C3E"/>
                </a:solidFill>
              </a:rPr>
              <a:t>N=466 patients with cirrhosis</a:t>
            </a:r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2227681" y="1115658"/>
            <a:ext cx="82296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b="1" kern="0" dirty="0">
              <a:solidFill>
                <a:srgbClr val="333C3E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 flipH="1">
            <a:off x="2365277" y="4695206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flipH="1">
            <a:off x="2365277" y="4063836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2365277" y="3432464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2365277" y="280109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" name="Straight Connector 58"/>
          <p:cNvCxnSpPr/>
          <p:nvPr/>
        </p:nvCxnSpPr>
        <p:spPr bwMode="auto">
          <a:xfrm flipH="1">
            <a:off x="2365277" y="2169720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2365277" y="1538348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1" name="Straight Connector 60"/>
          <p:cNvCxnSpPr/>
          <p:nvPr/>
        </p:nvCxnSpPr>
        <p:spPr bwMode="auto">
          <a:xfrm rot="5400000" flipH="1">
            <a:off x="2416076" y="47460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 rot="5400000" flipH="1">
            <a:off x="3272419" y="47460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/>
          <p:nvPr/>
        </p:nvCxnSpPr>
        <p:spPr bwMode="auto">
          <a:xfrm rot="5400000" flipH="1">
            <a:off x="4125133" y="47460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4" name="Straight Connector 63"/>
          <p:cNvCxnSpPr/>
          <p:nvPr/>
        </p:nvCxnSpPr>
        <p:spPr bwMode="auto">
          <a:xfrm rot="5400000" flipH="1">
            <a:off x="4981476" y="47460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65" name="Straight Connector 64"/>
          <p:cNvCxnSpPr/>
          <p:nvPr/>
        </p:nvCxnSpPr>
        <p:spPr bwMode="auto">
          <a:xfrm rot="5400000" flipH="1">
            <a:off x="5834190" y="47460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4" name="Freeform 23"/>
          <p:cNvSpPr>
            <a:spLocks/>
          </p:cNvSpPr>
          <p:nvPr/>
        </p:nvSpPr>
        <p:spPr bwMode="auto">
          <a:xfrm>
            <a:off x="7223729" y="1906425"/>
            <a:ext cx="240321" cy="24911"/>
          </a:xfrm>
          <a:custGeom>
            <a:avLst/>
            <a:gdLst>
              <a:gd name="T0" fmla="*/ 36 w 712"/>
              <a:gd name="T1" fmla="*/ 0 h 72"/>
              <a:gd name="T2" fmla="*/ 676 w 712"/>
              <a:gd name="T3" fmla="*/ 0 h 72"/>
              <a:gd name="T4" fmla="*/ 712 w 712"/>
              <a:gd name="T5" fmla="*/ 36 h 72"/>
              <a:gd name="T6" fmla="*/ 676 w 712"/>
              <a:gd name="T7" fmla="*/ 72 h 72"/>
              <a:gd name="T8" fmla="*/ 36 w 712"/>
              <a:gd name="T9" fmla="*/ 72 h 72"/>
              <a:gd name="T10" fmla="*/ 0 w 712"/>
              <a:gd name="T11" fmla="*/ 36 h 72"/>
              <a:gd name="T12" fmla="*/ 36 w 712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2" h="72">
                <a:moveTo>
                  <a:pt x="36" y="0"/>
                </a:moveTo>
                <a:lnTo>
                  <a:pt x="676" y="0"/>
                </a:lnTo>
                <a:cubicBezTo>
                  <a:pt x="696" y="0"/>
                  <a:pt x="712" y="17"/>
                  <a:pt x="712" y="36"/>
                </a:cubicBezTo>
                <a:cubicBezTo>
                  <a:pt x="712" y="56"/>
                  <a:pt x="696" y="72"/>
                  <a:pt x="676" y="72"/>
                </a:cubicBezTo>
                <a:lnTo>
                  <a:pt x="36" y="72"/>
                </a:lnTo>
                <a:cubicBezTo>
                  <a:pt x="17" y="72"/>
                  <a:pt x="0" y="56"/>
                  <a:pt x="0" y="36"/>
                </a:cubicBezTo>
                <a:cubicBezTo>
                  <a:pt x="0" y="17"/>
                  <a:pt x="17" y="0"/>
                  <a:pt x="36" y="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2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579849" y="1795770"/>
            <a:ext cx="28757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C3E"/>
                </a:solidFill>
                <a:cs typeface="Arial" pitchFamily="34" charset="0"/>
              </a:rPr>
              <a:t>Hepatic encephalopathy</a:t>
            </a:r>
            <a:endParaRPr lang="en-US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7223729" y="2223021"/>
            <a:ext cx="240321" cy="24911"/>
          </a:xfrm>
          <a:custGeom>
            <a:avLst/>
            <a:gdLst>
              <a:gd name="T0" fmla="*/ 36 w 712"/>
              <a:gd name="T1" fmla="*/ 0 h 72"/>
              <a:gd name="T2" fmla="*/ 676 w 712"/>
              <a:gd name="T3" fmla="*/ 0 h 72"/>
              <a:gd name="T4" fmla="*/ 712 w 712"/>
              <a:gd name="T5" fmla="*/ 36 h 72"/>
              <a:gd name="T6" fmla="*/ 676 w 712"/>
              <a:gd name="T7" fmla="*/ 72 h 72"/>
              <a:gd name="T8" fmla="*/ 36 w 712"/>
              <a:gd name="T9" fmla="*/ 72 h 72"/>
              <a:gd name="T10" fmla="*/ 0 w 712"/>
              <a:gd name="T11" fmla="*/ 36 h 72"/>
              <a:gd name="T12" fmla="*/ 36 w 712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2" h="72">
                <a:moveTo>
                  <a:pt x="36" y="0"/>
                </a:moveTo>
                <a:lnTo>
                  <a:pt x="676" y="0"/>
                </a:lnTo>
                <a:cubicBezTo>
                  <a:pt x="696" y="0"/>
                  <a:pt x="712" y="17"/>
                  <a:pt x="712" y="36"/>
                </a:cubicBezTo>
                <a:cubicBezTo>
                  <a:pt x="712" y="56"/>
                  <a:pt x="696" y="72"/>
                  <a:pt x="676" y="72"/>
                </a:cubicBezTo>
                <a:lnTo>
                  <a:pt x="36" y="72"/>
                </a:lnTo>
                <a:cubicBezTo>
                  <a:pt x="17" y="72"/>
                  <a:pt x="0" y="56"/>
                  <a:pt x="0" y="36"/>
                </a:cubicBezTo>
                <a:cubicBezTo>
                  <a:pt x="0" y="17"/>
                  <a:pt x="17" y="0"/>
                  <a:pt x="36" y="0"/>
                </a:cubicBezTo>
                <a:close/>
              </a:path>
            </a:pathLst>
          </a:custGeom>
          <a:noFill/>
          <a:ln w="38100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2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579848" y="2112366"/>
            <a:ext cx="31418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C3E"/>
                </a:solidFill>
                <a:cs typeface="Arial" pitchFamily="34" charset="0"/>
              </a:rPr>
              <a:t>Ascites + variceal bleeding</a:t>
            </a:r>
            <a:endParaRPr lang="en-US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7223729" y="2540348"/>
            <a:ext cx="240321" cy="23446"/>
          </a:xfrm>
          <a:custGeom>
            <a:avLst/>
            <a:gdLst>
              <a:gd name="T0" fmla="*/ 36 w 712"/>
              <a:gd name="T1" fmla="*/ 0 h 72"/>
              <a:gd name="T2" fmla="*/ 676 w 712"/>
              <a:gd name="T3" fmla="*/ 0 h 72"/>
              <a:gd name="T4" fmla="*/ 712 w 712"/>
              <a:gd name="T5" fmla="*/ 36 h 72"/>
              <a:gd name="T6" fmla="*/ 676 w 712"/>
              <a:gd name="T7" fmla="*/ 72 h 72"/>
              <a:gd name="T8" fmla="*/ 36 w 712"/>
              <a:gd name="T9" fmla="*/ 72 h 72"/>
              <a:gd name="T10" fmla="*/ 0 w 712"/>
              <a:gd name="T11" fmla="*/ 36 h 72"/>
              <a:gd name="T12" fmla="*/ 36 w 712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2" h="72">
                <a:moveTo>
                  <a:pt x="36" y="0"/>
                </a:moveTo>
                <a:lnTo>
                  <a:pt x="676" y="0"/>
                </a:lnTo>
                <a:cubicBezTo>
                  <a:pt x="696" y="0"/>
                  <a:pt x="712" y="17"/>
                  <a:pt x="712" y="36"/>
                </a:cubicBezTo>
                <a:cubicBezTo>
                  <a:pt x="712" y="56"/>
                  <a:pt x="696" y="72"/>
                  <a:pt x="676" y="72"/>
                </a:cubicBezTo>
                <a:lnTo>
                  <a:pt x="36" y="72"/>
                </a:lnTo>
                <a:cubicBezTo>
                  <a:pt x="17" y="72"/>
                  <a:pt x="0" y="56"/>
                  <a:pt x="0" y="36"/>
                </a:cubicBezTo>
                <a:cubicBezTo>
                  <a:pt x="0" y="17"/>
                  <a:pt x="17" y="0"/>
                  <a:pt x="36" y="0"/>
                </a:cubicBezTo>
                <a:close/>
              </a:path>
            </a:pathLst>
          </a:custGeom>
          <a:noFill/>
          <a:ln w="38100">
            <a:solidFill>
              <a:schemeClr val="tx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2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579849" y="2428962"/>
            <a:ext cx="15549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C3E"/>
                </a:solidFill>
                <a:cs typeface="Arial" pitchFamily="34" charset="0"/>
              </a:rPr>
              <a:t>Ascites alone</a:t>
            </a:r>
            <a:endParaRPr lang="en-US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7223729" y="2856944"/>
            <a:ext cx="240321" cy="23446"/>
          </a:xfrm>
          <a:custGeom>
            <a:avLst/>
            <a:gdLst>
              <a:gd name="T0" fmla="*/ 36 w 712"/>
              <a:gd name="T1" fmla="*/ 0 h 72"/>
              <a:gd name="T2" fmla="*/ 676 w 712"/>
              <a:gd name="T3" fmla="*/ 0 h 72"/>
              <a:gd name="T4" fmla="*/ 712 w 712"/>
              <a:gd name="T5" fmla="*/ 36 h 72"/>
              <a:gd name="T6" fmla="*/ 676 w 712"/>
              <a:gd name="T7" fmla="*/ 72 h 72"/>
              <a:gd name="T8" fmla="*/ 36 w 712"/>
              <a:gd name="T9" fmla="*/ 72 h 72"/>
              <a:gd name="T10" fmla="*/ 0 w 712"/>
              <a:gd name="T11" fmla="*/ 36 h 72"/>
              <a:gd name="T12" fmla="*/ 36 w 712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2" h="72">
                <a:moveTo>
                  <a:pt x="36" y="0"/>
                </a:moveTo>
                <a:lnTo>
                  <a:pt x="676" y="0"/>
                </a:lnTo>
                <a:cubicBezTo>
                  <a:pt x="696" y="0"/>
                  <a:pt x="712" y="17"/>
                  <a:pt x="712" y="36"/>
                </a:cubicBezTo>
                <a:cubicBezTo>
                  <a:pt x="712" y="56"/>
                  <a:pt x="696" y="72"/>
                  <a:pt x="676" y="72"/>
                </a:cubicBezTo>
                <a:lnTo>
                  <a:pt x="36" y="72"/>
                </a:lnTo>
                <a:cubicBezTo>
                  <a:pt x="17" y="72"/>
                  <a:pt x="0" y="56"/>
                  <a:pt x="0" y="36"/>
                </a:cubicBezTo>
                <a:cubicBezTo>
                  <a:pt x="0" y="17"/>
                  <a:pt x="17" y="0"/>
                  <a:pt x="36" y="0"/>
                </a:cubicBezTo>
                <a:close/>
              </a:path>
            </a:pathLst>
          </a:custGeom>
          <a:noFill/>
          <a:ln w="38100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2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7579849" y="2745558"/>
            <a:ext cx="27812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C3E"/>
                </a:solidFill>
                <a:cs typeface="Arial" pitchFamily="34" charset="0"/>
              </a:rPr>
              <a:t>Variceal bleeding alone</a:t>
            </a:r>
            <a:endParaRPr lang="en-US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8672" name="Freeform 31"/>
          <p:cNvSpPr>
            <a:spLocks/>
          </p:cNvSpPr>
          <p:nvPr/>
        </p:nvSpPr>
        <p:spPr bwMode="auto">
          <a:xfrm>
            <a:off x="7223729" y="3172808"/>
            <a:ext cx="240321" cy="24911"/>
          </a:xfrm>
          <a:custGeom>
            <a:avLst/>
            <a:gdLst>
              <a:gd name="T0" fmla="*/ 36 w 712"/>
              <a:gd name="T1" fmla="*/ 0 h 72"/>
              <a:gd name="T2" fmla="*/ 676 w 712"/>
              <a:gd name="T3" fmla="*/ 0 h 72"/>
              <a:gd name="T4" fmla="*/ 712 w 712"/>
              <a:gd name="T5" fmla="*/ 36 h 72"/>
              <a:gd name="T6" fmla="*/ 676 w 712"/>
              <a:gd name="T7" fmla="*/ 72 h 72"/>
              <a:gd name="T8" fmla="*/ 36 w 712"/>
              <a:gd name="T9" fmla="*/ 72 h 72"/>
              <a:gd name="T10" fmla="*/ 0 w 712"/>
              <a:gd name="T11" fmla="*/ 36 h 72"/>
              <a:gd name="T12" fmla="*/ 36 w 712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2" h="72">
                <a:moveTo>
                  <a:pt x="36" y="0"/>
                </a:moveTo>
                <a:lnTo>
                  <a:pt x="676" y="0"/>
                </a:lnTo>
                <a:cubicBezTo>
                  <a:pt x="696" y="0"/>
                  <a:pt x="712" y="17"/>
                  <a:pt x="712" y="36"/>
                </a:cubicBezTo>
                <a:cubicBezTo>
                  <a:pt x="712" y="56"/>
                  <a:pt x="696" y="72"/>
                  <a:pt x="676" y="72"/>
                </a:cubicBezTo>
                <a:lnTo>
                  <a:pt x="36" y="72"/>
                </a:lnTo>
                <a:cubicBezTo>
                  <a:pt x="17" y="72"/>
                  <a:pt x="0" y="56"/>
                  <a:pt x="0" y="36"/>
                </a:cubicBezTo>
                <a:cubicBezTo>
                  <a:pt x="0" y="17"/>
                  <a:pt x="17" y="0"/>
                  <a:pt x="36" y="0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GB" sz="1200" dirty="0">
              <a:solidFill>
                <a:srgbClr val="800080"/>
              </a:solidFill>
              <a:ea typeface="ＭＳ Ｐゴシック" pitchFamily="34" charset="-128"/>
            </a:endParaRPr>
          </a:p>
        </p:txBody>
      </p:sp>
      <p:sp>
        <p:nvSpPr>
          <p:cNvPr id="28673" name="Rectangle 32"/>
          <p:cNvSpPr>
            <a:spLocks noChangeArrowheads="1"/>
          </p:cNvSpPr>
          <p:nvPr/>
        </p:nvSpPr>
        <p:spPr bwMode="auto">
          <a:xfrm>
            <a:off x="7579849" y="3062153"/>
            <a:ext cx="20790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C3E"/>
                </a:solidFill>
                <a:cs typeface="Arial" pitchFamily="34" charset="0"/>
              </a:rPr>
              <a:t>No complications</a:t>
            </a:r>
            <a:endParaRPr lang="en-US" dirty="0">
              <a:solidFill>
                <a:srgbClr val="333C3E"/>
              </a:solidFill>
              <a:cs typeface="Arial" pitchFamily="34" charset="0"/>
            </a:endParaRPr>
          </a:p>
        </p:txBody>
      </p:sp>
      <p:sp>
        <p:nvSpPr>
          <p:cNvPr id="28684" name="TextBox 28683"/>
          <p:cNvSpPr txBox="1"/>
          <p:nvPr/>
        </p:nvSpPr>
        <p:spPr>
          <a:xfrm>
            <a:off x="6790114" y="1115658"/>
            <a:ext cx="361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333C3E"/>
                </a:solidFill>
              </a:rPr>
              <a:t>Complication of cirrhosis:</a:t>
            </a:r>
          </a:p>
        </p:txBody>
      </p:sp>
      <p:cxnSp>
        <p:nvCxnSpPr>
          <p:cNvPr id="66" name="Straight Connector 65"/>
          <p:cNvCxnSpPr/>
          <p:nvPr/>
        </p:nvCxnSpPr>
        <p:spPr bwMode="auto">
          <a:xfrm rot="5400000" flipH="1">
            <a:off x="6702778" y="4747202"/>
            <a:ext cx="90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7" name="Rectangle 66"/>
          <p:cNvSpPr/>
          <p:nvPr/>
        </p:nvSpPr>
        <p:spPr>
          <a:xfrm>
            <a:off x="7057694" y="4314547"/>
            <a:ext cx="3552250" cy="163121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74638" indent="-274638">
              <a:spcBef>
                <a:spcPts val="400"/>
              </a:spcBef>
              <a:buClr>
                <a:srgbClr val="0B5584"/>
              </a:buClr>
              <a:buFont typeface="Arial" pitchFamily="34" charset="0"/>
              <a:buChar char="●"/>
            </a:pPr>
            <a:r>
              <a:rPr lang="en-US" sz="2000" b="1" dirty="0">
                <a:solidFill>
                  <a:srgbClr val="13143A"/>
                </a:solidFill>
              </a:rPr>
              <a:t>One-year mortality was 17% among patients with no initial complications and 64% following HE</a:t>
            </a:r>
          </a:p>
        </p:txBody>
      </p:sp>
    </p:spTree>
    <p:extLst>
      <p:ext uri="{BB962C8B-B14F-4D97-AF65-F5344CB8AC3E}">
        <p14:creationId xmlns:p14="http://schemas.microsoft.com/office/powerpoint/2010/main" val="126387449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auto">
          <a:xfrm>
            <a:off x="3238501" y="2245359"/>
            <a:ext cx="6435725" cy="2160588"/>
          </a:xfrm>
          <a:custGeom>
            <a:avLst/>
            <a:gdLst>
              <a:gd name="connsiteX0" fmla="*/ 0 w 5701085"/>
              <a:gd name="connsiteY0" fmla="*/ 0 h 1725434"/>
              <a:gd name="connsiteX1" fmla="*/ 0 w 5701085"/>
              <a:gd name="connsiteY1" fmla="*/ 1725434 h 1725434"/>
              <a:gd name="connsiteX2" fmla="*/ 5701085 w 5701085"/>
              <a:gd name="connsiteY2" fmla="*/ 1717482 h 172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01085" h="1725434">
                <a:moveTo>
                  <a:pt x="0" y="0"/>
                </a:moveTo>
                <a:lnTo>
                  <a:pt x="0" y="1725434"/>
                </a:lnTo>
                <a:lnTo>
                  <a:pt x="5701085" y="1717482"/>
                </a:ln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40966" name="Straight Connector 8"/>
          <p:cNvCxnSpPr>
            <a:cxnSpLocks noChangeShapeType="1"/>
          </p:cNvCxnSpPr>
          <p:nvPr/>
        </p:nvCxnSpPr>
        <p:spPr bwMode="auto">
          <a:xfrm rot="10800000">
            <a:off x="3165476" y="2256472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7" name="TextBox 39"/>
          <p:cNvSpPr txBox="1">
            <a:spLocks noChangeArrowheads="1"/>
          </p:cNvSpPr>
          <p:nvPr/>
        </p:nvSpPr>
        <p:spPr bwMode="auto">
          <a:xfrm>
            <a:off x="2466976" y="2151698"/>
            <a:ext cx="550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100</a:t>
            </a:r>
          </a:p>
        </p:txBody>
      </p:sp>
      <p:cxnSp>
        <p:nvCxnSpPr>
          <p:cNvPr id="40968" name="Straight Connector 10"/>
          <p:cNvCxnSpPr>
            <a:cxnSpLocks noChangeShapeType="1"/>
          </p:cNvCxnSpPr>
          <p:nvPr/>
        </p:nvCxnSpPr>
        <p:spPr bwMode="auto">
          <a:xfrm rot="10800000">
            <a:off x="3165476" y="2696209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2662238" y="2588260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80</a:t>
            </a:r>
          </a:p>
        </p:txBody>
      </p:sp>
      <p:cxnSp>
        <p:nvCxnSpPr>
          <p:cNvPr id="40970" name="Straight Connector 12"/>
          <p:cNvCxnSpPr>
            <a:cxnSpLocks noChangeShapeType="1"/>
          </p:cNvCxnSpPr>
          <p:nvPr/>
        </p:nvCxnSpPr>
        <p:spPr bwMode="auto">
          <a:xfrm rot="10800000">
            <a:off x="3159126" y="3120072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2662238" y="3013710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60</a:t>
            </a:r>
          </a:p>
        </p:txBody>
      </p:sp>
      <p:cxnSp>
        <p:nvCxnSpPr>
          <p:cNvPr id="40972" name="Straight Connector 14"/>
          <p:cNvCxnSpPr>
            <a:cxnSpLocks noChangeShapeType="1"/>
          </p:cNvCxnSpPr>
          <p:nvPr/>
        </p:nvCxnSpPr>
        <p:spPr bwMode="auto">
          <a:xfrm rot="10800000">
            <a:off x="3159126" y="3555047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2662238" y="3450273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40</a:t>
            </a:r>
          </a:p>
        </p:txBody>
      </p:sp>
      <p:cxnSp>
        <p:nvCxnSpPr>
          <p:cNvPr id="40974" name="Straight Connector 16"/>
          <p:cNvCxnSpPr>
            <a:cxnSpLocks noChangeShapeType="1"/>
          </p:cNvCxnSpPr>
          <p:nvPr/>
        </p:nvCxnSpPr>
        <p:spPr bwMode="auto">
          <a:xfrm rot="10800000">
            <a:off x="3159126" y="3980497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5" name="TextBox 47"/>
          <p:cNvSpPr txBox="1">
            <a:spLocks noChangeArrowheads="1"/>
          </p:cNvSpPr>
          <p:nvPr/>
        </p:nvSpPr>
        <p:spPr bwMode="auto">
          <a:xfrm>
            <a:off x="2662238" y="3875723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40976" name="TextBox 49"/>
          <p:cNvSpPr txBox="1">
            <a:spLocks noChangeArrowheads="1"/>
          </p:cNvSpPr>
          <p:nvPr/>
        </p:nvSpPr>
        <p:spPr bwMode="auto">
          <a:xfrm>
            <a:off x="2662238" y="4299585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40977" name="TextBox 50"/>
          <p:cNvSpPr txBox="1">
            <a:spLocks noChangeArrowheads="1"/>
          </p:cNvSpPr>
          <p:nvPr/>
        </p:nvSpPr>
        <p:spPr bwMode="auto">
          <a:xfrm rot="-5400000">
            <a:off x="1610519" y="3263486"/>
            <a:ext cx="1435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b="1" dirty="0">
                <a:solidFill>
                  <a:srgbClr val="000000"/>
                </a:solidFill>
                <a:latin typeface="Calibri"/>
                <a:cs typeface="Calibri"/>
              </a:rPr>
              <a:t>Survival, %</a:t>
            </a:r>
          </a:p>
        </p:txBody>
      </p:sp>
      <p:sp>
        <p:nvSpPr>
          <p:cNvPr id="40978" name="TextBox 51"/>
          <p:cNvSpPr txBox="1">
            <a:spLocks noChangeArrowheads="1"/>
          </p:cNvSpPr>
          <p:nvPr/>
        </p:nvSpPr>
        <p:spPr bwMode="auto">
          <a:xfrm>
            <a:off x="3100389" y="4477385"/>
            <a:ext cx="352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40979" name="TextBox 52"/>
          <p:cNvSpPr txBox="1">
            <a:spLocks noChangeArrowheads="1"/>
          </p:cNvSpPr>
          <p:nvPr/>
        </p:nvSpPr>
        <p:spPr bwMode="auto">
          <a:xfrm>
            <a:off x="4572001" y="4572635"/>
            <a:ext cx="354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12</a:t>
            </a:r>
          </a:p>
        </p:txBody>
      </p:sp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6172201" y="4572635"/>
            <a:ext cx="354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24</a:t>
            </a:r>
          </a:p>
        </p:txBody>
      </p:sp>
      <p:sp>
        <p:nvSpPr>
          <p:cNvPr id="40981" name="TextBox 54"/>
          <p:cNvSpPr txBox="1">
            <a:spLocks noChangeArrowheads="1"/>
          </p:cNvSpPr>
          <p:nvPr/>
        </p:nvSpPr>
        <p:spPr bwMode="auto">
          <a:xfrm>
            <a:off x="7848601" y="4572635"/>
            <a:ext cx="352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36</a:t>
            </a:r>
          </a:p>
        </p:txBody>
      </p:sp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9372600" y="4572635"/>
            <a:ext cx="35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48</a:t>
            </a:r>
          </a:p>
        </p:txBody>
      </p:sp>
      <p:sp>
        <p:nvSpPr>
          <p:cNvPr id="40983" name="TextBox 56"/>
          <p:cNvSpPr txBox="1">
            <a:spLocks noChangeArrowheads="1"/>
          </p:cNvSpPr>
          <p:nvPr/>
        </p:nvSpPr>
        <p:spPr bwMode="auto">
          <a:xfrm>
            <a:off x="6016467" y="4901248"/>
            <a:ext cx="7416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b="1" dirty="0">
                <a:solidFill>
                  <a:srgbClr val="000000"/>
                </a:solidFill>
                <a:latin typeface="Calibri"/>
                <a:cs typeface="Calibri"/>
              </a:rPr>
              <a:t>Months</a:t>
            </a:r>
          </a:p>
        </p:txBody>
      </p:sp>
      <p:sp>
        <p:nvSpPr>
          <p:cNvPr id="40984" name="Freeform 25"/>
          <p:cNvSpPr>
            <a:spLocks/>
          </p:cNvSpPr>
          <p:nvPr/>
        </p:nvSpPr>
        <p:spPr bwMode="auto">
          <a:xfrm>
            <a:off x="3338514" y="2261234"/>
            <a:ext cx="6338887" cy="1657350"/>
          </a:xfrm>
          <a:custGeom>
            <a:avLst/>
            <a:gdLst>
              <a:gd name="T0" fmla="*/ 337877233 w 5613541"/>
              <a:gd name="T1" fmla="*/ 2147483647 h 1203976"/>
              <a:gd name="T2" fmla="*/ 242915270 w 5613541"/>
              <a:gd name="T3" fmla="*/ 2147483647 h 1203976"/>
              <a:gd name="T4" fmla="*/ 210925817 w 5613541"/>
              <a:gd name="T5" fmla="*/ 2147483647 h 1203976"/>
              <a:gd name="T6" fmla="*/ 200374557 w 5613541"/>
              <a:gd name="T7" fmla="*/ 2147483647 h 1203976"/>
              <a:gd name="T8" fmla="*/ 192837881 w 5613541"/>
              <a:gd name="T9" fmla="*/ 2147483647 h 1203976"/>
              <a:gd name="T10" fmla="*/ 183401631 w 5613541"/>
              <a:gd name="T11" fmla="*/ 2147483647 h 1203976"/>
              <a:gd name="T12" fmla="*/ 163695929 w 5613541"/>
              <a:gd name="T13" fmla="*/ 2147483647 h 1203976"/>
              <a:gd name="T14" fmla="*/ 156829118 w 5613541"/>
              <a:gd name="T15" fmla="*/ 2147483647 h 1203976"/>
              <a:gd name="T16" fmla="*/ 140918409 w 5613541"/>
              <a:gd name="T17" fmla="*/ 2147483647 h 1203976"/>
              <a:gd name="T18" fmla="*/ 133884116 w 5613541"/>
              <a:gd name="T19" fmla="*/ 2147483647 h 1203976"/>
              <a:gd name="T20" fmla="*/ 129027093 w 5613541"/>
              <a:gd name="T21" fmla="*/ 2147483647 h 1203976"/>
              <a:gd name="T22" fmla="*/ 117973323 w 5613541"/>
              <a:gd name="T23" fmla="*/ 2147483647 h 1203976"/>
              <a:gd name="T24" fmla="*/ 114456114 w 5613541"/>
              <a:gd name="T25" fmla="*/ 2147483647 h 1203976"/>
              <a:gd name="T26" fmla="*/ 106584539 w 5613541"/>
              <a:gd name="T27" fmla="*/ 2147483647 h 1203976"/>
              <a:gd name="T28" fmla="*/ 102028637 w 5613541"/>
              <a:gd name="T29" fmla="*/ 2147483647 h 1203976"/>
              <a:gd name="T30" fmla="*/ 94693342 w 5613541"/>
              <a:gd name="T31" fmla="*/ 2147483647 h 1203976"/>
              <a:gd name="T32" fmla="*/ 74595353 w 5613541"/>
              <a:gd name="T33" fmla="*/ 2147483647 h 1203976"/>
              <a:gd name="T34" fmla="*/ 67561227 w 5613541"/>
              <a:gd name="T35" fmla="*/ 2147483647 h 1203976"/>
              <a:gd name="T36" fmla="*/ 57512203 w 5613541"/>
              <a:gd name="T37" fmla="*/ 2147483647 h 1203976"/>
              <a:gd name="T38" fmla="*/ 46290871 w 5613541"/>
              <a:gd name="T39" fmla="*/ 2147483647 h 1203976"/>
              <a:gd name="T40" fmla="*/ 42438834 w 5613541"/>
              <a:gd name="T41" fmla="*/ 2147483647 h 1203976"/>
              <a:gd name="T42" fmla="*/ 39591611 w 5613541"/>
              <a:gd name="T43" fmla="*/ 2147483647 h 1203976"/>
              <a:gd name="T44" fmla="*/ 34734554 w 5613541"/>
              <a:gd name="T45" fmla="*/ 2147483647 h 1203976"/>
              <a:gd name="T46" fmla="*/ 31719873 w 5613541"/>
              <a:gd name="T47" fmla="*/ 2147483647 h 1203976"/>
              <a:gd name="T48" fmla="*/ 28872789 w 5613541"/>
              <a:gd name="T49" fmla="*/ 2147483647 h 1203976"/>
              <a:gd name="T50" fmla="*/ 25858025 w 5613541"/>
              <a:gd name="T51" fmla="*/ 2147483647 h 1203976"/>
              <a:gd name="T52" fmla="*/ 23848302 w 5613541"/>
              <a:gd name="T53" fmla="*/ 2147483647 h 1203976"/>
              <a:gd name="T54" fmla="*/ 21168506 w 5613541"/>
              <a:gd name="T55" fmla="*/ 2147483647 h 1203976"/>
              <a:gd name="T56" fmla="*/ 19493680 w 5613541"/>
              <a:gd name="T57" fmla="*/ 2147483647 h 1203976"/>
              <a:gd name="T58" fmla="*/ 13799309 w 5613541"/>
              <a:gd name="T59" fmla="*/ 2147483647 h 1203976"/>
              <a:gd name="T60" fmla="*/ 10141847 w 5613541"/>
              <a:gd name="T61" fmla="*/ 2147483647 h 1203976"/>
              <a:gd name="T62" fmla="*/ 7434950 w 5613541"/>
              <a:gd name="T63" fmla="*/ 2147483647 h 1203976"/>
              <a:gd name="T64" fmla="*/ 4252830 w 5613541"/>
              <a:gd name="T65" fmla="*/ 2147483647 h 1203976"/>
              <a:gd name="T66" fmla="*/ 1573129 w 5613541"/>
              <a:gd name="T67" fmla="*/ 2147483647 h 1203976"/>
              <a:gd name="T68" fmla="*/ 280429 w 5613541"/>
              <a:gd name="T69" fmla="*/ 2051875613 h 120397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613541"/>
              <a:gd name="T106" fmla="*/ 0 h 1203976"/>
              <a:gd name="T107" fmla="*/ 5613541 w 5613541"/>
              <a:gd name="T108" fmla="*/ 1203976 h 120397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613541" h="1203976">
                <a:moveTo>
                  <a:pt x="5613541" y="1202843"/>
                </a:moveTo>
                <a:lnTo>
                  <a:pt x="4803915" y="1203976"/>
                </a:lnTo>
                <a:lnTo>
                  <a:pt x="4806297" y="1175401"/>
                </a:lnTo>
                <a:lnTo>
                  <a:pt x="3453748" y="1175401"/>
                </a:lnTo>
                <a:lnTo>
                  <a:pt x="3453748" y="1161322"/>
                </a:lnTo>
                <a:lnTo>
                  <a:pt x="2998929" y="1156351"/>
                </a:lnTo>
                <a:cubicBezTo>
                  <a:pt x="2998854" y="1150210"/>
                  <a:pt x="2998780" y="1144068"/>
                  <a:pt x="2998705" y="1137927"/>
                </a:cubicBezTo>
                <a:lnTo>
                  <a:pt x="2848910" y="1132538"/>
                </a:lnTo>
                <a:lnTo>
                  <a:pt x="2848910" y="1116496"/>
                </a:lnTo>
                <a:lnTo>
                  <a:pt x="2741754" y="1118251"/>
                </a:lnTo>
                <a:lnTo>
                  <a:pt x="2721891" y="1103964"/>
                </a:lnTo>
                <a:lnTo>
                  <a:pt x="2607591" y="1099201"/>
                </a:lnTo>
                <a:lnTo>
                  <a:pt x="2613165" y="1084913"/>
                </a:lnTo>
                <a:lnTo>
                  <a:pt x="2327416" y="1081399"/>
                </a:lnTo>
                <a:lnTo>
                  <a:pt x="2325035" y="1064731"/>
                </a:lnTo>
                <a:lnTo>
                  <a:pt x="2229785" y="1059969"/>
                </a:lnTo>
                <a:lnTo>
                  <a:pt x="2232166" y="1050443"/>
                </a:lnTo>
                <a:lnTo>
                  <a:pt x="2003566" y="1049195"/>
                </a:lnTo>
                <a:lnTo>
                  <a:pt x="1998804" y="1024250"/>
                </a:lnTo>
                <a:lnTo>
                  <a:pt x="1903554" y="1023001"/>
                </a:lnTo>
                <a:lnTo>
                  <a:pt x="1903554" y="994426"/>
                </a:lnTo>
                <a:lnTo>
                  <a:pt x="1834497" y="987699"/>
                </a:lnTo>
                <a:lnTo>
                  <a:pt x="1836878" y="968649"/>
                </a:lnTo>
                <a:lnTo>
                  <a:pt x="1677335" y="963470"/>
                </a:lnTo>
                <a:lnTo>
                  <a:pt x="1674953" y="947217"/>
                </a:lnTo>
                <a:lnTo>
                  <a:pt x="1627329" y="949182"/>
                </a:lnTo>
                <a:lnTo>
                  <a:pt x="1620185" y="930133"/>
                </a:lnTo>
                <a:lnTo>
                  <a:pt x="1515410" y="930132"/>
                </a:lnTo>
                <a:lnTo>
                  <a:pt x="1512548" y="906319"/>
                </a:lnTo>
                <a:lnTo>
                  <a:pt x="1450635" y="901558"/>
                </a:lnTo>
                <a:lnTo>
                  <a:pt x="1448735" y="887270"/>
                </a:lnTo>
                <a:lnTo>
                  <a:pt x="1346341" y="887270"/>
                </a:lnTo>
                <a:lnTo>
                  <a:pt x="1343960" y="870601"/>
                </a:lnTo>
                <a:lnTo>
                  <a:pt x="1060591" y="872982"/>
                </a:lnTo>
                <a:cubicBezTo>
                  <a:pt x="1060591" y="865044"/>
                  <a:pt x="1060592" y="857107"/>
                  <a:pt x="1060592" y="849169"/>
                </a:cubicBezTo>
                <a:lnTo>
                  <a:pt x="960579" y="853932"/>
                </a:lnTo>
                <a:cubicBezTo>
                  <a:pt x="960579" y="844407"/>
                  <a:pt x="960578" y="834882"/>
                  <a:pt x="960578" y="825357"/>
                </a:cubicBezTo>
                <a:lnTo>
                  <a:pt x="817704" y="821626"/>
                </a:lnTo>
                <a:lnTo>
                  <a:pt x="820085" y="804957"/>
                </a:lnTo>
                <a:lnTo>
                  <a:pt x="658160" y="803926"/>
                </a:lnTo>
                <a:lnTo>
                  <a:pt x="662922" y="774001"/>
                </a:lnTo>
                <a:lnTo>
                  <a:pt x="603391" y="742014"/>
                </a:lnTo>
                <a:lnTo>
                  <a:pt x="560529" y="739321"/>
                </a:lnTo>
                <a:lnTo>
                  <a:pt x="562910" y="717890"/>
                </a:lnTo>
                <a:lnTo>
                  <a:pt x="489091" y="715509"/>
                </a:lnTo>
                <a:lnTo>
                  <a:pt x="493853" y="696460"/>
                </a:lnTo>
                <a:lnTo>
                  <a:pt x="448610" y="667885"/>
                </a:lnTo>
                <a:lnTo>
                  <a:pt x="450991" y="627714"/>
                </a:lnTo>
                <a:lnTo>
                  <a:pt x="408129" y="628953"/>
                </a:lnTo>
                <a:lnTo>
                  <a:pt x="410510" y="593234"/>
                </a:lnTo>
                <a:lnTo>
                  <a:pt x="360504" y="575326"/>
                </a:lnTo>
                <a:lnTo>
                  <a:pt x="367648" y="558657"/>
                </a:lnTo>
                <a:lnTo>
                  <a:pt x="331929" y="561039"/>
                </a:lnTo>
                <a:lnTo>
                  <a:pt x="339073" y="541988"/>
                </a:lnTo>
                <a:lnTo>
                  <a:pt x="305735" y="541988"/>
                </a:lnTo>
                <a:lnTo>
                  <a:pt x="300972" y="522938"/>
                </a:lnTo>
                <a:lnTo>
                  <a:pt x="265254" y="496744"/>
                </a:lnTo>
                <a:lnTo>
                  <a:pt x="277160" y="480875"/>
                </a:lnTo>
                <a:lnTo>
                  <a:pt x="231916" y="477757"/>
                </a:lnTo>
                <a:lnTo>
                  <a:pt x="196198" y="453945"/>
                </a:lnTo>
                <a:lnTo>
                  <a:pt x="206109" y="430132"/>
                </a:lnTo>
                <a:lnTo>
                  <a:pt x="144196" y="422926"/>
                </a:lnTo>
                <a:lnTo>
                  <a:pt x="141429" y="357353"/>
                </a:lnTo>
                <a:lnTo>
                  <a:pt x="105710" y="346726"/>
                </a:lnTo>
                <a:lnTo>
                  <a:pt x="105710" y="232696"/>
                </a:lnTo>
                <a:lnTo>
                  <a:pt x="60466" y="220519"/>
                </a:lnTo>
                <a:cubicBezTo>
                  <a:pt x="61260" y="200676"/>
                  <a:pt x="62053" y="180832"/>
                  <a:pt x="62847" y="160989"/>
                </a:cubicBezTo>
                <a:lnTo>
                  <a:pt x="22367" y="156226"/>
                </a:lnTo>
                <a:lnTo>
                  <a:pt x="28942" y="44917"/>
                </a:lnTo>
                <a:cubicBezTo>
                  <a:pt x="27751" y="21501"/>
                  <a:pt x="7972" y="35949"/>
                  <a:pt x="3986" y="28463"/>
                </a:cubicBezTo>
                <a:cubicBezTo>
                  <a:pt x="0" y="20977"/>
                  <a:pt x="6726" y="2622"/>
                  <a:pt x="5027" y="0"/>
                </a:cubicBezTo>
              </a:path>
            </a:pathLst>
          </a:custGeom>
          <a:noFill/>
          <a:ln w="28575" cap="flat" cmpd="sng">
            <a:solidFill>
              <a:srgbClr val="00009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85" name="TextBox 58"/>
          <p:cNvSpPr txBox="1">
            <a:spLocks noChangeArrowheads="1"/>
          </p:cNvSpPr>
          <p:nvPr/>
        </p:nvSpPr>
        <p:spPr bwMode="auto">
          <a:xfrm>
            <a:off x="3767138" y="235331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42% survival at 1 year</a:t>
            </a:r>
          </a:p>
        </p:txBody>
      </p:sp>
      <p:sp>
        <p:nvSpPr>
          <p:cNvPr id="40986" name="TextBox 60"/>
          <p:cNvSpPr txBox="1">
            <a:spLocks noChangeArrowheads="1"/>
          </p:cNvSpPr>
          <p:nvPr/>
        </p:nvSpPr>
        <p:spPr bwMode="auto">
          <a:xfrm>
            <a:off x="7072314" y="2696210"/>
            <a:ext cx="18430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23% survival at 3 years</a:t>
            </a:r>
          </a:p>
        </p:txBody>
      </p:sp>
      <p:sp>
        <p:nvSpPr>
          <p:cNvPr id="40987" name="Down Arrow 31"/>
          <p:cNvSpPr>
            <a:spLocks noChangeArrowheads="1"/>
          </p:cNvSpPr>
          <p:nvPr/>
        </p:nvSpPr>
        <p:spPr bwMode="auto">
          <a:xfrm>
            <a:off x="7813675" y="3385184"/>
            <a:ext cx="382588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>
            <a:noFill/>
          </a:ln>
        </p:spPr>
        <p:txBody>
          <a:bodyPr anchor="ctr"/>
          <a:lstStyle/>
          <a:p>
            <a:pPr algn="ctr"/>
            <a:endParaRPr lang="en-US" dirty="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33" name="Straight Connector 32"/>
          <p:cNvCxnSpPr/>
          <p:nvPr/>
        </p:nvCxnSpPr>
        <p:spPr bwMode="auto">
          <a:xfrm rot="5400000">
            <a:off x="4757738" y="4442460"/>
            <a:ext cx="730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 bwMode="auto">
          <a:xfrm rot="5400000">
            <a:off x="6373813" y="4440872"/>
            <a:ext cx="730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 bwMode="auto">
          <a:xfrm rot="5400000">
            <a:off x="7989888" y="4436110"/>
            <a:ext cx="730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 bwMode="auto">
          <a:xfrm rot="5400000">
            <a:off x="9539288" y="4432935"/>
            <a:ext cx="730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2" name="Down Arrow 36"/>
          <p:cNvSpPr>
            <a:spLocks noChangeArrowheads="1"/>
          </p:cNvSpPr>
          <p:nvPr/>
        </p:nvSpPr>
        <p:spPr bwMode="auto">
          <a:xfrm>
            <a:off x="4591050" y="3004184"/>
            <a:ext cx="381000" cy="381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>
            <a:noFill/>
          </a:ln>
        </p:spPr>
        <p:txBody>
          <a:bodyPr anchor="ctr"/>
          <a:lstStyle/>
          <a:p>
            <a:pPr algn="ctr"/>
            <a:endParaRPr lang="en-US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5394" name="Line 35"/>
          <p:cNvSpPr>
            <a:spLocks noChangeShapeType="1"/>
          </p:cNvSpPr>
          <p:nvPr/>
        </p:nvSpPr>
        <p:spPr bwMode="auto">
          <a:xfrm>
            <a:off x="3276600" y="4396422"/>
            <a:ext cx="0" cy="100012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999999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396" name="Line 37"/>
          <p:cNvSpPr>
            <a:spLocks noChangeShapeType="1"/>
          </p:cNvSpPr>
          <p:nvPr/>
        </p:nvSpPr>
        <p:spPr bwMode="auto">
          <a:xfrm>
            <a:off x="4724400" y="4420234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999999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397" name="Line 38"/>
          <p:cNvSpPr>
            <a:spLocks noChangeShapeType="1"/>
          </p:cNvSpPr>
          <p:nvPr/>
        </p:nvSpPr>
        <p:spPr bwMode="auto">
          <a:xfrm>
            <a:off x="6324600" y="4420234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999999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398" name="Line 39"/>
          <p:cNvSpPr>
            <a:spLocks noChangeShapeType="1"/>
          </p:cNvSpPr>
          <p:nvPr/>
        </p:nvSpPr>
        <p:spPr bwMode="auto">
          <a:xfrm>
            <a:off x="8001000" y="4420234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999999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399" name="Line 40"/>
          <p:cNvSpPr>
            <a:spLocks noChangeShapeType="1"/>
          </p:cNvSpPr>
          <p:nvPr/>
        </p:nvSpPr>
        <p:spPr bwMode="auto">
          <a:xfrm>
            <a:off x="9525000" y="4420234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999999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Overt HE is associated with poor prognosis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09" y="997527"/>
            <a:ext cx="11857470" cy="5248893"/>
          </a:xfrm>
        </p:spPr>
        <p:txBody>
          <a:bodyPr>
            <a:normAutofit/>
          </a:bodyPr>
          <a:lstStyle/>
          <a:p>
            <a:r>
              <a:rPr lang="en-US" dirty="0"/>
              <a:t>&lt;50% survival at 1 year after diagnosis of HE;  </a:t>
            </a:r>
            <a:br>
              <a:rPr lang="en-US" dirty="0"/>
            </a:br>
            <a:r>
              <a:rPr lang="en-US" dirty="0"/>
              <a:t>&lt;25% survival at 3 years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84109" y="6347676"/>
            <a:ext cx="85185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3366FF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342900" indent="-342900">
              <a:spcBef>
                <a:spcPts val="288"/>
              </a:spcBef>
            </a:pPr>
            <a:r>
              <a:rPr lang="en-US" sz="1600" i="1" dirty="0">
                <a:solidFill>
                  <a:srgbClr val="000000"/>
                </a:solidFill>
                <a:latin typeface="+mn-lt"/>
                <a:cs typeface="Calibri"/>
              </a:rPr>
              <a:t>Bustamante et al. J </a:t>
            </a:r>
            <a:r>
              <a:rPr lang="en-US" sz="1600" i="1" dirty="0" err="1">
                <a:solidFill>
                  <a:srgbClr val="000000"/>
                </a:solidFill>
                <a:latin typeface="+mn-lt"/>
                <a:cs typeface="Calibri"/>
              </a:rPr>
              <a:t>Hepatol</a:t>
            </a:r>
            <a:r>
              <a:rPr lang="en-US" sz="1600" i="1" dirty="0">
                <a:solidFill>
                  <a:srgbClr val="000000"/>
                </a:solidFill>
                <a:latin typeface="+mn-lt"/>
                <a:cs typeface="Calibri"/>
              </a:rPr>
              <a:t>. 1999;30:890-895</a:t>
            </a:r>
            <a:r>
              <a:rPr lang="en-US" sz="1100" i="1" dirty="0">
                <a:solidFill>
                  <a:srgbClr val="000000"/>
                </a:solidFill>
                <a:latin typeface="+mn-lt"/>
                <a:cs typeface="Calibri"/>
              </a:rPr>
              <a:t>.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60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19535" y="5243481"/>
            <a:ext cx="8424000" cy="728721"/>
          </a:xfrm>
        </p:spPr>
        <p:txBody>
          <a:bodyPr>
            <a:normAutofit fontScale="90000"/>
          </a:bodyPr>
          <a:lstStyle/>
          <a:p>
            <a:r>
              <a:rPr lang="en-US" dirty="0"/>
              <a:t>Early referral for liver transplantation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32090-F30C-434F-B5D7-EA4FECDAC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049" y="581629"/>
            <a:ext cx="4252973" cy="42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4730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Covert HE is independently associated with increased risk of hospitalisation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76" y="700285"/>
            <a:ext cx="7870865" cy="456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1" y="5595605"/>
            <a:ext cx="8969829" cy="120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91429" y="6531429"/>
            <a:ext cx="6415314" cy="265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943" y="6487887"/>
            <a:ext cx="2865437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39378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Covert HE is independently associated with poor survival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662" y="909432"/>
            <a:ext cx="9060873" cy="512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098" y="6441705"/>
            <a:ext cx="2830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err="1">
                <a:solidFill>
                  <a:srgbClr val="333C3E"/>
                </a:solidFill>
              </a:rPr>
              <a:t>Patidar</a:t>
            </a:r>
            <a:r>
              <a:rPr lang="en-GB" sz="1600" i="1" dirty="0">
                <a:solidFill>
                  <a:srgbClr val="333C3E"/>
                </a:solidFill>
              </a:rPr>
              <a:t> K et al. AJG 2014</a:t>
            </a:r>
          </a:p>
        </p:txBody>
      </p:sp>
    </p:spTree>
    <p:extLst>
      <p:ext uri="{BB962C8B-B14F-4D97-AF65-F5344CB8AC3E}">
        <p14:creationId xmlns:p14="http://schemas.microsoft.com/office/powerpoint/2010/main" val="391693355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02B6C-D76B-B140-8500-46B1613EF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140" y="5009914"/>
            <a:ext cx="11232000" cy="728721"/>
          </a:xfrm>
        </p:spPr>
        <p:txBody>
          <a:bodyPr/>
          <a:lstStyle/>
          <a:p>
            <a:r>
              <a:rPr lang="en-US" dirty="0"/>
              <a:t>Early diagnosis of hepatic encephalopathy</a:t>
            </a:r>
          </a:p>
        </p:txBody>
      </p:sp>
      <p:pic>
        <p:nvPicPr>
          <p:cNvPr id="1026" name="Picture 2" descr="early detect">
            <a:extLst>
              <a:ext uri="{FF2B5EF4-FFF2-40B4-BE49-F238E27FC236}">
                <a16:creationId xmlns:a16="http://schemas.microsoft.com/office/drawing/2014/main" id="{C64D2112-6010-5C40-82B1-9E5858799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609600"/>
            <a:ext cx="508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DC27E85-19CF-834A-8176-5002329D863B}"/>
              </a:ext>
            </a:extLst>
          </p:cNvPr>
          <p:cNvGrpSpPr/>
          <p:nvPr/>
        </p:nvGrpSpPr>
        <p:grpSpPr>
          <a:xfrm rot="20275919">
            <a:off x="724395" y="807523"/>
            <a:ext cx="1983179" cy="1080655"/>
            <a:chOff x="724395" y="1757548"/>
            <a:chExt cx="1983179" cy="1080655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7D616285-DA87-4A42-B91C-5FB3A98A24A2}"/>
                </a:ext>
              </a:extLst>
            </p:cNvPr>
            <p:cNvSpPr/>
            <p:nvPr/>
          </p:nvSpPr>
          <p:spPr>
            <a:xfrm>
              <a:off x="724395" y="1757548"/>
              <a:ext cx="1983179" cy="1080655"/>
            </a:xfrm>
            <a:prstGeom prst="roundRect">
              <a:avLst/>
            </a:prstGeom>
            <a:solidFill>
              <a:srgbClr val="D808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805770-D317-FE4B-B599-F52D2906F4B9}"/>
                </a:ext>
              </a:extLst>
            </p:cNvPr>
            <p:cNvSpPr txBox="1"/>
            <p:nvPr/>
          </p:nvSpPr>
          <p:spPr>
            <a:xfrm>
              <a:off x="843148" y="2109344"/>
              <a:ext cx="1779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? Ammonia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3DF40BE-39F0-DF4C-A8DE-5BF4F502C80F}"/>
              </a:ext>
            </a:extLst>
          </p:cNvPr>
          <p:cNvGrpSpPr/>
          <p:nvPr/>
        </p:nvGrpSpPr>
        <p:grpSpPr>
          <a:xfrm rot="20329853">
            <a:off x="1151905" y="2811483"/>
            <a:ext cx="1983179" cy="1080655"/>
            <a:chOff x="724394" y="3429000"/>
            <a:chExt cx="1983179" cy="108065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88B7034-0861-6346-9E85-023C28903101}"/>
                </a:ext>
              </a:extLst>
            </p:cNvPr>
            <p:cNvSpPr/>
            <p:nvPr/>
          </p:nvSpPr>
          <p:spPr>
            <a:xfrm>
              <a:off x="724394" y="3429000"/>
              <a:ext cx="1983179" cy="1080655"/>
            </a:xfrm>
            <a:prstGeom prst="roundRect">
              <a:avLst/>
            </a:prstGeom>
            <a:solidFill>
              <a:srgbClr val="D808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8A67BF-4A44-494B-8F4D-2B8D38BC049D}"/>
                </a:ext>
              </a:extLst>
            </p:cNvPr>
            <p:cNvSpPr txBox="1"/>
            <p:nvPr/>
          </p:nvSpPr>
          <p:spPr>
            <a:xfrm>
              <a:off x="1038140" y="3764476"/>
              <a:ext cx="1230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? EEG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110B68-957E-A942-9500-93750C9DA73E}"/>
              </a:ext>
            </a:extLst>
          </p:cNvPr>
          <p:cNvGrpSpPr/>
          <p:nvPr/>
        </p:nvGrpSpPr>
        <p:grpSpPr>
          <a:xfrm rot="19306162">
            <a:off x="8636000" y="1707825"/>
            <a:ext cx="3405579" cy="1080655"/>
            <a:chOff x="8636000" y="1387192"/>
            <a:chExt cx="3405579" cy="108065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BD74E2E-62BC-C64F-AD46-061E2A1F3E0D}"/>
                </a:ext>
              </a:extLst>
            </p:cNvPr>
            <p:cNvSpPr/>
            <p:nvPr/>
          </p:nvSpPr>
          <p:spPr>
            <a:xfrm>
              <a:off x="8636000" y="1387192"/>
              <a:ext cx="3405579" cy="1080655"/>
            </a:xfrm>
            <a:prstGeom prst="roundRect">
              <a:avLst/>
            </a:prstGeom>
            <a:solidFill>
              <a:srgbClr val="D808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1F225B-4955-C947-825D-EA55A37DF92F}"/>
                </a:ext>
              </a:extLst>
            </p:cNvPr>
            <p:cNvSpPr txBox="1"/>
            <p:nvPr/>
          </p:nvSpPr>
          <p:spPr>
            <a:xfrm>
              <a:off x="8823366" y="1620377"/>
              <a:ext cx="3063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?</a:t>
              </a:r>
              <a:r>
                <a:rPr lang="en-US" b="1" dirty="0" err="1">
                  <a:solidFill>
                    <a:schemeClr val="bg1"/>
                  </a:solidFill>
                </a:rPr>
                <a:t>neuropsychometric</a:t>
              </a:r>
              <a:r>
                <a:rPr lang="en-US" b="1" dirty="0">
                  <a:solidFill>
                    <a:schemeClr val="bg1"/>
                  </a:solidFill>
                </a:rPr>
                <a:t> tests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43596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813" y="992040"/>
            <a:ext cx="8577228" cy="553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31" y="55305"/>
            <a:ext cx="8360275" cy="90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11" y="6576581"/>
            <a:ext cx="639127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29641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24B55E-4AD8-664B-9DAB-54E3CD90B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5" y="413020"/>
            <a:ext cx="12192000" cy="455942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E15359D-49BD-D441-A8EA-6616D6CFD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56250"/>
            <a:ext cx="11232000" cy="720000"/>
          </a:xfrm>
        </p:spPr>
        <p:txBody>
          <a:bodyPr/>
          <a:lstStyle/>
          <a:p>
            <a:r>
              <a:rPr lang="en-US" dirty="0"/>
              <a:t>The Animal Naming Test: an easy tool for the assessment of HE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F2ACE-1213-A247-813E-2F2AADDE81EA}"/>
              </a:ext>
            </a:extLst>
          </p:cNvPr>
          <p:cNvGrpSpPr/>
          <p:nvPr/>
        </p:nvGrpSpPr>
        <p:grpSpPr>
          <a:xfrm>
            <a:off x="-47500" y="4750130"/>
            <a:ext cx="12192000" cy="2390872"/>
            <a:chOff x="0" y="4372123"/>
            <a:chExt cx="12192000" cy="27688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FD7283-57FE-3B43-A7AB-13BD20EE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372123"/>
              <a:ext cx="12192000" cy="276887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4BC232-8C1F-C042-A9E8-1BAD0F1895F5}"/>
                </a:ext>
              </a:extLst>
            </p:cNvPr>
            <p:cNvSpPr/>
            <p:nvPr/>
          </p:nvSpPr>
          <p:spPr>
            <a:xfrm>
              <a:off x="10592790" y="5902036"/>
              <a:ext cx="1599210" cy="1199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63204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28EEAB-F373-764E-9D18-19CE4981D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000" y="5647927"/>
            <a:ext cx="11232000" cy="728721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Pathogenesis and precipitating factors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23C929-9D25-004C-95F9-55F23C525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92" t="31018" r="32262" b="32881"/>
          <a:stretch/>
        </p:blipFill>
        <p:spPr>
          <a:xfrm>
            <a:off x="2813539" y="554967"/>
            <a:ext cx="6564923" cy="439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7527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D1122-174F-AD41-823E-61404E901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48" y="-5744"/>
            <a:ext cx="11232000" cy="720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Ammonia is not a reliable biomarker of HE in cirrhosis but when high is likely to portend a poor prognosis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ACE4E5-8C59-2944-99DC-200BF72180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5487" y="1409420"/>
            <a:ext cx="5179594" cy="2979865"/>
          </a:xfrm>
          <a:prstGeom prst="rect">
            <a:avLst/>
          </a:prstGeom>
        </p:spPr>
      </p:pic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D01D637-85A9-964A-94E7-FA4260EC4950}"/>
              </a:ext>
            </a:extLst>
          </p:cNvPr>
          <p:cNvGrpSpPr/>
          <p:nvPr/>
        </p:nvGrpSpPr>
        <p:grpSpPr>
          <a:xfrm>
            <a:off x="5243515" y="1685917"/>
            <a:ext cx="6927385" cy="3976902"/>
            <a:chOff x="2128495" y="1709421"/>
            <a:chExt cx="7682979" cy="4117422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9AE3889-5CBD-F145-8ABF-BC1B8DF63924}"/>
                </a:ext>
              </a:extLst>
            </p:cNvPr>
            <p:cNvCxnSpPr/>
            <p:nvPr/>
          </p:nvCxnSpPr>
          <p:spPr>
            <a:xfrm rot="5400000" flipH="1">
              <a:off x="3104874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B5D5C03-FC40-BC45-8A28-75DB987D1E86}"/>
                </a:ext>
              </a:extLst>
            </p:cNvPr>
            <p:cNvGrpSpPr/>
            <p:nvPr/>
          </p:nvGrpSpPr>
          <p:grpSpPr>
            <a:xfrm>
              <a:off x="2724053" y="5064759"/>
              <a:ext cx="424703" cy="369332"/>
              <a:chOff x="1438582" y="4722866"/>
              <a:chExt cx="424703" cy="369332"/>
            </a:xfrm>
          </p:grpSpPr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A2080370-65C0-2342-8B28-EF24F243F86D}"/>
                  </a:ext>
                </a:extLst>
              </p:cNvPr>
              <p:cNvCxnSpPr/>
              <p:nvPr/>
            </p:nvCxnSpPr>
            <p:spPr>
              <a:xfrm flipH="1">
                <a:off x="1773285" y="4908846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8F868B18-8D57-984B-AA54-4500FA0E1AFE}"/>
                  </a:ext>
                </a:extLst>
              </p:cNvPr>
              <p:cNvSpPr txBox="1"/>
              <p:nvPr/>
            </p:nvSpPr>
            <p:spPr>
              <a:xfrm>
                <a:off x="1438582" y="4722866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GB" b="1" dirty="0"/>
                  <a:t>0</a:t>
                </a: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7E75C74-4D6E-E947-A72B-C3260977DDB2}"/>
                </a:ext>
              </a:extLst>
            </p:cNvPr>
            <p:cNvSpPr txBox="1"/>
            <p:nvPr/>
          </p:nvSpPr>
          <p:spPr>
            <a:xfrm>
              <a:off x="3235191" y="5327007"/>
              <a:ext cx="929053" cy="29402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Healthy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8BAF3761-1D21-6C4C-8DF3-2E1ADB485291}"/>
                </a:ext>
              </a:extLst>
            </p:cNvPr>
            <p:cNvGrpSpPr/>
            <p:nvPr/>
          </p:nvGrpSpPr>
          <p:grpSpPr>
            <a:xfrm>
              <a:off x="2488012" y="4243140"/>
              <a:ext cx="660744" cy="323422"/>
              <a:chOff x="1202541" y="4745821"/>
              <a:chExt cx="660744" cy="323422"/>
            </a:xfrm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D308842A-4D84-E44C-999C-040ED7B1B75E}"/>
                  </a:ext>
                </a:extLst>
              </p:cNvPr>
              <p:cNvCxnSpPr/>
              <p:nvPr/>
            </p:nvCxnSpPr>
            <p:spPr>
              <a:xfrm flipH="1">
                <a:off x="1773285" y="4908846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E3A725F6-115D-6542-925C-F9010C417DDA}"/>
                  </a:ext>
                </a:extLst>
              </p:cNvPr>
              <p:cNvSpPr txBox="1"/>
              <p:nvPr/>
            </p:nvSpPr>
            <p:spPr>
              <a:xfrm>
                <a:off x="1202541" y="4745821"/>
                <a:ext cx="582611" cy="32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GB" sz="1600" b="1" dirty="0"/>
                  <a:t>100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A6EE9F4D-3385-7342-BA77-3003BC3EE2AA}"/>
                </a:ext>
              </a:extLst>
            </p:cNvPr>
            <p:cNvGrpSpPr/>
            <p:nvPr/>
          </p:nvGrpSpPr>
          <p:grpSpPr>
            <a:xfrm>
              <a:off x="2460361" y="3398567"/>
              <a:ext cx="688394" cy="323422"/>
              <a:chOff x="1174891" y="4745821"/>
              <a:chExt cx="688394" cy="323422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A921802D-6A85-CF45-99DE-3F14B9A31EBE}"/>
                  </a:ext>
                </a:extLst>
              </p:cNvPr>
              <p:cNvCxnSpPr/>
              <p:nvPr/>
            </p:nvCxnSpPr>
            <p:spPr>
              <a:xfrm flipH="1">
                <a:off x="1773285" y="4908846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6E7BDAF-BF4E-B34D-936A-0678F19F42EB}"/>
                  </a:ext>
                </a:extLst>
              </p:cNvPr>
              <p:cNvSpPr txBox="1"/>
              <p:nvPr/>
            </p:nvSpPr>
            <p:spPr>
              <a:xfrm>
                <a:off x="1174891" y="4745821"/>
                <a:ext cx="610261" cy="32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GB" sz="1600" b="1" dirty="0"/>
                  <a:t>200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7D303239-DC60-1042-A4D2-92D6C11580EC}"/>
                </a:ext>
              </a:extLst>
            </p:cNvPr>
            <p:cNvGrpSpPr/>
            <p:nvPr/>
          </p:nvGrpSpPr>
          <p:grpSpPr>
            <a:xfrm>
              <a:off x="2460361" y="2553994"/>
              <a:ext cx="688394" cy="323422"/>
              <a:chOff x="1174891" y="4745821"/>
              <a:chExt cx="688394" cy="323422"/>
            </a:xfrm>
          </p:grpSpPr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CA66439D-FFF2-B744-B4E3-EF3FAE41F593}"/>
                  </a:ext>
                </a:extLst>
              </p:cNvPr>
              <p:cNvCxnSpPr/>
              <p:nvPr/>
            </p:nvCxnSpPr>
            <p:spPr>
              <a:xfrm flipH="1">
                <a:off x="1773285" y="4908846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9D8687F2-4358-F64F-B9AC-45F8C12BF7D8}"/>
                  </a:ext>
                </a:extLst>
              </p:cNvPr>
              <p:cNvSpPr txBox="1"/>
              <p:nvPr/>
            </p:nvSpPr>
            <p:spPr>
              <a:xfrm>
                <a:off x="1174891" y="4745821"/>
                <a:ext cx="610261" cy="32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GB" sz="1600" b="1" dirty="0"/>
                  <a:t>300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20ABC01-0681-8D48-A075-62AA89A986AC}"/>
                </a:ext>
              </a:extLst>
            </p:cNvPr>
            <p:cNvGrpSpPr/>
            <p:nvPr/>
          </p:nvGrpSpPr>
          <p:grpSpPr>
            <a:xfrm>
              <a:off x="2455483" y="1709421"/>
              <a:ext cx="693272" cy="323422"/>
              <a:chOff x="1170013" y="4745821"/>
              <a:chExt cx="693272" cy="323422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B8F7927C-03F7-8B4A-AB59-57D9D2538638}"/>
                  </a:ext>
                </a:extLst>
              </p:cNvPr>
              <p:cNvCxnSpPr/>
              <p:nvPr/>
            </p:nvCxnSpPr>
            <p:spPr>
              <a:xfrm flipH="1">
                <a:off x="1773285" y="4908846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22E3378-481D-5147-8FC7-F76661EFEA5F}"/>
                  </a:ext>
                </a:extLst>
              </p:cNvPr>
              <p:cNvSpPr txBox="1"/>
              <p:nvPr/>
            </p:nvSpPr>
            <p:spPr>
              <a:xfrm>
                <a:off x="1170013" y="4745821"/>
                <a:ext cx="615140" cy="32342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GB" sz="1600" b="1" dirty="0"/>
                  <a:t>400</a:t>
                </a:r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042E79D-7DA0-054E-82BC-B8D14CF2C23A}"/>
                </a:ext>
              </a:extLst>
            </p:cNvPr>
            <p:cNvSpPr txBox="1"/>
            <p:nvPr/>
          </p:nvSpPr>
          <p:spPr>
            <a:xfrm rot="16200000">
              <a:off x="1849717" y="3718785"/>
              <a:ext cx="963529" cy="40597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GB" sz="1600" b="1" dirty="0">
                  <a:latin typeface="Arial Narrow"/>
                </a:rPr>
                <a:t>µ</a:t>
              </a:r>
              <a:r>
                <a:rPr lang="en-GB" sz="1600" b="1" dirty="0"/>
                <a:t>mol</a:t>
              </a:r>
              <a:r>
                <a:rPr lang="en-GB" sz="2000" b="1" dirty="0"/>
                <a:t>/</a:t>
              </a:r>
              <a:r>
                <a:rPr lang="en-GB" sz="1600" b="1" dirty="0"/>
                <a:t>L</a:t>
              </a:r>
              <a:endParaRPr lang="en-GB" sz="2000" b="1" dirty="0"/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8CB75FA-CE77-C04B-9263-13BB101C096B}"/>
                </a:ext>
              </a:extLst>
            </p:cNvPr>
            <p:cNvCxnSpPr/>
            <p:nvPr/>
          </p:nvCxnSpPr>
          <p:spPr>
            <a:xfrm rot="5400000" flipH="1">
              <a:off x="4204555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150AA5-AE71-F245-B340-77C2896A16B4}"/>
                </a:ext>
              </a:extLst>
            </p:cNvPr>
            <p:cNvCxnSpPr/>
            <p:nvPr/>
          </p:nvCxnSpPr>
          <p:spPr>
            <a:xfrm rot="5400000" flipH="1">
              <a:off x="5304236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7FE21D-9FAD-594A-83C6-8B823E86DFCC}"/>
                </a:ext>
              </a:extLst>
            </p:cNvPr>
            <p:cNvCxnSpPr/>
            <p:nvPr/>
          </p:nvCxnSpPr>
          <p:spPr>
            <a:xfrm rot="5400000" flipH="1">
              <a:off x="6403917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51CC04E-3BE5-324E-AEBD-89F10267C676}"/>
                </a:ext>
              </a:extLst>
            </p:cNvPr>
            <p:cNvCxnSpPr/>
            <p:nvPr/>
          </p:nvCxnSpPr>
          <p:spPr>
            <a:xfrm rot="5400000" flipH="1">
              <a:off x="7503598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220C766-5A0A-C741-B2DD-FCA1973CB6B4}"/>
                </a:ext>
              </a:extLst>
            </p:cNvPr>
            <p:cNvCxnSpPr/>
            <p:nvPr/>
          </p:nvCxnSpPr>
          <p:spPr>
            <a:xfrm rot="5400000" flipH="1">
              <a:off x="8603279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6AC4DF6-8708-8144-A021-233AB06B073B}"/>
                </a:ext>
              </a:extLst>
            </p:cNvPr>
            <p:cNvCxnSpPr/>
            <p:nvPr/>
          </p:nvCxnSpPr>
          <p:spPr>
            <a:xfrm rot="5400000" flipH="1">
              <a:off x="9702960" y="5295663"/>
              <a:ext cx="9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210072C-0AFA-584F-A826-F60EEB3225CE}"/>
                </a:ext>
              </a:extLst>
            </p:cNvPr>
            <p:cNvSpPr txBox="1"/>
            <p:nvPr/>
          </p:nvSpPr>
          <p:spPr>
            <a:xfrm>
              <a:off x="4268997" y="5327007"/>
              <a:ext cx="1060799" cy="29402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Cirrhosis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AB673D2-AC44-DC45-8C25-6ADAAE68AB43}"/>
                </a:ext>
              </a:extLst>
            </p:cNvPr>
            <p:cNvSpPr txBox="1"/>
            <p:nvPr/>
          </p:nvSpPr>
          <p:spPr>
            <a:xfrm>
              <a:off x="5519130" y="5327007"/>
              <a:ext cx="759898" cy="29402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TIPSS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38B22B3-C134-0F46-BFEF-924186F71FBC}"/>
                </a:ext>
              </a:extLst>
            </p:cNvPr>
            <p:cNvSpPr txBox="1"/>
            <p:nvPr/>
          </p:nvSpPr>
          <p:spPr>
            <a:xfrm>
              <a:off x="6647273" y="5327007"/>
              <a:ext cx="702970" cy="29402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ACLF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780E79B-12EC-594D-BBEB-572D5387B1DA}"/>
                </a:ext>
              </a:extLst>
            </p:cNvPr>
            <p:cNvSpPr txBox="1"/>
            <p:nvPr/>
          </p:nvSpPr>
          <p:spPr>
            <a:xfrm>
              <a:off x="7812013" y="5327007"/>
              <a:ext cx="572852" cy="29402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ALF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40C017B-B2A8-AA40-ACA7-E8A43FD53DCC}"/>
                </a:ext>
              </a:extLst>
            </p:cNvPr>
            <p:cNvSpPr txBox="1"/>
            <p:nvPr/>
          </p:nvSpPr>
          <p:spPr>
            <a:xfrm>
              <a:off x="8584772" y="5327008"/>
              <a:ext cx="1226702" cy="49983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sz="1400" b="1" dirty="0"/>
                <a:t>ICP</a:t>
              </a:r>
              <a:r>
                <a:rPr lang="en-GB" sz="1600" b="1" dirty="0"/>
                <a:t/>
              </a:r>
              <a:br>
                <a:rPr lang="en-GB" sz="1600" b="1" dirty="0"/>
              </a:br>
              <a:r>
                <a:rPr lang="en-GB" sz="1400" b="1" dirty="0"/>
                <a:t>&gt;25 mmHg</a:t>
              </a:r>
              <a:endParaRPr lang="en-GB" sz="1600" b="1" dirty="0"/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04294EA-13A3-324C-9DFF-8E4E0EFF0BC9}"/>
                </a:ext>
              </a:extLst>
            </p:cNvPr>
            <p:cNvGrpSpPr/>
            <p:nvPr/>
          </p:nvGrpSpPr>
          <p:grpSpPr>
            <a:xfrm>
              <a:off x="3573362" y="4825847"/>
              <a:ext cx="252706" cy="252706"/>
              <a:chOff x="2251087" y="4176314"/>
              <a:chExt cx="252706" cy="252706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1D31D218-A535-024C-8F0B-A16F427BDC88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613E7BE2-4279-A347-8A27-782CECB8A5C7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Oval 51">
              <a:extLst>
                <a:ext uri="{FF2B5EF4-FFF2-40B4-BE49-F238E27FC236}">
                  <a16:creationId xmlns:a16="http://schemas.microsoft.com/office/drawing/2014/main" id="{754764A9-8A4C-4840-9315-E6DC1E003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917" y="4879603"/>
              <a:ext cx="625596" cy="37117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F8054D5B-E917-954E-849D-118993DEA15C}"/>
                </a:ext>
              </a:extLst>
            </p:cNvPr>
            <p:cNvGrpSpPr/>
            <p:nvPr/>
          </p:nvGrpSpPr>
          <p:grpSpPr>
            <a:xfrm>
              <a:off x="4673043" y="4662017"/>
              <a:ext cx="252706" cy="252706"/>
              <a:chOff x="2251087" y="4176314"/>
              <a:chExt cx="252706" cy="252706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93AE2A1B-9E61-CA40-AB63-3FE9826165A4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82D11A74-F17B-7F46-864F-A956E9FFF3E1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Oval 51">
              <a:extLst>
                <a:ext uri="{FF2B5EF4-FFF2-40B4-BE49-F238E27FC236}">
                  <a16:creationId xmlns:a16="http://schemas.microsoft.com/office/drawing/2014/main" id="{7AC748BC-7C80-1849-A9E7-E0964B323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598" y="4750063"/>
              <a:ext cx="625596" cy="50071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5221815-B05D-0A48-8F62-413837E06097}"/>
                </a:ext>
              </a:extLst>
            </p:cNvPr>
            <p:cNvGrpSpPr/>
            <p:nvPr/>
          </p:nvGrpSpPr>
          <p:grpSpPr>
            <a:xfrm>
              <a:off x="5772724" y="4521047"/>
              <a:ext cx="252706" cy="252706"/>
              <a:chOff x="2251087" y="4176314"/>
              <a:chExt cx="252706" cy="252706"/>
            </a:xfrm>
          </p:grpSpPr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80C8633C-D3D7-8A45-BCD1-3ABC0DE74DD6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60A0FFC7-F003-B245-8CCC-AE02EAE2479F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2" name="Oval 51">
              <a:extLst>
                <a:ext uri="{FF2B5EF4-FFF2-40B4-BE49-F238E27FC236}">
                  <a16:creationId xmlns:a16="http://schemas.microsoft.com/office/drawing/2014/main" id="{CE5807D3-10FF-2949-8A60-8E29E6A4A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6279" y="4605283"/>
              <a:ext cx="625596" cy="64549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9FF1615B-4B11-B748-8296-C98586FEDDB8}"/>
                </a:ext>
              </a:extLst>
            </p:cNvPr>
            <p:cNvGrpSpPr/>
            <p:nvPr/>
          </p:nvGrpSpPr>
          <p:grpSpPr>
            <a:xfrm>
              <a:off x="6872405" y="4052417"/>
              <a:ext cx="252706" cy="252706"/>
              <a:chOff x="2251087" y="4176314"/>
              <a:chExt cx="252706" cy="252706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038DAE40-B9C1-6F48-B794-410492C42895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226A9045-7246-D44F-AF17-CDBD1FD4494F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" name="Oval 51">
              <a:extLst>
                <a:ext uri="{FF2B5EF4-FFF2-40B4-BE49-F238E27FC236}">
                  <a16:creationId xmlns:a16="http://schemas.microsoft.com/office/drawing/2014/main" id="{CFE64129-7076-044F-AF22-D59658443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960" y="4243333"/>
              <a:ext cx="625596" cy="100744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D2E7F349-8A6C-3643-B2C0-CB2DCEE6BA9C}"/>
                </a:ext>
              </a:extLst>
            </p:cNvPr>
            <p:cNvGrpSpPr/>
            <p:nvPr/>
          </p:nvGrpSpPr>
          <p:grpSpPr>
            <a:xfrm>
              <a:off x="7972086" y="3355187"/>
              <a:ext cx="252706" cy="518576"/>
              <a:chOff x="2251087" y="4176314"/>
              <a:chExt cx="252706" cy="252706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E2CD49C1-BA70-AD4F-993C-485B83D24856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7763942C-CA61-964F-AA57-4EFF5281E0CE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6" name="Oval 51">
              <a:extLst>
                <a:ext uri="{FF2B5EF4-FFF2-40B4-BE49-F238E27FC236}">
                  <a16:creationId xmlns:a16="http://schemas.microsoft.com/office/drawing/2014/main" id="{59F283FC-2984-7C4A-87A4-03B36DA64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5641" y="3725173"/>
              <a:ext cx="625596" cy="152560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E24872B7-C10B-6F4D-8201-25A71B8D25F1}"/>
                </a:ext>
              </a:extLst>
            </p:cNvPr>
            <p:cNvGrpSpPr/>
            <p:nvPr/>
          </p:nvGrpSpPr>
          <p:grpSpPr>
            <a:xfrm>
              <a:off x="9071766" y="2121163"/>
              <a:ext cx="252706" cy="309440"/>
              <a:chOff x="2251087" y="4176314"/>
              <a:chExt cx="252706" cy="252706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C0F670E7-2B83-8C4B-B33C-3E898AF0C593}"/>
                  </a:ext>
                </a:extLst>
              </p:cNvPr>
              <p:cNvCxnSpPr/>
              <p:nvPr/>
            </p:nvCxnSpPr>
            <p:spPr>
              <a:xfrm>
                <a:off x="2251087" y="4176314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2658BCC-681D-D844-B726-018734F48CFF}"/>
                  </a:ext>
                </a:extLst>
              </p:cNvPr>
              <p:cNvCxnSpPr/>
              <p:nvPr/>
            </p:nvCxnSpPr>
            <p:spPr>
              <a:xfrm rot="5400000">
                <a:off x="2251087" y="4302667"/>
                <a:ext cx="252706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8" name="Oval 51">
              <a:extLst>
                <a:ext uri="{FF2B5EF4-FFF2-40B4-BE49-F238E27FC236}">
                  <a16:creationId xmlns:a16="http://schemas.microsoft.com/office/drawing/2014/main" id="{90E6317A-B469-0F40-862C-B5482D1A3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5321" y="2349763"/>
              <a:ext cx="625596" cy="290101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31164784-19DC-7744-972C-9B0E6F8D5EB4}"/>
                </a:ext>
              </a:extLst>
            </p:cNvPr>
            <p:cNvGrpSpPr/>
            <p:nvPr/>
          </p:nvGrpSpPr>
          <p:grpSpPr>
            <a:xfrm>
              <a:off x="3146075" y="1860592"/>
              <a:ext cx="6607534" cy="3387256"/>
              <a:chOff x="1860605" y="1518699"/>
              <a:chExt cx="3387256" cy="3387256"/>
            </a:xfrm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8FA85DE-38EE-F54A-8A08-DEA2F234D32B}"/>
                  </a:ext>
                </a:extLst>
              </p:cNvPr>
              <p:cNvCxnSpPr/>
              <p:nvPr/>
            </p:nvCxnSpPr>
            <p:spPr>
              <a:xfrm>
                <a:off x="1860605" y="1518699"/>
                <a:ext cx="0" cy="33872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B17BBE51-515D-C247-AC25-47417976E39C}"/>
                  </a:ext>
                </a:extLst>
              </p:cNvPr>
              <p:cNvCxnSpPr/>
              <p:nvPr/>
            </p:nvCxnSpPr>
            <p:spPr>
              <a:xfrm rot="16200000">
                <a:off x="3554233" y="3212327"/>
                <a:ext cx="0" cy="33872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26" name="Group 5125">
            <a:extLst>
              <a:ext uri="{FF2B5EF4-FFF2-40B4-BE49-F238E27FC236}">
                <a16:creationId xmlns:a16="http://schemas.microsoft.com/office/drawing/2014/main" id="{31899D65-E6FE-C140-9C82-E9D0871078ED}"/>
              </a:ext>
            </a:extLst>
          </p:cNvPr>
          <p:cNvGrpSpPr/>
          <p:nvPr/>
        </p:nvGrpSpPr>
        <p:grpSpPr>
          <a:xfrm>
            <a:off x="128587" y="4565636"/>
            <a:ext cx="4586291" cy="2073701"/>
            <a:chOff x="-100016" y="4608500"/>
            <a:chExt cx="4586291" cy="2073701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C01A002-D097-FA41-A6D2-FC5C1724517D}"/>
                </a:ext>
              </a:extLst>
            </p:cNvPr>
            <p:cNvCxnSpPr/>
            <p:nvPr/>
          </p:nvCxnSpPr>
          <p:spPr>
            <a:xfrm>
              <a:off x="900118" y="6586538"/>
              <a:ext cx="2286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25" name="Group 5124">
              <a:extLst>
                <a:ext uri="{FF2B5EF4-FFF2-40B4-BE49-F238E27FC236}">
                  <a16:creationId xmlns:a16="http://schemas.microsoft.com/office/drawing/2014/main" id="{79B144E1-D5E3-2141-80E4-5A53B97F5649}"/>
                </a:ext>
              </a:extLst>
            </p:cNvPr>
            <p:cNvGrpSpPr/>
            <p:nvPr/>
          </p:nvGrpSpPr>
          <p:grpSpPr>
            <a:xfrm>
              <a:off x="-100016" y="4608500"/>
              <a:ext cx="4586291" cy="2073701"/>
              <a:chOff x="-100016" y="4622788"/>
              <a:chExt cx="4586291" cy="2073701"/>
            </a:xfrm>
          </p:grpSpPr>
          <p:sp>
            <p:nvSpPr>
              <p:cNvPr id="186" name="Freeform 185">
                <a:extLst>
                  <a:ext uri="{FF2B5EF4-FFF2-40B4-BE49-F238E27FC236}">
                    <a16:creationId xmlns:a16="http://schemas.microsoft.com/office/drawing/2014/main" id="{3FEAEA74-194B-5841-9A26-576DD0F3932F}"/>
                  </a:ext>
                </a:extLst>
              </p:cNvPr>
              <p:cNvSpPr/>
              <p:nvPr/>
            </p:nvSpPr>
            <p:spPr>
              <a:xfrm>
                <a:off x="1114431" y="4780907"/>
                <a:ext cx="1797358" cy="1577028"/>
              </a:xfrm>
              <a:custGeom>
                <a:avLst/>
                <a:gdLst>
                  <a:gd name="connsiteX0" fmla="*/ 0 w 1432125"/>
                  <a:gd name="connsiteY0" fmla="*/ 1319860 h 1798974"/>
                  <a:gd name="connsiteX1" fmla="*/ 314325 w 1432125"/>
                  <a:gd name="connsiteY1" fmla="*/ 5410 h 1798974"/>
                  <a:gd name="connsiteX2" fmla="*/ 914400 w 1432125"/>
                  <a:gd name="connsiteY2" fmla="*/ 1762772 h 1798974"/>
                  <a:gd name="connsiteX3" fmla="*/ 1385887 w 1432125"/>
                  <a:gd name="connsiteY3" fmla="*/ 1191272 h 1798974"/>
                  <a:gd name="connsiteX4" fmla="*/ 1414462 w 1432125"/>
                  <a:gd name="connsiteY4" fmla="*/ 1176985 h 1798974"/>
                  <a:gd name="connsiteX5" fmla="*/ 1414462 w 1432125"/>
                  <a:gd name="connsiteY5" fmla="*/ 1176985 h 1798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2125" h="1798974">
                    <a:moveTo>
                      <a:pt x="0" y="1319860"/>
                    </a:moveTo>
                    <a:cubicBezTo>
                      <a:pt x="80962" y="625725"/>
                      <a:pt x="161925" y="-68409"/>
                      <a:pt x="314325" y="5410"/>
                    </a:cubicBezTo>
                    <a:cubicBezTo>
                      <a:pt x="466725" y="79229"/>
                      <a:pt x="735806" y="1565128"/>
                      <a:pt x="914400" y="1762772"/>
                    </a:cubicBezTo>
                    <a:cubicBezTo>
                      <a:pt x="1092994" y="1960416"/>
                      <a:pt x="1302543" y="1288903"/>
                      <a:pt x="1385887" y="1191272"/>
                    </a:cubicBezTo>
                    <a:cubicBezTo>
                      <a:pt x="1469231" y="1093641"/>
                      <a:pt x="1414462" y="1176985"/>
                      <a:pt x="1414462" y="1176985"/>
                    </a:cubicBezTo>
                    <a:lnTo>
                      <a:pt x="1414462" y="1176985"/>
                    </a:lnTo>
                  </a:path>
                </a:pathLst>
              </a:cu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E9AD83B9-1889-E24C-B1CB-F3396315D18B}"/>
                  </a:ext>
                </a:extLst>
              </p:cNvPr>
              <p:cNvCxnSpPr/>
              <p:nvPr/>
            </p:nvCxnSpPr>
            <p:spPr>
              <a:xfrm>
                <a:off x="914406" y="4622788"/>
                <a:ext cx="0" cy="197803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20C77D3-9B35-A644-B3A6-6D3EDC63AFB3}"/>
                  </a:ext>
                </a:extLst>
              </p:cNvPr>
              <p:cNvSpPr txBox="1"/>
              <p:nvPr/>
            </p:nvSpPr>
            <p:spPr>
              <a:xfrm>
                <a:off x="-100016" y="5369199"/>
                <a:ext cx="11144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Ammonia</a:t>
                </a:r>
              </a:p>
            </p:txBody>
          </p:sp>
          <p:cxnSp>
            <p:nvCxnSpPr>
              <p:cNvPr id="5121" name="Straight Arrow Connector 5120">
                <a:extLst>
                  <a:ext uri="{FF2B5EF4-FFF2-40B4-BE49-F238E27FC236}">
                    <a16:creationId xmlns:a16="http://schemas.microsoft.com/office/drawing/2014/main" id="{05986F87-EFC6-4246-9937-E9C363371E02}"/>
                  </a:ext>
                </a:extLst>
              </p:cNvPr>
              <p:cNvCxnSpPr/>
              <p:nvPr/>
            </p:nvCxnSpPr>
            <p:spPr>
              <a:xfrm>
                <a:off x="2228850" y="5283471"/>
                <a:ext cx="0" cy="760142"/>
              </a:xfrm>
              <a:prstGeom prst="straightConnector1">
                <a:avLst/>
              </a:prstGeom>
              <a:ln w="698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23" name="TextBox 5122">
                <a:extLst>
                  <a:ext uri="{FF2B5EF4-FFF2-40B4-BE49-F238E27FC236}">
                    <a16:creationId xmlns:a16="http://schemas.microsoft.com/office/drawing/2014/main" id="{6D904F68-28D6-AE4C-867D-4C0220A12C36}"/>
                  </a:ext>
                </a:extLst>
              </p:cNvPr>
              <p:cNvSpPr txBox="1"/>
              <p:nvPr/>
            </p:nvSpPr>
            <p:spPr>
              <a:xfrm>
                <a:off x="2228844" y="5117872"/>
                <a:ext cx="14246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Episode of overt HE</a:t>
                </a:r>
              </a:p>
            </p:txBody>
          </p:sp>
          <p:sp>
            <p:nvSpPr>
              <p:cNvPr id="5124" name="TextBox 5123">
                <a:extLst>
                  <a:ext uri="{FF2B5EF4-FFF2-40B4-BE49-F238E27FC236}">
                    <a16:creationId xmlns:a16="http://schemas.microsoft.com/office/drawing/2014/main" id="{4A200F90-5856-3243-820F-8362E3B04FBE}"/>
                  </a:ext>
                </a:extLst>
              </p:cNvPr>
              <p:cNvSpPr txBox="1"/>
              <p:nvPr/>
            </p:nvSpPr>
            <p:spPr>
              <a:xfrm>
                <a:off x="3186118" y="6357935"/>
                <a:ext cx="1300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Time</a:t>
                </a:r>
              </a:p>
            </p:txBody>
          </p:sp>
        </p:grpSp>
      </p:grpSp>
      <p:sp>
        <p:nvSpPr>
          <p:cNvPr id="5127" name="TextBox 5126">
            <a:extLst>
              <a:ext uri="{FF2B5EF4-FFF2-40B4-BE49-F238E27FC236}">
                <a16:creationId xmlns:a16="http://schemas.microsoft.com/office/drawing/2014/main" id="{005D2107-E58B-2E4E-84A8-33DF5F09D474}"/>
              </a:ext>
            </a:extLst>
          </p:cNvPr>
          <p:cNvSpPr txBox="1"/>
          <p:nvPr/>
        </p:nvSpPr>
        <p:spPr>
          <a:xfrm>
            <a:off x="6272214" y="6286501"/>
            <a:ext cx="75884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Olde</a:t>
            </a:r>
            <a:r>
              <a:rPr lang="en-US" sz="1400" i="1" dirty="0"/>
              <a:t> </a:t>
            </a:r>
            <a:r>
              <a:rPr lang="en-US" sz="1400" i="1" dirty="0" err="1"/>
              <a:t>Damink</a:t>
            </a:r>
            <a:r>
              <a:rPr lang="en-US" sz="1400" i="1" dirty="0"/>
              <a:t>  SWM et al. </a:t>
            </a:r>
            <a:r>
              <a:rPr lang="en-US" sz="1400" i="1" dirty="0" err="1"/>
              <a:t>Neurochem</a:t>
            </a:r>
            <a:r>
              <a:rPr lang="en-US" sz="1400" i="1" dirty="0"/>
              <a:t>. Int. </a:t>
            </a:r>
            <a:r>
              <a:rPr lang="en-GB" sz="1400" i="1" dirty="0"/>
              <a:t>2002;41(2-3):177-88.</a:t>
            </a:r>
            <a:endParaRPr lang="en-US" sz="1400" i="1" dirty="0"/>
          </a:p>
          <a:p>
            <a:r>
              <a:rPr lang="en-US" sz="1400" i="1" dirty="0"/>
              <a:t>Ong JP et al. Am J Med </a:t>
            </a:r>
            <a:r>
              <a:rPr lang="en-GB" sz="1400" i="1" dirty="0"/>
              <a:t>2003; 15;114(3):188-93.</a:t>
            </a:r>
          </a:p>
          <a:p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927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184" y="53388"/>
            <a:ext cx="8784000" cy="720000"/>
          </a:xfrm>
        </p:spPr>
        <p:txBody>
          <a:bodyPr>
            <a:noAutofit/>
          </a:bodyPr>
          <a:lstStyle/>
          <a:p>
            <a:r>
              <a:rPr lang="en-GB" sz="2800" dirty="0">
                <a:latin typeface="+mj-lt"/>
              </a:rPr>
              <a:t>Interorgan trafficking of ammonia in health and in cirrhosis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572" y="1040680"/>
            <a:ext cx="5359791" cy="554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9040" y="1700358"/>
            <a:ext cx="4632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healthy individuals, the liver removes ammonia by detoxification into urea.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patients with cirrhosis the metabolic capacity is reduced resulting in hyperammonemia.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Muscle becomes an important organ of detoxification into glutamine.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Glutamine acts as a temporary buffer that can both regenerate ammonia (enterocytes) and excrete ammonia (kidneys).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7138" y="6519354"/>
            <a:ext cx="5379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Shawcross D et al. Lancet 2005; 365: 431-33.</a:t>
            </a:r>
          </a:p>
        </p:txBody>
      </p:sp>
    </p:spTree>
    <p:extLst>
      <p:ext uri="{BB962C8B-B14F-4D97-AF65-F5344CB8AC3E}">
        <p14:creationId xmlns:p14="http://schemas.microsoft.com/office/powerpoint/2010/main" val="248906013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1752600" y="63992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latin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4E22F-234D-2044-90D6-BCD7304A4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76200"/>
            <a:ext cx="8382000" cy="6705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32A45B-69FD-D147-B3CF-E36DD2036DFF}"/>
              </a:ext>
            </a:extLst>
          </p:cNvPr>
          <p:cNvGrpSpPr/>
          <p:nvPr/>
        </p:nvGrpSpPr>
        <p:grpSpPr>
          <a:xfrm>
            <a:off x="1407807" y="1190818"/>
            <a:ext cx="10484024" cy="5060828"/>
            <a:chOff x="1703389" y="1412876"/>
            <a:chExt cx="9807587" cy="4535488"/>
          </a:xfrm>
        </p:grpSpPr>
        <p:sp>
          <p:nvSpPr>
            <p:cNvPr id="201732" name="Text Box 4"/>
            <p:cNvSpPr txBox="1">
              <a:spLocks noChangeArrowheads="1"/>
            </p:cNvSpPr>
            <p:nvPr/>
          </p:nvSpPr>
          <p:spPr bwMode="auto">
            <a:xfrm>
              <a:off x="5405283" y="2172988"/>
              <a:ext cx="1388908" cy="358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GB" sz="2000" b="1" dirty="0"/>
                <a:t>Ammonia</a:t>
              </a:r>
              <a:endParaRPr lang="en-GB" sz="2000" b="1" dirty="0">
                <a:latin typeface="Times New Roman" pitchFamily="18" charset="0"/>
              </a:endParaRPr>
            </a:p>
          </p:txBody>
        </p:sp>
        <p:sp>
          <p:nvSpPr>
            <p:cNvPr id="201733" name="Text Box 5"/>
            <p:cNvSpPr txBox="1">
              <a:spLocks noChangeArrowheads="1"/>
            </p:cNvSpPr>
            <p:nvPr/>
          </p:nvSpPr>
          <p:spPr bwMode="auto">
            <a:xfrm>
              <a:off x="1703389" y="1412876"/>
              <a:ext cx="16710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GB" sz="2400" b="1"/>
                <a:t>ASTROCYTE</a:t>
              </a: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201734" name="AutoShape 6"/>
            <p:cNvSpPr>
              <a:spLocks noChangeArrowheads="1"/>
            </p:cNvSpPr>
            <p:nvPr/>
          </p:nvSpPr>
          <p:spPr bwMode="auto">
            <a:xfrm>
              <a:off x="5349875" y="3200400"/>
              <a:ext cx="1524000" cy="685800"/>
            </a:xfrm>
            <a:prstGeom prst="rightArrow">
              <a:avLst>
                <a:gd name="adj1" fmla="val 50000"/>
                <a:gd name="adj2" fmla="val 55556"/>
              </a:avLst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35" name="Rectangle 7"/>
            <p:cNvSpPr>
              <a:spLocks noChangeArrowheads="1"/>
            </p:cNvSpPr>
            <p:nvPr/>
          </p:nvSpPr>
          <p:spPr bwMode="auto">
            <a:xfrm>
              <a:off x="5372100" y="1981200"/>
              <a:ext cx="1371600" cy="838200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1736" name="AutoShape 8"/>
            <p:cNvSpPr>
              <a:spLocks noChangeArrowheads="1"/>
            </p:cNvSpPr>
            <p:nvPr/>
          </p:nvSpPr>
          <p:spPr bwMode="auto">
            <a:xfrm>
              <a:off x="1844675" y="1676400"/>
              <a:ext cx="3505200" cy="3505200"/>
            </a:xfrm>
            <a:prstGeom prst="irregularSeal1">
              <a:avLst/>
            </a:prstGeom>
            <a:solidFill>
              <a:srgbClr val="FF82D6">
                <a:alpha val="50000"/>
              </a:srgb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  <a:effectLst>
              <a:outerShdw blurRad="50800" dist="50800" dir="5400000" algn="ctr" rotWithShape="0">
                <a:srgbClr val="FFC000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rgbClr val="800080"/>
                </a:solidFill>
                <a:latin typeface="Times New Roman" pitchFamily="18" charset="0"/>
              </a:endParaRPr>
            </a:p>
          </p:txBody>
        </p:sp>
        <p:grpSp>
          <p:nvGrpSpPr>
            <p:cNvPr id="201737" name="Group 9"/>
            <p:cNvGrpSpPr>
              <a:grpSpLocks/>
            </p:cNvGrpSpPr>
            <p:nvPr/>
          </p:nvGrpSpPr>
          <p:grpSpPr bwMode="auto">
            <a:xfrm>
              <a:off x="6950084" y="1752600"/>
              <a:ext cx="4560892" cy="4195764"/>
              <a:chOff x="3418" y="1104"/>
              <a:chExt cx="2873" cy="2643"/>
            </a:xfrm>
          </p:grpSpPr>
          <p:sp>
            <p:nvSpPr>
              <p:cNvPr id="201738" name="Text Box 10"/>
              <p:cNvSpPr txBox="1">
                <a:spLocks noChangeArrowheads="1"/>
              </p:cNvSpPr>
              <p:nvPr/>
            </p:nvSpPr>
            <p:spPr bwMode="auto">
              <a:xfrm>
                <a:off x="4471" y="3224"/>
                <a:ext cx="1820" cy="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sz="2400" dirty="0"/>
                  <a:t>Astrocyte swelling &amp; </a:t>
                </a:r>
              </a:p>
              <a:p>
                <a:pPr algn="l" eaLnBrk="0" hangingPunct="0"/>
                <a:r>
                  <a:rPr lang="en-GB" sz="2400" dirty="0"/>
                  <a:t>increased brain water</a:t>
                </a:r>
                <a:endParaRPr lang="en-GB" sz="2400" dirty="0">
                  <a:latin typeface="Times New Roman" pitchFamily="18" charset="0"/>
                </a:endParaRPr>
              </a:p>
            </p:txBody>
          </p:sp>
          <p:grpSp>
            <p:nvGrpSpPr>
              <p:cNvPr id="201739" name="Group 11"/>
              <p:cNvGrpSpPr>
                <a:grpSpLocks/>
              </p:cNvGrpSpPr>
              <p:nvPr/>
            </p:nvGrpSpPr>
            <p:grpSpPr bwMode="auto">
              <a:xfrm>
                <a:off x="3418" y="1104"/>
                <a:ext cx="2291" cy="2064"/>
                <a:chOff x="3360" y="1104"/>
                <a:chExt cx="2291" cy="2064"/>
              </a:xfrm>
            </p:grpSpPr>
            <p:sp>
              <p:nvSpPr>
                <p:cNvPr id="201740" name="Oval 12"/>
                <p:cNvSpPr>
                  <a:spLocks noChangeArrowheads="1"/>
                </p:cNvSpPr>
                <p:nvPr/>
              </p:nvSpPr>
              <p:spPr bwMode="auto">
                <a:xfrm>
                  <a:off x="3360" y="1104"/>
                  <a:ext cx="2016" cy="206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 w="9525">
                  <a:solidFill>
                    <a:srgbClr val="FF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/>
                  <a:r>
                    <a:rPr lang="en-GB" sz="2400" dirty="0">
                      <a:solidFill>
                        <a:srgbClr val="800080"/>
                      </a:solidFill>
                      <a:latin typeface="Times New Roman" pitchFamily="18" charset="0"/>
                    </a:rPr>
                    <a:t>   </a:t>
                  </a:r>
                  <a:r>
                    <a:rPr lang="en-GB" sz="2800" b="1" dirty="0">
                      <a:latin typeface="Times New Roman" pitchFamily="18" charset="0"/>
                    </a:rPr>
                    <a:t>GLUTAMINE</a:t>
                  </a:r>
                  <a:r>
                    <a:rPr lang="en-GB" sz="2400" dirty="0">
                      <a:solidFill>
                        <a:srgbClr val="800080"/>
                      </a:solidFill>
                      <a:latin typeface="Times New Roman" pitchFamily="18" charset="0"/>
                    </a:rPr>
                    <a:t> </a:t>
                  </a:r>
                  <a:endParaRPr lang="en-GB" sz="2400" dirty="0">
                    <a:solidFill>
                      <a:srgbClr val="0000CC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01741" name="Rectangle 13"/>
                <p:cNvSpPr>
                  <a:spLocks noChangeArrowheads="1"/>
                </p:cNvSpPr>
                <p:nvPr/>
              </p:nvSpPr>
              <p:spPr bwMode="auto">
                <a:xfrm>
                  <a:off x="4207" y="2303"/>
                  <a:ext cx="446" cy="2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 eaLnBrk="0" hangingPunct="0"/>
                  <a:r>
                    <a:rPr lang="en-GB" sz="2000" b="1" dirty="0">
                      <a:solidFill>
                        <a:srgbClr val="0000CC"/>
                      </a:solidFill>
                    </a:rPr>
                    <a:t>H</a:t>
                  </a:r>
                  <a:r>
                    <a:rPr lang="en-GB" sz="2000" b="1" baseline="-25000" dirty="0">
                      <a:solidFill>
                        <a:srgbClr val="0000CC"/>
                      </a:solidFill>
                    </a:rPr>
                    <a:t>2</a:t>
                  </a:r>
                  <a:r>
                    <a:rPr lang="en-GB" sz="2000" b="1" dirty="0">
                      <a:solidFill>
                        <a:srgbClr val="0000CC"/>
                      </a:solidFill>
                    </a:rPr>
                    <a:t>0</a:t>
                  </a:r>
                  <a:endParaRPr lang="en-GB" sz="2000" b="1" dirty="0">
                    <a:solidFill>
                      <a:srgbClr val="0000CC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01742" name="Rectangle 14"/>
                <p:cNvSpPr>
                  <a:spLocks noChangeArrowheads="1"/>
                </p:cNvSpPr>
                <p:nvPr/>
              </p:nvSpPr>
              <p:spPr bwMode="auto">
                <a:xfrm>
                  <a:off x="4145" y="1727"/>
                  <a:ext cx="477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:r>
                    <a:rPr lang="en-GB" sz="2400" b="1" dirty="0">
                      <a:solidFill>
                        <a:srgbClr val="0000CC"/>
                      </a:solidFill>
                    </a:rPr>
                    <a:t>H</a:t>
                  </a:r>
                  <a:r>
                    <a:rPr lang="en-GB" sz="2400" b="1" baseline="-25000" dirty="0">
                      <a:solidFill>
                        <a:srgbClr val="0000CC"/>
                      </a:solidFill>
                    </a:rPr>
                    <a:t>2</a:t>
                  </a:r>
                  <a:r>
                    <a:rPr lang="en-GB" sz="2400" b="1" dirty="0">
                      <a:solidFill>
                        <a:srgbClr val="0000CC"/>
                      </a:solidFill>
                    </a:rPr>
                    <a:t>0</a:t>
                  </a:r>
                </a:p>
              </p:txBody>
            </p:sp>
            <p:sp>
              <p:nvSpPr>
                <p:cNvPr id="201743" name="Rectangle 15"/>
                <p:cNvSpPr>
                  <a:spLocks noChangeArrowheads="1"/>
                </p:cNvSpPr>
                <p:nvPr/>
              </p:nvSpPr>
              <p:spPr bwMode="auto">
                <a:xfrm>
                  <a:off x="3360" y="2015"/>
                  <a:ext cx="477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:r>
                    <a:rPr lang="en-GB" sz="2400" b="1" dirty="0">
                      <a:solidFill>
                        <a:srgbClr val="0000CC"/>
                      </a:solidFill>
                    </a:rPr>
                    <a:t>H</a:t>
                  </a:r>
                  <a:r>
                    <a:rPr lang="en-GB" sz="2400" b="1" baseline="-25000" dirty="0">
                      <a:solidFill>
                        <a:srgbClr val="0000CC"/>
                      </a:solidFill>
                    </a:rPr>
                    <a:t>2</a:t>
                  </a:r>
                  <a:r>
                    <a:rPr lang="en-GB" sz="2400" b="1" dirty="0">
                      <a:solidFill>
                        <a:srgbClr val="0000CC"/>
                      </a:solidFill>
                    </a:rPr>
                    <a:t>0</a:t>
                  </a:r>
                </a:p>
              </p:txBody>
            </p:sp>
            <p:sp>
              <p:nvSpPr>
                <p:cNvPr id="201744" name="Rectangle 16"/>
                <p:cNvSpPr>
                  <a:spLocks noChangeArrowheads="1"/>
                </p:cNvSpPr>
                <p:nvPr/>
              </p:nvSpPr>
              <p:spPr bwMode="auto">
                <a:xfrm>
                  <a:off x="5153" y="2015"/>
                  <a:ext cx="498" cy="2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 eaLnBrk="0" hangingPunct="0"/>
                  <a:r>
                    <a:rPr lang="en-GB" sz="2400" b="1" dirty="0">
                      <a:solidFill>
                        <a:srgbClr val="0000CC"/>
                      </a:solidFill>
                    </a:rPr>
                    <a:t>H</a:t>
                  </a:r>
                  <a:r>
                    <a:rPr lang="en-GB" sz="2400" b="1" baseline="-25000" dirty="0">
                      <a:solidFill>
                        <a:srgbClr val="0000CC"/>
                      </a:solidFill>
                    </a:rPr>
                    <a:t>2</a:t>
                  </a:r>
                  <a:r>
                    <a:rPr lang="en-GB" sz="2400" b="1" dirty="0">
                      <a:solidFill>
                        <a:srgbClr val="0000CC"/>
                      </a:solidFill>
                    </a:rPr>
                    <a:t>0</a:t>
                  </a:r>
                  <a:endParaRPr lang="en-GB" sz="2400" b="1" dirty="0">
                    <a:solidFill>
                      <a:srgbClr val="0000CC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grpSp>
          <p:nvGrpSpPr>
            <p:cNvPr id="201745" name="Group 17"/>
            <p:cNvGrpSpPr>
              <a:grpSpLocks/>
            </p:cNvGrpSpPr>
            <p:nvPr/>
          </p:nvGrpSpPr>
          <p:grpSpPr bwMode="auto">
            <a:xfrm>
              <a:off x="2590800" y="2362200"/>
              <a:ext cx="2743200" cy="3043240"/>
              <a:chOff x="672" y="1488"/>
              <a:chExt cx="1728" cy="1917"/>
            </a:xfrm>
          </p:grpSpPr>
          <p:sp>
            <p:nvSpPr>
              <p:cNvPr id="201746" name="Text Box 18"/>
              <p:cNvSpPr txBox="1">
                <a:spLocks noChangeArrowheads="1"/>
              </p:cNvSpPr>
              <p:nvPr/>
            </p:nvSpPr>
            <p:spPr bwMode="auto">
              <a:xfrm>
                <a:off x="911" y="1632"/>
                <a:ext cx="801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b="1" dirty="0"/>
                  <a:t>GLUTAMATE</a:t>
                </a:r>
                <a:endParaRPr lang="en-GB" sz="3200" dirty="0">
                  <a:latin typeface="Times New Roman" pitchFamily="18" charset="0"/>
                </a:endParaRPr>
              </a:p>
            </p:txBody>
          </p:sp>
          <p:sp>
            <p:nvSpPr>
              <p:cNvPr id="201747" name="Text Box 19"/>
              <p:cNvSpPr txBox="1">
                <a:spLocks noChangeArrowheads="1"/>
              </p:cNvSpPr>
              <p:nvPr/>
            </p:nvSpPr>
            <p:spPr bwMode="auto">
              <a:xfrm>
                <a:off x="672" y="2256"/>
                <a:ext cx="1014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sz="2400" b="1" dirty="0"/>
                  <a:t>GLUTAMINE</a:t>
                </a:r>
              </a:p>
            </p:txBody>
          </p:sp>
          <p:sp>
            <p:nvSpPr>
              <p:cNvPr id="201748" name="Line 20"/>
              <p:cNvSpPr>
                <a:spLocks noChangeShapeType="1"/>
              </p:cNvSpPr>
              <p:nvPr/>
            </p:nvSpPr>
            <p:spPr bwMode="auto">
              <a:xfrm flipH="1" flipV="1">
                <a:off x="1306" y="2496"/>
                <a:ext cx="528" cy="576"/>
              </a:xfrm>
              <a:prstGeom prst="line">
                <a:avLst/>
              </a:prstGeom>
              <a:noFill/>
              <a:ln w="44450">
                <a:solidFill>
                  <a:srgbClr val="0000CC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49" name="Text Box 21"/>
              <p:cNvSpPr txBox="1">
                <a:spLocks noChangeArrowheads="1"/>
              </p:cNvSpPr>
              <p:nvPr/>
            </p:nvSpPr>
            <p:spPr bwMode="auto">
              <a:xfrm>
                <a:off x="1570" y="3040"/>
                <a:ext cx="51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sz="3600" b="1" dirty="0">
                    <a:solidFill>
                      <a:srgbClr val="0000CC"/>
                    </a:solidFill>
                  </a:rPr>
                  <a:t>H</a:t>
                </a:r>
                <a:r>
                  <a:rPr lang="en-GB" sz="3600" b="1" baseline="-25000" dirty="0">
                    <a:solidFill>
                      <a:srgbClr val="0000CC"/>
                    </a:solidFill>
                  </a:rPr>
                  <a:t>2</a:t>
                </a:r>
                <a:r>
                  <a:rPr lang="en-GB" sz="3600" b="1" dirty="0">
                    <a:solidFill>
                      <a:srgbClr val="0000CC"/>
                    </a:solidFill>
                  </a:rPr>
                  <a:t>0</a:t>
                </a:r>
                <a:endParaRPr lang="en-GB" sz="3600" b="1" dirty="0">
                  <a:latin typeface="Times New Roman" pitchFamily="18" charset="0"/>
                </a:endParaRPr>
              </a:p>
            </p:txBody>
          </p:sp>
          <p:sp>
            <p:nvSpPr>
              <p:cNvPr id="201750" name="Line 22"/>
              <p:cNvSpPr>
                <a:spLocks noChangeShapeType="1"/>
              </p:cNvSpPr>
              <p:nvPr/>
            </p:nvSpPr>
            <p:spPr bwMode="auto">
              <a:xfrm>
                <a:off x="1296" y="1824"/>
                <a:ext cx="0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51" name="Text Box 23"/>
              <p:cNvSpPr txBox="1">
                <a:spLocks noChangeArrowheads="1"/>
              </p:cNvSpPr>
              <p:nvPr/>
            </p:nvSpPr>
            <p:spPr bwMode="auto">
              <a:xfrm>
                <a:off x="1584" y="1872"/>
                <a:ext cx="528" cy="2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GB" sz="2400" b="1" dirty="0"/>
                  <a:t>NH</a:t>
                </a:r>
                <a:r>
                  <a:rPr lang="en-GB" sz="2800" b="1" baseline="-25000" dirty="0"/>
                  <a:t>3</a:t>
                </a:r>
                <a:endParaRPr lang="en-GB" sz="2800" b="1" dirty="0"/>
              </a:p>
            </p:txBody>
          </p:sp>
          <p:sp>
            <p:nvSpPr>
              <p:cNvPr id="201752" name="Line 24"/>
              <p:cNvSpPr>
                <a:spLocks noChangeShapeType="1"/>
              </p:cNvSpPr>
              <p:nvPr/>
            </p:nvSpPr>
            <p:spPr bwMode="auto">
              <a:xfrm flipH="1">
                <a:off x="1968" y="1488"/>
                <a:ext cx="432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53" name="Freeform 25"/>
              <p:cNvSpPr>
                <a:spLocks/>
              </p:cNvSpPr>
              <p:nvPr/>
            </p:nvSpPr>
            <p:spPr bwMode="auto">
              <a:xfrm>
                <a:off x="1296" y="2016"/>
                <a:ext cx="336" cy="192"/>
              </a:xfrm>
              <a:custGeom>
                <a:avLst/>
                <a:gdLst/>
                <a:ahLst/>
                <a:cxnLst>
                  <a:cxn ang="0">
                    <a:pos x="336" y="0"/>
                  </a:cxn>
                  <a:cxn ang="0">
                    <a:pos x="96" y="48"/>
                  </a:cxn>
                  <a:cxn ang="0">
                    <a:pos x="0" y="192"/>
                  </a:cxn>
                </a:cxnLst>
                <a:rect l="0" t="0" r="r" b="b"/>
                <a:pathLst>
                  <a:path w="336" h="192">
                    <a:moveTo>
                      <a:pt x="336" y="0"/>
                    </a:moveTo>
                    <a:cubicBezTo>
                      <a:pt x="244" y="8"/>
                      <a:pt x="152" y="16"/>
                      <a:pt x="96" y="48"/>
                    </a:cubicBezTo>
                    <a:cubicBezTo>
                      <a:pt x="40" y="80"/>
                      <a:pt x="16" y="168"/>
                      <a:pt x="0" y="19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1754" name="Text Box 26"/>
          <p:cNvSpPr txBox="1">
            <a:spLocks noChangeArrowheads="1"/>
          </p:cNvSpPr>
          <p:nvPr/>
        </p:nvSpPr>
        <p:spPr bwMode="auto">
          <a:xfrm>
            <a:off x="-371479" y="6235703"/>
            <a:ext cx="932497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sz="1400" dirty="0"/>
              <a:t>	</a:t>
            </a:r>
            <a:r>
              <a:rPr lang="en-GB" sz="1400" i="1" dirty="0"/>
              <a:t>Cordoba et al. The development of low-grade cerebral oedema in cirrhosis is supported by the resolution of </a:t>
            </a:r>
            <a:r>
              <a:rPr lang="en-GB" sz="1400" i="1" baseline="30000" dirty="0"/>
              <a:t>1</a:t>
            </a:r>
            <a:r>
              <a:rPr lang="en-GB" sz="1400" i="1" dirty="0"/>
              <a:t>H-magnetic resonance abnormalities after liver transplantation. J of </a:t>
            </a:r>
            <a:r>
              <a:rPr lang="en-GB" sz="1400" i="1" dirty="0" err="1"/>
              <a:t>Hepatol</a:t>
            </a:r>
            <a:r>
              <a:rPr lang="en-GB" sz="1400" i="1" dirty="0"/>
              <a:t>. 2001</a:t>
            </a:r>
            <a:endParaRPr lang="en-US" sz="1400" i="1" dirty="0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66887" y="173119"/>
            <a:ext cx="9144000" cy="114300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Ammonia-glutamine-brain swelling hypothesis</a:t>
            </a:r>
          </a:p>
        </p:txBody>
      </p:sp>
    </p:spTree>
    <p:extLst>
      <p:ext uri="{BB962C8B-B14F-4D97-AF65-F5344CB8AC3E}">
        <p14:creationId xmlns:p14="http://schemas.microsoft.com/office/powerpoint/2010/main" val="2047358672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E81760-7165-4025-8F14-E6541E04F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056" y="2052225"/>
            <a:ext cx="4187952" cy="31455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57541B3-7FAB-AB41-B76F-2C854CF3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7" y="81349"/>
            <a:ext cx="11214019" cy="720000"/>
          </a:xfrm>
        </p:spPr>
        <p:txBody>
          <a:bodyPr>
            <a:normAutofit fontScale="90000"/>
          </a:bodyPr>
          <a:lstStyle/>
          <a:p>
            <a:r>
              <a:rPr lang="en-GB" sz="2933" dirty="0">
                <a:latin typeface="+mj-lt"/>
              </a:rPr>
              <a:t>Overt and Covert HE are more frequent in cirrhotic patients with decreased muscle mass and muscle function</a:t>
            </a:r>
            <a:endParaRPr lang="en-US" dirty="0">
              <a:latin typeface="+mj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A6391C-6114-8A4F-99C1-67985E70C1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09092" y="1823417"/>
            <a:ext cx="4338273" cy="34624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BBB564-DFE2-7A44-8F74-5510CCF919C3}"/>
              </a:ext>
            </a:extLst>
          </p:cNvPr>
          <p:cNvSpPr txBox="1"/>
          <p:nvPr/>
        </p:nvSpPr>
        <p:spPr>
          <a:xfrm>
            <a:off x="6439878" y="901707"/>
            <a:ext cx="5392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Mid-arm muscle circumference (MAMC) in 200 male cirrhotic patients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B6063D-980A-114E-96D8-74FFA5E6567C}"/>
              </a:ext>
            </a:extLst>
          </p:cNvPr>
          <p:cNvSpPr txBox="1"/>
          <p:nvPr/>
        </p:nvSpPr>
        <p:spPr>
          <a:xfrm>
            <a:off x="6580553" y="5429070"/>
            <a:ext cx="5251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&lt;25</a:t>
            </a:r>
            <a:r>
              <a:rPr lang="en-GB" sz="2400" baseline="30000" dirty="0"/>
              <a:t>th</a:t>
            </a:r>
            <a:r>
              <a:rPr lang="en-GB" sz="2400" dirty="0"/>
              <a:t> centile = &lt;20.8cm MAMC</a:t>
            </a:r>
            <a:endParaRPr lang="en-US" sz="24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81D6E98-97A7-C742-9AB1-5AA7F61C3794}"/>
              </a:ext>
            </a:extLst>
          </p:cNvPr>
          <p:cNvSpPr/>
          <p:nvPr/>
        </p:nvSpPr>
        <p:spPr>
          <a:xfrm>
            <a:off x="9903938" y="2213400"/>
            <a:ext cx="515815" cy="2823187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CF46BA-4E82-B345-90A0-068D34FBFD4B}"/>
              </a:ext>
            </a:extLst>
          </p:cNvPr>
          <p:cNvSpPr txBox="1"/>
          <p:nvPr/>
        </p:nvSpPr>
        <p:spPr>
          <a:xfrm>
            <a:off x="247491" y="6557199"/>
            <a:ext cx="10519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err="1">
                <a:cs typeface="Arial" panose="020B0604020202020204" pitchFamily="34" charset="0"/>
              </a:rPr>
              <a:t>Merli</a:t>
            </a:r>
            <a:r>
              <a:rPr lang="en-GB" sz="1200" i="1" dirty="0">
                <a:cs typeface="Arial" panose="020B0604020202020204" pitchFamily="34" charset="0"/>
              </a:rPr>
              <a:t> M et al. </a:t>
            </a:r>
            <a:r>
              <a:rPr lang="en-GB" sz="1200" i="1" dirty="0" err="1">
                <a:cs typeface="Arial" panose="020B0604020202020204" pitchFamily="34" charset="0"/>
              </a:rPr>
              <a:t>Metab</a:t>
            </a:r>
            <a:r>
              <a:rPr lang="en-GB" sz="1200" i="1" dirty="0">
                <a:cs typeface="Arial" panose="020B0604020202020204" pitchFamily="34" charset="0"/>
              </a:rPr>
              <a:t> Brain Dis 2013;28(2):281-284.</a:t>
            </a:r>
            <a:endParaRPr lang="en-US" sz="1200" i="1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83385" y="6521291"/>
            <a:ext cx="1749197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33" dirty="0"/>
              <a:t>HE= Hepatic encephalopathy</a:t>
            </a:r>
          </a:p>
        </p:txBody>
      </p:sp>
    </p:spTree>
    <p:extLst>
      <p:ext uri="{BB962C8B-B14F-4D97-AF65-F5344CB8AC3E}">
        <p14:creationId xmlns:p14="http://schemas.microsoft.com/office/powerpoint/2010/main" val="51460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22" y="41450"/>
            <a:ext cx="8424000" cy="720000"/>
          </a:xfrm>
        </p:spPr>
        <p:txBody>
          <a:bodyPr>
            <a:noAutofit/>
          </a:bodyPr>
          <a:lstStyle/>
          <a:p>
            <a:pPr algn="ctr"/>
            <a:r>
              <a:rPr lang="en-GB" sz="2800" dirty="0"/>
              <a:t>Movement of bacteria from the gut lumen to the liver in health and in cirrhosis generates inflammation</a:t>
            </a: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3052"/>
            <a:ext cx="9005777" cy="572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C03E14-3E31-D949-96AE-B518BC9457CD}"/>
              </a:ext>
            </a:extLst>
          </p:cNvPr>
          <p:cNvSpPr/>
          <p:nvPr/>
        </p:nvSpPr>
        <p:spPr>
          <a:xfrm>
            <a:off x="4305583" y="6582973"/>
            <a:ext cx="3821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/>
              <a:t>Woodhouse C et al. APT </a:t>
            </a:r>
            <a:r>
              <a:rPr lang="en-GB" sz="1400" dirty="0"/>
              <a:t>2018;47(2):192-202. 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6612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sosceles Triangle 20"/>
          <p:cNvSpPr/>
          <p:nvPr/>
        </p:nvSpPr>
        <p:spPr>
          <a:xfrm>
            <a:off x="7917807" y="987527"/>
            <a:ext cx="2194560" cy="739471"/>
          </a:xfrm>
          <a:prstGeom prst="triangl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/>
          <p:cNvSpPr/>
          <p:nvPr/>
        </p:nvSpPr>
        <p:spPr>
          <a:xfrm>
            <a:off x="2145160" y="2776571"/>
            <a:ext cx="2194560" cy="739471"/>
          </a:xfrm>
          <a:prstGeom prst="triangl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7" y="133812"/>
            <a:ext cx="4917546" cy="836712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latin typeface="+mn-lt"/>
              </a:rPr>
              <a:t>Precipitating factors</a:t>
            </a:r>
          </a:p>
        </p:txBody>
      </p:sp>
      <p:sp>
        <p:nvSpPr>
          <p:cNvPr id="267269" name="Text Box 5"/>
          <p:cNvSpPr txBox="1">
            <a:spLocks noChangeArrowheads="1"/>
          </p:cNvSpPr>
          <p:nvPr/>
        </p:nvSpPr>
        <p:spPr bwMode="auto">
          <a:xfrm>
            <a:off x="3863753" y="3489373"/>
            <a:ext cx="4920721" cy="278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</a:pPr>
            <a:r>
              <a:rPr lang="en-GB" sz="2000" b="1" dirty="0"/>
              <a:t>Ammonia load</a:t>
            </a:r>
            <a:br>
              <a:rPr lang="en-GB" sz="2000" b="1" dirty="0"/>
            </a:br>
            <a:r>
              <a:rPr lang="en-GB" dirty="0"/>
              <a:t>(GI bleeding</a:t>
            </a:r>
            <a:r>
              <a:rPr lang="en-GB" b="1" dirty="0"/>
              <a:t>;</a:t>
            </a:r>
            <a:r>
              <a:rPr lang="en-GB" dirty="0"/>
              <a:t> TIPSS; constipation)</a:t>
            </a:r>
          </a:p>
          <a:p>
            <a:pPr algn="ctr">
              <a:spcBef>
                <a:spcPts val="400"/>
              </a:spcBef>
            </a:pPr>
            <a:r>
              <a:rPr lang="en-GB" sz="2000" b="1" dirty="0"/>
              <a:t>Infection</a:t>
            </a:r>
          </a:p>
          <a:p>
            <a:pPr algn="ctr">
              <a:spcBef>
                <a:spcPts val="400"/>
              </a:spcBef>
            </a:pPr>
            <a:r>
              <a:rPr lang="en-GB" sz="2000" b="1" dirty="0" err="1"/>
              <a:t>Hyponatremia</a:t>
            </a:r>
            <a:endParaRPr lang="en-GB" sz="2000" b="1" dirty="0"/>
          </a:p>
          <a:p>
            <a:pPr algn="ctr">
              <a:spcBef>
                <a:spcPts val="400"/>
              </a:spcBef>
            </a:pPr>
            <a:r>
              <a:rPr lang="en-GB" sz="2000" b="1" dirty="0"/>
              <a:t>Dehydration / Diarrhoea / Renal Failure</a:t>
            </a:r>
          </a:p>
          <a:p>
            <a:pPr algn="ctr">
              <a:spcBef>
                <a:spcPts val="400"/>
              </a:spcBef>
            </a:pPr>
            <a:r>
              <a:rPr lang="en-GB" sz="2000" b="1" dirty="0"/>
              <a:t>Metabolic alkalosis</a:t>
            </a:r>
          </a:p>
          <a:p>
            <a:pPr algn="ctr">
              <a:spcBef>
                <a:spcPts val="400"/>
              </a:spcBef>
            </a:pPr>
            <a:r>
              <a:rPr lang="en-GB" sz="2000" b="1" dirty="0"/>
              <a:t>Sedative drugs e.g. benzodiazepines</a:t>
            </a:r>
          </a:p>
        </p:txBody>
      </p:sp>
      <p:sp>
        <p:nvSpPr>
          <p:cNvPr id="267268" name="Line 4"/>
          <p:cNvSpPr>
            <a:spLocks noChangeShapeType="1"/>
          </p:cNvSpPr>
          <p:nvPr/>
        </p:nvSpPr>
        <p:spPr bwMode="auto">
          <a:xfrm flipV="1">
            <a:off x="3251758" y="980729"/>
            <a:ext cx="5751677" cy="1788161"/>
          </a:xfrm>
          <a:prstGeom prst="line">
            <a:avLst/>
          </a:prstGeom>
          <a:noFill/>
          <a:ln w="76200" cap="rnd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solidFill>
                <a:srgbClr val="282A73"/>
              </a:solidFill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5124259" y="1875466"/>
            <a:ext cx="2139370" cy="1311230"/>
            <a:chOff x="3384632" y="2096538"/>
            <a:chExt cx="2139370" cy="1311230"/>
          </a:xfrm>
          <a:solidFill>
            <a:schemeClr val="accent6"/>
          </a:solidFill>
        </p:grpSpPr>
        <p:sp>
          <p:nvSpPr>
            <p:cNvPr id="267267" name="AutoShape 3"/>
            <p:cNvSpPr>
              <a:spLocks noChangeArrowheads="1"/>
            </p:cNvSpPr>
            <p:nvPr/>
          </p:nvSpPr>
          <p:spPr bwMode="auto">
            <a:xfrm>
              <a:off x="3384632" y="2096538"/>
              <a:ext cx="2139370" cy="1311230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wrap="none" anchor="ctr"/>
            <a:lstStyle/>
            <a:p>
              <a:endParaRPr lang="en-GB">
                <a:solidFill>
                  <a:srgbClr val="282A73"/>
                </a:solidFill>
              </a:endParaRPr>
            </a:p>
          </p:txBody>
        </p:sp>
        <p:sp>
          <p:nvSpPr>
            <p:cNvPr id="16" name="AutoShape 3"/>
            <p:cNvSpPr>
              <a:spLocks noChangeArrowheads="1"/>
            </p:cNvSpPr>
            <p:nvPr/>
          </p:nvSpPr>
          <p:spPr bwMode="auto">
            <a:xfrm>
              <a:off x="3596455" y="2250220"/>
              <a:ext cx="1715724" cy="1051576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en-GB">
                <a:solidFill>
                  <a:srgbClr val="282A73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2063553" y="3366340"/>
            <a:ext cx="2339801" cy="822515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270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2000" bIns="72000" rtlCol="0" anchor="ctr">
            <a:noAutofit/>
          </a:bodyPr>
          <a:lstStyle/>
          <a:p>
            <a:pPr algn="ctr"/>
            <a:r>
              <a:rPr lang="en-GB" sz="2200" b="1" dirty="0">
                <a:solidFill>
                  <a:schemeClr val="bg1"/>
                </a:solidFill>
              </a:rPr>
              <a:t>Stable at home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52430" y="1545492"/>
            <a:ext cx="2339801" cy="8225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270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2000" bIns="72000" rtlCol="0" anchor="ctr">
            <a:no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Re-admission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75B83-75BC-D942-A5D1-8FDEF24A6C9C}"/>
              </a:ext>
            </a:extLst>
          </p:cNvPr>
          <p:cNvSpPr txBox="1"/>
          <p:nvPr/>
        </p:nvSpPr>
        <p:spPr>
          <a:xfrm>
            <a:off x="5802922" y="2426621"/>
            <a:ext cx="110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HE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9316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7914338" y="6542146"/>
            <a:ext cx="39437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000" b="1" dirty="0" err="1">
                <a:solidFill>
                  <a:srgbClr val="333C3E"/>
                </a:solidFill>
                <a:cs typeface="Tahoma" pitchFamily="34" charset="0"/>
              </a:rPr>
              <a:t>Angeli</a:t>
            </a:r>
            <a:r>
              <a:rPr lang="en-GB" sz="1000" b="1" dirty="0">
                <a:solidFill>
                  <a:srgbClr val="333C3E"/>
                </a:solidFill>
                <a:cs typeface="Tahoma" pitchFamily="34" charset="0"/>
              </a:rPr>
              <a:t> </a:t>
            </a:r>
            <a:r>
              <a:rPr lang="en-GB" sz="1000" b="1" i="1" dirty="0">
                <a:solidFill>
                  <a:srgbClr val="333C3E"/>
                </a:solidFill>
                <a:cs typeface="Tahoma" pitchFamily="34" charset="0"/>
              </a:rPr>
              <a:t>et al. </a:t>
            </a:r>
            <a:r>
              <a:rPr lang="en-GB" sz="1000" b="1" dirty="0">
                <a:solidFill>
                  <a:srgbClr val="333C3E"/>
                </a:solidFill>
                <a:cs typeface="Tahoma" pitchFamily="34" charset="0"/>
              </a:rPr>
              <a:t>Patient population survey. </a:t>
            </a:r>
            <a:r>
              <a:rPr lang="en-GB" sz="1000" b="1" i="1" dirty="0" err="1">
                <a:solidFill>
                  <a:srgbClr val="333C3E"/>
                </a:solidFill>
                <a:cs typeface="Tahoma" pitchFamily="34" charset="0"/>
              </a:rPr>
              <a:t>Hepatology</a:t>
            </a:r>
            <a:r>
              <a:rPr lang="en-GB" sz="1000" b="1" dirty="0">
                <a:solidFill>
                  <a:srgbClr val="333C3E"/>
                </a:solidFill>
                <a:cs typeface="Tahoma" pitchFamily="34" charset="0"/>
              </a:rPr>
              <a:t> 2006</a:t>
            </a:r>
            <a:endParaRPr lang="en-GB" sz="1050" b="1" dirty="0">
              <a:solidFill>
                <a:srgbClr val="333C3E"/>
              </a:solidFill>
            </a:endParaRP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400" b="1" dirty="0" err="1">
                <a:latin typeface="+mn-lt"/>
              </a:rPr>
              <a:t>Hyponatremia</a:t>
            </a:r>
            <a:r>
              <a:rPr lang="en-GB" sz="2400" b="1" dirty="0">
                <a:latin typeface="+mn-lt"/>
              </a:rPr>
              <a:t> and risk of developing encephalopathy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77346C-74E8-E643-8F32-33577C594FD5}"/>
              </a:ext>
            </a:extLst>
          </p:cNvPr>
          <p:cNvGrpSpPr/>
          <p:nvPr/>
        </p:nvGrpSpPr>
        <p:grpSpPr>
          <a:xfrm>
            <a:off x="1076632" y="1124744"/>
            <a:ext cx="9826145" cy="5553256"/>
            <a:chOff x="1766620" y="1124744"/>
            <a:chExt cx="9136157" cy="4897300"/>
          </a:xfrm>
        </p:grpSpPr>
        <p:sp>
          <p:nvSpPr>
            <p:cNvPr id="18" name="Text Box 53"/>
            <p:cNvSpPr txBox="1">
              <a:spLocks noChangeArrowheads="1"/>
            </p:cNvSpPr>
            <p:nvPr/>
          </p:nvSpPr>
          <p:spPr bwMode="auto">
            <a:xfrm>
              <a:off x="2151243" y="4869161"/>
              <a:ext cx="829805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dirty="0">
                  <a:cs typeface="Arial" pitchFamily="34" charset="0"/>
                </a:rPr>
                <a:t>Percentage of patients with complications of cirrhosis within a 4-week period of the index visit classified according to serum sodium concentration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02924" y="1168598"/>
              <a:ext cx="2073004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Hepatic</a:t>
              </a:r>
              <a:br>
                <a:rPr lang="en-GB" b="1" dirty="0">
                  <a:solidFill>
                    <a:srgbClr val="333C3E"/>
                  </a:solidFill>
                </a:rPr>
              </a:br>
              <a:r>
                <a:rPr lang="en-GB" b="1" dirty="0">
                  <a:solidFill>
                    <a:srgbClr val="333C3E"/>
                  </a:solidFill>
                </a:rPr>
                <a:t>encephalopathy</a:t>
              </a:r>
            </a:p>
          </p:txBody>
        </p:sp>
        <p:grpSp>
          <p:nvGrpSpPr>
            <p:cNvPr id="3" name="Group 29"/>
            <p:cNvGrpSpPr/>
            <p:nvPr/>
          </p:nvGrpSpPr>
          <p:grpSpPr>
            <a:xfrm>
              <a:off x="4289479" y="1131089"/>
              <a:ext cx="90000" cy="3115849"/>
              <a:chOff x="2884744" y="2688739"/>
              <a:chExt cx="90000" cy="3115849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flipH="1">
                <a:off x="2884744" y="2688739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2884744" y="3467701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2884744" y="4246663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>
                <a:off x="2884744" y="5025625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2884744" y="5804588"/>
                <a:ext cx="9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2637050" y="1973141"/>
              <a:ext cx="1683474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b="1" dirty="0" err="1">
                  <a:solidFill>
                    <a:srgbClr val="333C3E"/>
                  </a:solidFill>
                </a:rPr>
                <a:t>Hepatorenal</a:t>
              </a:r>
              <a:r>
                <a:rPr lang="en-GB" b="1" dirty="0">
                  <a:solidFill>
                    <a:srgbClr val="333C3E"/>
                  </a:solidFill>
                </a:rPr>
                <a:t/>
              </a:r>
              <a:br>
                <a:rPr lang="en-GB" b="1" dirty="0">
                  <a:solidFill>
                    <a:srgbClr val="333C3E"/>
                  </a:solidFill>
                </a:rPr>
              </a:br>
              <a:r>
                <a:rPr lang="en-GB" b="1" dirty="0">
                  <a:solidFill>
                    <a:srgbClr val="333C3E"/>
                  </a:solidFill>
                </a:rPr>
                <a:t>syndrome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66620" y="2758069"/>
              <a:ext cx="2553904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b="1" dirty="0">
                  <a:solidFill>
                    <a:srgbClr val="333C3E"/>
                  </a:solidFill>
                </a:rPr>
                <a:t>Spontaneous</a:t>
              </a:r>
              <a:br>
                <a:rPr lang="en-GB" b="1" dirty="0">
                  <a:solidFill>
                    <a:srgbClr val="333C3E"/>
                  </a:solidFill>
                </a:rPr>
              </a:br>
              <a:r>
                <a:rPr lang="en-GB" b="1" dirty="0">
                  <a:solidFill>
                    <a:srgbClr val="333C3E"/>
                  </a:solidFill>
                </a:rPr>
                <a:t>bacterial peritonitis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202636" y="3534904"/>
              <a:ext cx="211788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b="1" dirty="0">
                  <a:solidFill>
                    <a:srgbClr val="333C3E"/>
                  </a:solidFill>
                </a:rPr>
                <a:t>Gastrointestinal</a:t>
              </a:r>
              <a:br>
                <a:rPr lang="en-GB" b="1" dirty="0">
                  <a:solidFill>
                    <a:srgbClr val="333C3E"/>
                  </a:solidFill>
                </a:rPr>
              </a:br>
              <a:r>
                <a:rPr lang="en-GB" b="1" dirty="0">
                  <a:solidFill>
                    <a:srgbClr val="333C3E"/>
                  </a:solidFill>
                </a:rPr>
                <a:t>bleeding</a:t>
              </a:r>
            </a:p>
          </p:txBody>
        </p:sp>
        <p:grpSp>
          <p:nvGrpSpPr>
            <p:cNvPr id="4" name="Group 40"/>
            <p:cNvGrpSpPr/>
            <p:nvPr/>
          </p:nvGrpSpPr>
          <p:grpSpPr>
            <a:xfrm>
              <a:off x="4381792" y="4254723"/>
              <a:ext cx="5601974" cy="90000"/>
              <a:chOff x="2977057" y="5809569"/>
              <a:chExt cx="5601974" cy="90000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2977057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4097452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5217847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6338242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7458637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8579031" y="5809569"/>
                <a:ext cx="0" cy="90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8206206" y="3043021"/>
              <a:ext cx="2295821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2000" b="1" dirty="0">
                  <a:solidFill>
                    <a:srgbClr val="333C3E"/>
                  </a:solidFill>
                </a:rPr>
                <a:t>≤130 </a:t>
              </a:r>
              <a:r>
                <a:rPr lang="en-GB" sz="2000" b="1" dirty="0" err="1">
                  <a:solidFill>
                    <a:srgbClr val="333C3E"/>
                  </a:solidFill>
                </a:rPr>
                <a:t>mmol</a:t>
              </a:r>
              <a:r>
                <a:rPr lang="en-GB" sz="2000" b="1" dirty="0">
                  <a:solidFill>
                    <a:srgbClr val="333C3E"/>
                  </a:solidFill>
                </a:rPr>
                <a:t>/l </a:t>
              </a:r>
              <a:r>
                <a:rPr lang="en-GB" sz="800" dirty="0">
                  <a:solidFill>
                    <a:srgbClr val="333C3E"/>
                  </a:solidFill>
                </a:rPr>
                <a:t>(n=211)</a:t>
              </a:r>
            </a:p>
          </p:txBody>
        </p:sp>
        <p:sp>
          <p:nvSpPr>
            <p:cNvPr id="43" name="Oval 51"/>
            <p:cNvSpPr>
              <a:spLocks noChangeArrowheads="1"/>
            </p:cNvSpPr>
            <p:nvPr/>
          </p:nvSpPr>
          <p:spPr bwMode="auto">
            <a:xfrm>
              <a:off x="7951193" y="3169108"/>
              <a:ext cx="223800" cy="17172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206205" y="3334335"/>
              <a:ext cx="269657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2000" b="1" dirty="0">
                  <a:solidFill>
                    <a:srgbClr val="333C3E"/>
                  </a:solidFill>
                </a:rPr>
                <a:t>131–135 </a:t>
              </a:r>
              <a:r>
                <a:rPr lang="en-GB" sz="2000" b="1" dirty="0" err="1">
                  <a:solidFill>
                    <a:srgbClr val="333C3E"/>
                  </a:solidFill>
                </a:rPr>
                <a:t>mmol</a:t>
              </a:r>
              <a:r>
                <a:rPr lang="en-GB" sz="2000" b="1" dirty="0">
                  <a:solidFill>
                    <a:srgbClr val="333C3E"/>
                  </a:solidFill>
                </a:rPr>
                <a:t>/l </a:t>
              </a:r>
              <a:r>
                <a:rPr lang="en-GB" sz="800" dirty="0">
                  <a:solidFill>
                    <a:prstClr val="black"/>
                  </a:solidFill>
                </a:rPr>
                <a:t>(n=275)</a:t>
              </a:r>
            </a:p>
          </p:txBody>
        </p:sp>
        <p:sp>
          <p:nvSpPr>
            <p:cNvPr id="47" name="Oval 51"/>
            <p:cNvSpPr>
              <a:spLocks noChangeArrowheads="1"/>
            </p:cNvSpPr>
            <p:nvPr/>
          </p:nvSpPr>
          <p:spPr bwMode="auto">
            <a:xfrm>
              <a:off x="7951193" y="3460422"/>
              <a:ext cx="223800" cy="171728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6206" y="3633740"/>
              <a:ext cx="2289409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2000" b="1" dirty="0">
                  <a:solidFill>
                    <a:srgbClr val="333C3E"/>
                  </a:solidFill>
                </a:rPr>
                <a:t>&gt;135 </a:t>
              </a:r>
              <a:r>
                <a:rPr lang="en-GB" sz="2000" b="1" dirty="0" err="1">
                  <a:solidFill>
                    <a:srgbClr val="333C3E"/>
                  </a:solidFill>
                </a:rPr>
                <a:t>mmol</a:t>
              </a:r>
              <a:r>
                <a:rPr lang="en-GB" sz="2000" b="1" dirty="0">
                  <a:solidFill>
                    <a:srgbClr val="333C3E"/>
                  </a:solidFill>
                </a:rPr>
                <a:t>/l </a:t>
              </a:r>
              <a:r>
                <a:rPr lang="en-GB" sz="800" dirty="0">
                  <a:solidFill>
                    <a:prstClr val="black"/>
                  </a:solidFill>
                </a:rPr>
                <a:t>(n=497)</a:t>
              </a:r>
            </a:p>
          </p:txBody>
        </p:sp>
        <p:sp>
          <p:nvSpPr>
            <p:cNvPr id="49" name="Oval 51"/>
            <p:cNvSpPr>
              <a:spLocks noChangeArrowheads="1"/>
            </p:cNvSpPr>
            <p:nvPr/>
          </p:nvSpPr>
          <p:spPr bwMode="auto">
            <a:xfrm>
              <a:off x="7951193" y="3759827"/>
              <a:ext cx="223800" cy="171728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202482" y="4329655"/>
              <a:ext cx="346570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0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265514" y="4329655"/>
              <a:ext cx="460382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10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70223" y="4329655"/>
              <a:ext cx="490840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20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490161" y="4329655"/>
              <a:ext cx="490840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30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606893" y="4329655"/>
              <a:ext cx="497252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40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733242" y="4329655"/>
              <a:ext cx="484428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GB" b="1" dirty="0">
                  <a:solidFill>
                    <a:srgbClr val="333C3E"/>
                  </a:solidFill>
                </a:rPr>
                <a:t>50</a:t>
              </a:r>
            </a:p>
          </p:txBody>
        </p:sp>
        <p:sp>
          <p:nvSpPr>
            <p:cNvPr id="56" name="Oval 51"/>
            <p:cNvSpPr>
              <a:spLocks noChangeArrowheads="1"/>
            </p:cNvSpPr>
            <p:nvPr/>
          </p:nvSpPr>
          <p:spPr bwMode="auto">
            <a:xfrm>
              <a:off x="4381057" y="1215620"/>
              <a:ext cx="4325497" cy="206802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57" name="Oval 51"/>
            <p:cNvSpPr>
              <a:spLocks noChangeArrowheads="1"/>
            </p:cNvSpPr>
            <p:nvPr/>
          </p:nvSpPr>
          <p:spPr bwMode="auto">
            <a:xfrm>
              <a:off x="4381057" y="1422308"/>
              <a:ext cx="2675116" cy="206802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58" name="Oval 51"/>
            <p:cNvSpPr>
              <a:spLocks noChangeArrowheads="1"/>
            </p:cNvSpPr>
            <p:nvPr/>
          </p:nvSpPr>
          <p:spPr bwMode="auto">
            <a:xfrm>
              <a:off x="4381057" y="1628996"/>
              <a:ext cx="1738414" cy="206802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grpSp>
          <p:nvGrpSpPr>
            <p:cNvPr id="5" name="Group 65"/>
            <p:cNvGrpSpPr/>
            <p:nvPr/>
          </p:nvGrpSpPr>
          <p:grpSpPr>
            <a:xfrm>
              <a:off x="6481071" y="1453600"/>
              <a:ext cx="1137125" cy="144218"/>
              <a:chOff x="3234153" y="2792295"/>
              <a:chExt cx="920537" cy="144218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69"/>
            <p:cNvGrpSpPr/>
            <p:nvPr/>
          </p:nvGrpSpPr>
          <p:grpSpPr>
            <a:xfrm>
              <a:off x="5776313" y="1660288"/>
              <a:ext cx="699998" cy="144218"/>
              <a:chOff x="3234153" y="2792295"/>
              <a:chExt cx="920537" cy="144218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4"/>
            <p:cNvGrpSpPr/>
            <p:nvPr/>
          </p:nvGrpSpPr>
          <p:grpSpPr>
            <a:xfrm>
              <a:off x="7944110" y="1246912"/>
              <a:ext cx="1476122" cy="144218"/>
              <a:chOff x="3234153" y="2792295"/>
              <a:chExt cx="920537" cy="144218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Oval 51"/>
            <p:cNvSpPr>
              <a:spLocks noChangeArrowheads="1"/>
            </p:cNvSpPr>
            <p:nvPr/>
          </p:nvSpPr>
          <p:spPr bwMode="auto">
            <a:xfrm>
              <a:off x="4381057" y="1981360"/>
              <a:ext cx="1925754" cy="206802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75" name="Oval 51"/>
            <p:cNvSpPr>
              <a:spLocks noChangeArrowheads="1"/>
            </p:cNvSpPr>
            <p:nvPr/>
          </p:nvSpPr>
          <p:spPr bwMode="auto">
            <a:xfrm>
              <a:off x="4381057" y="2188048"/>
              <a:ext cx="1078261" cy="206802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76" name="Oval 51"/>
            <p:cNvSpPr>
              <a:spLocks noChangeArrowheads="1"/>
            </p:cNvSpPr>
            <p:nvPr/>
          </p:nvSpPr>
          <p:spPr bwMode="auto">
            <a:xfrm>
              <a:off x="4381057" y="2394736"/>
              <a:ext cx="636673" cy="206802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grpSp>
          <p:nvGrpSpPr>
            <p:cNvPr id="8" name="Group 76"/>
            <p:cNvGrpSpPr/>
            <p:nvPr/>
          </p:nvGrpSpPr>
          <p:grpSpPr>
            <a:xfrm>
              <a:off x="5026952" y="2219340"/>
              <a:ext cx="780285" cy="144218"/>
              <a:chOff x="3234153" y="2792295"/>
              <a:chExt cx="920537" cy="144218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0"/>
            <p:cNvGrpSpPr/>
            <p:nvPr/>
          </p:nvGrpSpPr>
          <p:grpSpPr>
            <a:xfrm>
              <a:off x="4777164" y="2426028"/>
              <a:ext cx="468052" cy="144218"/>
              <a:chOff x="3234153" y="2792295"/>
              <a:chExt cx="920537" cy="144218"/>
            </a:xfrm>
          </p:grpSpPr>
          <p:cxnSp>
            <p:nvCxnSpPr>
              <p:cNvPr id="82" name="Straight Connector 81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84"/>
            <p:cNvGrpSpPr/>
            <p:nvPr/>
          </p:nvGrpSpPr>
          <p:grpSpPr>
            <a:xfrm>
              <a:off x="5731709" y="2012652"/>
              <a:ext cx="1137125" cy="144218"/>
              <a:chOff x="3234153" y="2792295"/>
              <a:chExt cx="920537" cy="144218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Oval 51"/>
            <p:cNvSpPr>
              <a:spLocks noChangeArrowheads="1"/>
            </p:cNvSpPr>
            <p:nvPr/>
          </p:nvSpPr>
          <p:spPr bwMode="auto">
            <a:xfrm>
              <a:off x="4381057" y="2766735"/>
              <a:ext cx="1711651" cy="206802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90" name="Oval 51"/>
            <p:cNvSpPr>
              <a:spLocks noChangeArrowheads="1"/>
            </p:cNvSpPr>
            <p:nvPr/>
          </p:nvSpPr>
          <p:spPr bwMode="auto">
            <a:xfrm>
              <a:off x="4381057" y="2973423"/>
              <a:ext cx="1118406" cy="206802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91" name="Oval 51"/>
            <p:cNvSpPr>
              <a:spLocks noChangeArrowheads="1"/>
            </p:cNvSpPr>
            <p:nvPr/>
          </p:nvSpPr>
          <p:spPr bwMode="auto">
            <a:xfrm>
              <a:off x="4381057" y="3180111"/>
              <a:ext cx="792790" cy="206802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grpSp>
          <p:nvGrpSpPr>
            <p:cNvPr id="11" name="Group 91"/>
            <p:cNvGrpSpPr/>
            <p:nvPr/>
          </p:nvGrpSpPr>
          <p:grpSpPr>
            <a:xfrm>
              <a:off x="5089399" y="3004715"/>
              <a:ext cx="793667" cy="144218"/>
              <a:chOff x="3234153" y="2792295"/>
              <a:chExt cx="920537" cy="144218"/>
            </a:xfrm>
          </p:grpSpPr>
          <p:cxnSp>
            <p:nvCxnSpPr>
              <p:cNvPr id="93" name="Straight Connector 92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95"/>
            <p:cNvGrpSpPr/>
            <p:nvPr/>
          </p:nvGrpSpPr>
          <p:grpSpPr>
            <a:xfrm>
              <a:off x="4910979" y="3211403"/>
              <a:ext cx="499275" cy="144218"/>
              <a:chOff x="3234153" y="2792295"/>
              <a:chExt cx="920537" cy="144218"/>
            </a:xfrm>
          </p:grpSpPr>
          <p:cxnSp>
            <p:nvCxnSpPr>
              <p:cNvPr id="97" name="Straight Connector 96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99"/>
            <p:cNvGrpSpPr/>
            <p:nvPr/>
          </p:nvGrpSpPr>
          <p:grpSpPr>
            <a:xfrm>
              <a:off x="5513144" y="2798027"/>
              <a:ext cx="1110363" cy="144218"/>
              <a:chOff x="3234153" y="2792295"/>
              <a:chExt cx="920537" cy="144218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4" name="Oval 51"/>
            <p:cNvSpPr>
              <a:spLocks noChangeArrowheads="1"/>
            </p:cNvSpPr>
            <p:nvPr/>
          </p:nvSpPr>
          <p:spPr bwMode="auto">
            <a:xfrm>
              <a:off x="4381057" y="3538085"/>
              <a:ext cx="1613520" cy="206802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105" name="Oval 51"/>
            <p:cNvSpPr>
              <a:spLocks noChangeArrowheads="1"/>
            </p:cNvSpPr>
            <p:nvPr/>
          </p:nvSpPr>
          <p:spPr bwMode="auto">
            <a:xfrm>
              <a:off x="4381057" y="3744773"/>
              <a:ext cx="1060419" cy="206802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sp>
          <p:nvSpPr>
            <p:cNvPr id="106" name="Oval 51"/>
            <p:cNvSpPr>
              <a:spLocks noChangeArrowheads="1"/>
            </p:cNvSpPr>
            <p:nvPr/>
          </p:nvSpPr>
          <p:spPr bwMode="auto">
            <a:xfrm>
              <a:off x="4381057" y="3951461"/>
              <a:ext cx="1122866" cy="206802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27000" h="19050"/>
            </a:sp3d>
          </p:spPr>
          <p:txBody>
            <a:bodyPr anchor="ctr"/>
            <a:lstStyle/>
            <a:p>
              <a:endParaRPr lang="en-GB" sz="2000">
                <a:solidFill>
                  <a:srgbClr val="333C3E"/>
                </a:solidFill>
              </a:endParaRPr>
            </a:p>
          </p:txBody>
        </p:sp>
        <p:grpSp>
          <p:nvGrpSpPr>
            <p:cNvPr id="14" name="Group 106"/>
            <p:cNvGrpSpPr/>
            <p:nvPr/>
          </p:nvGrpSpPr>
          <p:grpSpPr>
            <a:xfrm>
              <a:off x="5031412" y="3776065"/>
              <a:ext cx="807049" cy="144218"/>
              <a:chOff x="3234153" y="2792295"/>
              <a:chExt cx="920537" cy="144218"/>
            </a:xfrm>
          </p:grpSpPr>
          <p:cxnSp>
            <p:nvCxnSpPr>
              <p:cNvPr id="108" name="Straight Connector 107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10"/>
            <p:cNvGrpSpPr/>
            <p:nvPr/>
          </p:nvGrpSpPr>
          <p:grpSpPr>
            <a:xfrm>
              <a:off x="5209831" y="3982753"/>
              <a:ext cx="597406" cy="144218"/>
              <a:chOff x="3234153" y="2792295"/>
              <a:chExt cx="920537" cy="144218"/>
            </a:xfrm>
          </p:grpSpPr>
          <p:cxnSp>
            <p:nvCxnSpPr>
              <p:cNvPr id="112" name="Straight Connector 111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14"/>
            <p:cNvGrpSpPr/>
            <p:nvPr/>
          </p:nvGrpSpPr>
          <p:grpSpPr>
            <a:xfrm>
              <a:off x="5428394" y="3569377"/>
              <a:ext cx="1065758" cy="144218"/>
              <a:chOff x="3234153" y="2792295"/>
              <a:chExt cx="920537" cy="144218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3234153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4154690" y="2792295"/>
                <a:ext cx="0" cy="14421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flipH="1">
                <a:off x="3234153" y="2864404"/>
                <a:ext cx="920537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9" name="Oval 5"/>
            <p:cNvSpPr>
              <a:spLocks noChangeArrowheads="1"/>
            </p:cNvSpPr>
            <p:nvPr/>
          </p:nvSpPr>
          <p:spPr bwMode="auto">
            <a:xfrm>
              <a:off x="2075020" y="1124745"/>
              <a:ext cx="2519635" cy="796316"/>
            </a:xfrm>
            <a:prstGeom prst="ellipse">
              <a:avLst/>
            </a:prstGeom>
            <a:noFill/>
            <a:ln w="57150" algn="ctr">
              <a:solidFill>
                <a:srgbClr val="C00000"/>
              </a:solidFill>
              <a:round/>
              <a:headEnd/>
              <a:tailEnd/>
            </a:ln>
            <a:effectLst>
              <a:outerShdw blurRad="149987" dist="1143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333C3E"/>
                </a:solidFill>
              </a:endParaRPr>
            </a:p>
          </p:txBody>
        </p:sp>
        <p:grpSp>
          <p:nvGrpSpPr>
            <p:cNvPr id="2" name="Group 22"/>
            <p:cNvGrpSpPr/>
            <p:nvPr/>
          </p:nvGrpSpPr>
          <p:grpSpPr>
            <a:xfrm>
              <a:off x="4378523" y="1124744"/>
              <a:ext cx="5613621" cy="3124862"/>
              <a:chOff x="2973788" y="2679590"/>
              <a:chExt cx="3124862" cy="3124862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2973788" y="2679590"/>
                <a:ext cx="0" cy="31248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4536219" y="4242021"/>
                <a:ext cx="0" cy="31248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4338996" y="5791212"/>
              <a:ext cx="64377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>
                  <a:solidFill>
                    <a:srgbClr val="333C3E"/>
                  </a:solidFill>
                </a:rPr>
                <a:t>N=997 (serum Na values missing for 14 patients)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394276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Treatment Principles</a:t>
            </a:r>
          </a:p>
        </p:txBody>
      </p:sp>
    </p:spTree>
    <p:extLst>
      <p:ext uri="{BB962C8B-B14F-4D97-AF65-F5344CB8AC3E}">
        <p14:creationId xmlns:p14="http://schemas.microsoft.com/office/powerpoint/2010/main" val="207201049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martArt Placeholder 247816"/>
          <p:cNvGrpSpPr>
            <a:grpSpLocks/>
          </p:cNvGrpSpPr>
          <p:nvPr/>
        </p:nvGrpSpPr>
        <p:grpSpPr bwMode="auto">
          <a:xfrm>
            <a:off x="1425040" y="1002396"/>
            <a:ext cx="9014774" cy="5556851"/>
            <a:chOff x="272" y="999"/>
            <a:chExt cx="3168" cy="2016"/>
          </a:xfrm>
        </p:grpSpPr>
        <p:cxnSp>
          <p:nvCxnSpPr>
            <p:cNvPr id="10244" name="_s10244"/>
            <p:cNvCxnSpPr>
              <a:cxnSpLocks noChangeShapeType="1"/>
              <a:stCxn id="17" idx="1"/>
              <a:endCxn id="11" idx="2"/>
            </p:cNvCxnSpPr>
            <p:nvPr/>
          </p:nvCxnSpPr>
          <p:spPr bwMode="auto">
            <a:xfrm rot="10800000">
              <a:off x="2432" y="2151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5" name="_s10245"/>
            <p:cNvCxnSpPr>
              <a:cxnSpLocks noChangeShapeType="1"/>
              <a:stCxn id="16" idx="3"/>
              <a:endCxn id="13" idx="2"/>
            </p:cNvCxnSpPr>
            <p:nvPr/>
          </p:nvCxnSpPr>
          <p:spPr bwMode="auto">
            <a:xfrm flipV="1">
              <a:off x="1136" y="2151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6" name="_s10246"/>
            <p:cNvCxnSpPr>
              <a:cxnSpLocks noChangeShapeType="1"/>
              <a:stCxn id="15" idx="1"/>
              <a:endCxn id="13" idx="2"/>
            </p:cNvCxnSpPr>
            <p:nvPr/>
          </p:nvCxnSpPr>
          <p:spPr bwMode="auto">
            <a:xfrm rot="10800000">
              <a:off x="1280" y="2151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7" name="_s10247"/>
            <p:cNvCxnSpPr>
              <a:cxnSpLocks noChangeShapeType="1"/>
              <a:stCxn id="14" idx="3"/>
              <a:endCxn id="13" idx="2"/>
            </p:cNvCxnSpPr>
            <p:nvPr/>
          </p:nvCxnSpPr>
          <p:spPr bwMode="auto">
            <a:xfrm flipV="1">
              <a:off x="1136" y="2151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8" name="_s10248"/>
            <p:cNvCxnSpPr>
              <a:cxnSpLocks noChangeShapeType="1"/>
              <a:stCxn id="13" idx="0"/>
              <a:endCxn id="9" idx="2"/>
            </p:cNvCxnSpPr>
            <p:nvPr/>
          </p:nvCxnSpPr>
          <p:spPr bwMode="auto">
            <a:xfrm rot="16200000">
              <a:off x="1209" y="1790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9" name="_s10249"/>
            <p:cNvCxnSpPr>
              <a:cxnSpLocks noChangeShapeType="1"/>
              <a:stCxn id="12" idx="1"/>
              <a:endCxn id="11" idx="2"/>
            </p:cNvCxnSpPr>
            <p:nvPr/>
          </p:nvCxnSpPr>
          <p:spPr bwMode="auto">
            <a:xfrm rot="10800000">
              <a:off x="2432" y="2151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0" name="_s10250"/>
            <p:cNvCxnSpPr>
              <a:cxnSpLocks noChangeShapeType="1"/>
              <a:stCxn id="11" idx="0"/>
              <a:endCxn id="10" idx="2"/>
            </p:cNvCxnSpPr>
            <p:nvPr/>
          </p:nvCxnSpPr>
          <p:spPr bwMode="auto">
            <a:xfrm rot="16200000">
              <a:off x="2361" y="1790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1" name="_s10251"/>
            <p:cNvCxnSpPr>
              <a:cxnSpLocks noChangeShapeType="1"/>
              <a:stCxn id="10" idx="0"/>
              <a:endCxn id="4" idx="2"/>
            </p:cNvCxnSpPr>
            <p:nvPr/>
          </p:nvCxnSpPr>
          <p:spPr bwMode="auto">
            <a:xfrm rot="5400000" flipH="1">
              <a:off x="2072" y="1071"/>
              <a:ext cx="144" cy="576"/>
            </a:xfrm>
            <a:prstGeom prst="bentConnector3">
              <a:avLst>
                <a:gd name="adj1" fmla="val 2880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2" name="_s10252"/>
            <p:cNvCxnSpPr>
              <a:cxnSpLocks noChangeShapeType="1"/>
              <a:stCxn id="9" idx="0"/>
              <a:endCxn id="4" idx="2"/>
            </p:cNvCxnSpPr>
            <p:nvPr/>
          </p:nvCxnSpPr>
          <p:spPr bwMode="auto">
            <a:xfrm rot="16200000">
              <a:off x="1496" y="1071"/>
              <a:ext cx="144" cy="576"/>
            </a:xfrm>
            <a:prstGeom prst="bentConnector3">
              <a:avLst>
                <a:gd name="adj1" fmla="val 2880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" name="_s10253"/>
            <p:cNvSpPr>
              <a:spLocks noChangeArrowheads="1"/>
            </p:cNvSpPr>
            <p:nvPr/>
          </p:nvSpPr>
          <p:spPr bwMode="auto">
            <a:xfrm>
              <a:off x="1424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9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2400" dirty="0">
                  <a:solidFill>
                    <a:schemeClr val="bg1"/>
                  </a:solidFill>
                </a:rPr>
                <a:t>Severity of HE</a:t>
              </a:r>
            </a:p>
          </p:txBody>
        </p:sp>
        <p:sp>
          <p:nvSpPr>
            <p:cNvPr id="9" name="_s10254"/>
            <p:cNvSpPr>
              <a:spLocks noChangeArrowheads="1"/>
            </p:cNvSpPr>
            <p:nvPr/>
          </p:nvSpPr>
          <p:spPr bwMode="auto">
            <a:xfrm>
              <a:off x="848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9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2500" dirty="0">
                  <a:solidFill>
                    <a:schemeClr val="bg1"/>
                  </a:solidFill>
                </a:rPr>
                <a:t>Grade 1/2</a:t>
              </a:r>
            </a:p>
          </p:txBody>
        </p:sp>
        <p:sp>
          <p:nvSpPr>
            <p:cNvPr id="10" name="_s10255"/>
            <p:cNvSpPr>
              <a:spLocks noChangeArrowheads="1"/>
            </p:cNvSpPr>
            <p:nvPr/>
          </p:nvSpPr>
          <p:spPr bwMode="auto">
            <a:xfrm>
              <a:off x="2000" y="14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9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2500" dirty="0">
                  <a:solidFill>
                    <a:schemeClr val="bg1"/>
                  </a:solidFill>
                </a:rPr>
                <a:t>Grade 3/4</a:t>
              </a:r>
            </a:p>
          </p:txBody>
        </p:sp>
        <p:sp>
          <p:nvSpPr>
            <p:cNvPr id="11" name="_s10256"/>
            <p:cNvSpPr>
              <a:spLocks noChangeArrowheads="1"/>
            </p:cNvSpPr>
            <p:nvPr/>
          </p:nvSpPr>
          <p:spPr bwMode="auto">
            <a:xfrm>
              <a:off x="2000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9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 dirty="0">
                  <a:solidFill>
                    <a:schemeClr val="bg1"/>
                  </a:solidFill>
                </a:rPr>
                <a:t>Transfer to </a:t>
              </a:r>
              <a:r>
                <a:rPr lang="en-GB" altLang="en-US" sz="1400" dirty="0">
                  <a:solidFill>
                    <a:schemeClr val="bg1"/>
                  </a:solidFill>
                </a:rPr>
                <a:t>HDU/ICU</a:t>
              </a:r>
              <a:endParaRPr lang="en-GB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_s10257"/>
            <p:cNvSpPr>
              <a:spLocks noChangeArrowheads="1"/>
            </p:cNvSpPr>
            <p:nvPr/>
          </p:nvSpPr>
          <p:spPr bwMode="auto">
            <a:xfrm>
              <a:off x="2576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3FC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Airway Protection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Intravenous Fluids</a:t>
              </a:r>
            </a:p>
          </p:txBody>
        </p:sp>
        <p:sp>
          <p:nvSpPr>
            <p:cNvPr id="13" name="_s10258"/>
            <p:cNvSpPr>
              <a:spLocks noChangeArrowheads="1"/>
            </p:cNvSpPr>
            <p:nvPr/>
          </p:nvSpPr>
          <p:spPr bwMode="auto">
            <a:xfrm>
              <a:off x="848" y="186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9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 dirty="0">
                  <a:solidFill>
                    <a:schemeClr val="bg1"/>
                  </a:solidFill>
                </a:rPr>
                <a:t>Identify and treat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 dirty="0">
                  <a:solidFill>
                    <a:schemeClr val="bg1"/>
                  </a:solidFill>
                </a:rPr>
                <a:t> precipitating factor(s)</a:t>
              </a:r>
            </a:p>
          </p:txBody>
        </p:sp>
        <p:sp>
          <p:nvSpPr>
            <p:cNvPr id="14" name="_s10259"/>
            <p:cNvSpPr>
              <a:spLocks noChangeArrowheads="1"/>
            </p:cNvSpPr>
            <p:nvPr/>
          </p:nvSpPr>
          <p:spPr bwMode="auto">
            <a:xfrm>
              <a:off x="272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3FC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500" dirty="0">
                  <a:solidFill>
                    <a:srgbClr val="000000"/>
                  </a:solidFill>
                </a:rPr>
                <a:t>Intravenous fluids</a:t>
              </a:r>
            </a:p>
          </p:txBody>
        </p:sp>
        <p:sp>
          <p:nvSpPr>
            <p:cNvPr id="15" name="_s10260"/>
            <p:cNvSpPr>
              <a:spLocks noChangeArrowheads="1"/>
            </p:cNvSpPr>
            <p:nvPr/>
          </p:nvSpPr>
          <p:spPr bwMode="auto">
            <a:xfrm>
              <a:off x="1424" y="229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3FC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 dirty="0">
                  <a:solidFill>
                    <a:srgbClr val="000000"/>
                  </a:solidFill>
                </a:rPr>
                <a:t>Empirical Antibiotics</a:t>
              </a:r>
            </a:p>
          </p:txBody>
        </p:sp>
        <p:sp>
          <p:nvSpPr>
            <p:cNvPr id="16" name="_s10261"/>
            <p:cNvSpPr>
              <a:spLocks noChangeArrowheads="1"/>
            </p:cNvSpPr>
            <p:nvPr/>
          </p:nvSpPr>
          <p:spPr bwMode="auto">
            <a:xfrm>
              <a:off x="272" y="272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3FC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Enema/Lactulose/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Polyethylene glycol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 (as appropriate)</a:t>
              </a:r>
            </a:p>
          </p:txBody>
        </p:sp>
        <p:sp>
          <p:nvSpPr>
            <p:cNvPr id="17" name="_s10262"/>
            <p:cNvSpPr>
              <a:spLocks noChangeArrowheads="1"/>
            </p:cNvSpPr>
            <p:nvPr/>
          </p:nvSpPr>
          <p:spPr bwMode="auto">
            <a:xfrm>
              <a:off x="2576" y="272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3FC9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altLang="en-US" sz="1400" dirty="0">
                <a:solidFill>
                  <a:srgbClr val="000000"/>
                </a:solidFill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Empirical Antibiotics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b="1" dirty="0">
                  <a:solidFill>
                    <a:srgbClr val="000000"/>
                  </a:solidFill>
                </a:rPr>
                <a:t>Enemas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400" dirty="0">
                  <a:solidFill>
                    <a:srgbClr val="000000"/>
                  </a:solidFill>
                </a:rPr>
                <a:t>Hemofiltration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altLang="en-US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latin typeface="+mj-lt"/>
              </a:rPr>
              <a:t>Acute Hepatic Encephalopathy Algorithm</a:t>
            </a:r>
          </a:p>
        </p:txBody>
      </p:sp>
    </p:spTree>
    <p:extLst>
      <p:ext uri="{BB962C8B-B14F-4D97-AF65-F5344CB8AC3E}">
        <p14:creationId xmlns:p14="http://schemas.microsoft.com/office/powerpoint/2010/main" val="1471714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 descr="HM0024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4202206"/>
            <a:ext cx="1243878" cy="167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497" y="1099848"/>
            <a:ext cx="6179142" cy="48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75520" y="6225341"/>
            <a:ext cx="493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Adapted from </a:t>
            </a:r>
            <a:r>
              <a:rPr lang="en-GB" sz="1200" dirty="0" err="1"/>
              <a:t>Jalan</a:t>
            </a:r>
            <a:r>
              <a:rPr lang="en-GB" sz="1200" dirty="0"/>
              <a:t>, R., and D. Kapoor.  </a:t>
            </a:r>
            <a:r>
              <a:rPr lang="en-GB" sz="1200" i="1" dirty="0"/>
              <a:t>Gut</a:t>
            </a:r>
            <a:r>
              <a:rPr lang="en-GB" sz="1200" dirty="0"/>
              <a:t> 52.7 (2003): 1041-1045.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75520" y="107340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tx2"/>
                </a:solidFill>
              </a:rPr>
              <a:t>Enhanced renal ammonia excretion following volume expansion in cirrhosis</a:t>
            </a: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45822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HE-specific therapies</a:t>
            </a:r>
          </a:p>
        </p:txBody>
      </p:sp>
    </p:spTree>
    <p:extLst>
      <p:ext uri="{BB962C8B-B14F-4D97-AF65-F5344CB8AC3E}">
        <p14:creationId xmlns:p14="http://schemas.microsoft.com/office/powerpoint/2010/main" val="3375341412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050491" y="186601"/>
            <a:ext cx="8423275" cy="728663"/>
          </a:xfrm>
        </p:spPr>
        <p:txBody>
          <a:bodyPr/>
          <a:lstStyle/>
          <a:p>
            <a:pPr eaLnBrk="1" hangingPunct="1"/>
            <a:r>
              <a:rPr lang="en-GB" altLang="en-US" sz="4000" dirty="0">
                <a:solidFill>
                  <a:schemeClr val="tx2"/>
                </a:solidFill>
              </a:rPr>
              <a:t> Overview of Current Therapies for HE</a:t>
            </a:r>
          </a:p>
        </p:txBody>
      </p:sp>
      <p:sp>
        <p:nvSpPr>
          <p:cNvPr id="37890" name="Text Box 5"/>
          <p:cNvSpPr txBox="1">
            <a:spLocks noChangeArrowheads="1"/>
          </p:cNvSpPr>
          <p:nvPr/>
        </p:nvSpPr>
        <p:spPr bwMode="auto">
          <a:xfrm>
            <a:off x="8324851" y="2208858"/>
            <a:ext cx="1947863" cy="1815882"/>
          </a:xfrm>
          <a:prstGeom prst="rect">
            <a:avLst/>
          </a:prstGeom>
          <a:noFill/>
          <a:ln w="9525" algn="ctr">
            <a:solidFill>
              <a:srgbClr val="BA02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Lactulose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Rifaximin-</a:t>
            </a:r>
            <a:r>
              <a:rPr lang="el-GR" altLang="en-US" sz="1400" b="1" dirty="0">
                <a:solidFill>
                  <a:srgbClr val="C00000"/>
                </a:solidFill>
              </a:rPr>
              <a:t>α</a:t>
            </a:r>
            <a:endParaRPr lang="en-GB" altLang="en-US" sz="1400" b="1" dirty="0">
              <a:solidFill>
                <a:srgbClr val="C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Neomycin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Probiotics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Faecal Microbiota Transplantation</a:t>
            </a:r>
          </a:p>
        </p:txBody>
      </p:sp>
      <p:grpSp>
        <p:nvGrpSpPr>
          <p:cNvPr id="37892" name="Group 9"/>
          <p:cNvGrpSpPr>
            <a:grpSpLocks/>
          </p:cNvGrpSpPr>
          <p:nvPr/>
        </p:nvGrpSpPr>
        <p:grpSpPr bwMode="auto">
          <a:xfrm>
            <a:off x="3430589" y="1056271"/>
            <a:ext cx="4892675" cy="5256212"/>
            <a:chOff x="1383" y="709"/>
            <a:chExt cx="3082" cy="3311"/>
          </a:xfrm>
        </p:grpSpPr>
        <p:pic>
          <p:nvPicPr>
            <p:cNvPr id="37899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709"/>
              <a:ext cx="3082" cy="3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0" name="Rectangle 7"/>
            <p:cNvSpPr>
              <a:spLocks noChangeArrowheads="1"/>
            </p:cNvSpPr>
            <p:nvPr/>
          </p:nvSpPr>
          <p:spPr bwMode="auto">
            <a:xfrm>
              <a:off x="1519" y="754"/>
              <a:ext cx="363" cy="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01" name="Rectangle 8"/>
            <p:cNvSpPr>
              <a:spLocks noChangeArrowheads="1"/>
            </p:cNvSpPr>
            <p:nvPr/>
          </p:nvSpPr>
          <p:spPr bwMode="auto">
            <a:xfrm>
              <a:off x="1383" y="3884"/>
              <a:ext cx="267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37893" name="Text Box 11"/>
          <p:cNvSpPr txBox="1">
            <a:spLocks noChangeArrowheads="1"/>
          </p:cNvSpPr>
          <p:nvPr/>
        </p:nvSpPr>
        <p:spPr bwMode="auto">
          <a:xfrm>
            <a:off x="1608274" y="1606865"/>
            <a:ext cx="1655763" cy="2677656"/>
          </a:xfrm>
          <a:prstGeom prst="rect">
            <a:avLst/>
          </a:prstGeom>
          <a:noFill/>
          <a:ln w="9525" algn="ctr">
            <a:solidFill>
              <a:srgbClr val="BA02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L-Ornithine L-Aspartate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Branched Chain Amino Acids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Sodium Benzoate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Ornithine </a:t>
            </a:r>
            <a:r>
              <a:rPr lang="en-GB" altLang="en-US" sz="1400" b="1" dirty="0" err="1">
                <a:solidFill>
                  <a:schemeClr val="bg2">
                    <a:lumMod val="75000"/>
                  </a:schemeClr>
                </a:solidFill>
              </a:rPr>
              <a:t>Phenylacetate</a:t>
            </a:r>
            <a:endParaRPr lang="en-GB" altLang="en-US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chemeClr val="bg2">
                    <a:lumMod val="75000"/>
                  </a:schemeClr>
                </a:solidFill>
              </a:rPr>
              <a:t>Glycerol </a:t>
            </a:r>
            <a:r>
              <a:rPr lang="en-GB" altLang="en-US" sz="1400" b="1" dirty="0" err="1">
                <a:solidFill>
                  <a:schemeClr val="bg2">
                    <a:lumMod val="75000"/>
                  </a:schemeClr>
                </a:solidFill>
              </a:rPr>
              <a:t>Phenylbutyrate</a:t>
            </a:r>
            <a:endParaRPr lang="en-GB" altLang="en-US" sz="1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894" name="Text Box 13"/>
          <p:cNvSpPr txBox="1">
            <a:spLocks noChangeArrowheads="1"/>
          </p:cNvSpPr>
          <p:nvPr/>
        </p:nvSpPr>
        <p:spPr bwMode="auto">
          <a:xfrm>
            <a:off x="8323263" y="4479433"/>
            <a:ext cx="1949450" cy="954107"/>
          </a:xfrm>
          <a:prstGeom prst="rect">
            <a:avLst/>
          </a:prstGeom>
          <a:noFill/>
          <a:ln w="9525" algn="ctr">
            <a:solidFill>
              <a:srgbClr val="BA020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Haemodialysis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Hemofiltration</a:t>
            </a:r>
          </a:p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</a:rPr>
              <a:t>Fluid Expansion</a:t>
            </a:r>
          </a:p>
        </p:txBody>
      </p:sp>
      <p:sp>
        <p:nvSpPr>
          <p:cNvPr id="37896" name="AutoShape 15"/>
          <p:cNvSpPr>
            <a:spLocks noChangeArrowheads="1"/>
          </p:cNvSpPr>
          <p:nvPr/>
        </p:nvSpPr>
        <p:spPr bwMode="auto">
          <a:xfrm rot="-5400000">
            <a:off x="3576638" y="2047876"/>
            <a:ext cx="428625" cy="1295400"/>
          </a:xfrm>
          <a:prstGeom prst="downArrow">
            <a:avLst>
              <a:gd name="adj1" fmla="val 50000"/>
              <a:gd name="adj2" fmla="val 75556"/>
            </a:avLst>
          </a:prstGeom>
          <a:solidFill>
            <a:srgbClr val="BA020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7897" name="AutoShape 16"/>
          <p:cNvSpPr>
            <a:spLocks noChangeArrowheads="1"/>
          </p:cNvSpPr>
          <p:nvPr/>
        </p:nvSpPr>
        <p:spPr bwMode="auto">
          <a:xfrm rot="5400000">
            <a:off x="7608309" y="4531550"/>
            <a:ext cx="428625" cy="792163"/>
          </a:xfrm>
          <a:prstGeom prst="downArrow">
            <a:avLst>
              <a:gd name="adj1" fmla="val 50000"/>
              <a:gd name="adj2" fmla="val 46204"/>
            </a:avLst>
          </a:prstGeom>
          <a:solidFill>
            <a:srgbClr val="BA020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7898" name="AutoShape 17"/>
          <p:cNvSpPr>
            <a:spLocks noChangeArrowheads="1"/>
          </p:cNvSpPr>
          <p:nvPr/>
        </p:nvSpPr>
        <p:spPr bwMode="auto">
          <a:xfrm rot="5400000">
            <a:off x="7573170" y="2586795"/>
            <a:ext cx="428625" cy="792163"/>
          </a:xfrm>
          <a:prstGeom prst="downArrow">
            <a:avLst>
              <a:gd name="adj1" fmla="val 50000"/>
              <a:gd name="adj2" fmla="val 46204"/>
            </a:avLst>
          </a:prstGeom>
          <a:solidFill>
            <a:srgbClr val="BA020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49EFEB-B6EE-334A-8A80-8F071B527E2F}"/>
              </a:ext>
            </a:extLst>
          </p:cNvPr>
          <p:cNvSpPr/>
          <p:nvPr/>
        </p:nvSpPr>
        <p:spPr>
          <a:xfrm>
            <a:off x="31996" y="6489333"/>
            <a:ext cx="38266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/>
              <a:t>Shawcross D et al. Lancet 2005; 365: 431-33.</a:t>
            </a:r>
          </a:p>
        </p:txBody>
      </p:sp>
    </p:spTree>
    <p:extLst>
      <p:ext uri="{BB962C8B-B14F-4D97-AF65-F5344CB8AC3E}">
        <p14:creationId xmlns:p14="http://schemas.microsoft.com/office/powerpoint/2010/main" val="269580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820C3-62F3-F749-8FDA-E98B69C6D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38" y="4756638"/>
            <a:ext cx="11139854" cy="930447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Could the gut microbiome contribute to the development of hepatic encephalopathy?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BAF8173-CCA0-8346-99CC-1974E7F4D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040" y="356658"/>
            <a:ext cx="3425609" cy="389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1A3F01-243A-6E42-808B-9B8DD5BD86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5729" y="1271983"/>
            <a:ext cx="3433324" cy="206913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Image result for science journal gut microbiome">
            <a:hlinkClick r:id="rId5"/>
            <a:extLst>
              <a:ext uri="{FF2B5EF4-FFF2-40B4-BE49-F238E27FC236}">
                <a16:creationId xmlns:a16="http://schemas.microsoft.com/office/drawing/2014/main" id="{A81DF298-3951-8742-8AAE-6147C84BA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9885" y="330045"/>
            <a:ext cx="3143596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759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B0AE-4DCB-9D44-B00B-8DD0DE178A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100389"/>
            <a:ext cx="8423275" cy="72072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‘Gut dysbiosis’ in cirrhosis</a:t>
            </a:r>
          </a:p>
        </p:txBody>
      </p:sp>
      <p:pic>
        <p:nvPicPr>
          <p:cNvPr id="3074" name="Picture 2" descr="Related image">
            <a:hlinkClick r:id="rId2"/>
            <a:extLst>
              <a:ext uri="{FF2B5EF4-FFF2-40B4-BE49-F238E27FC236}">
                <a16:creationId xmlns:a16="http://schemas.microsoft.com/office/drawing/2014/main" id="{4B446365-0667-6B4B-969F-08BB41328E3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04" y="998411"/>
            <a:ext cx="5753100" cy="427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F0BFEA-02CB-DE42-AB1C-7A25E69322E4}"/>
              </a:ext>
            </a:extLst>
          </p:cNvPr>
          <p:cNvSpPr/>
          <p:nvPr/>
        </p:nvSpPr>
        <p:spPr>
          <a:xfrm>
            <a:off x="4492053" y="4071303"/>
            <a:ext cx="2913888" cy="1207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BE140-696E-2F4B-AF1C-B19F946CBC2F}"/>
              </a:ext>
            </a:extLst>
          </p:cNvPr>
          <p:cNvSpPr txBox="1"/>
          <p:nvPr/>
        </p:nvSpPr>
        <p:spPr>
          <a:xfrm>
            <a:off x="4523233" y="4059936"/>
            <a:ext cx="2888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Imbalance of bacteria in your gut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82819-564E-D74B-9621-CF5FBEC3FFC0}"/>
              </a:ext>
            </a:extLst>
          </p:cNvPr>
          <p:cNvSpPr txBox="1"/>
          <p:nvPr/>
        </p:nvSpPr>
        <p:spPr>
          <a:xfrm>
            <a:off x="1524000" y="4900360"/>
            <a:ext cx="88026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Lose beneficial microbes in your gut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Opportunistic bacteria take over (potentially harmful bacteria which are kept in check by beneficial microbes)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have less diversity in your gut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4780E3-4798-424D-AE4C-C284A0971DCB}"/>
              </a:ext>
            </a:extLst>
          </p:cNvPr>
          <p:cNvSpPr txBox="1"/>
          <p:nvPr/>
        </p:nvSpPr>
        <p:spPr>
          <a:xfrm>
            <a:off x="8051472" y="6460173"/>
            <a:ext cx="4393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Bajaj JS et al. J Hepatol. 2014; 60(5): 940-7.</a:t>
            </a:r>
          </a:p>
        </p:txBody>
      </p:sp>
    </p:spTree>
    <p:extLst>
      <p:ext uri="{BB962C8B-B14F-4D97-AF65-F5344CB8AC3E}">
        <p14:creationId xmlns:p14="http://schemas.microsoft.com/office/powerpoint/2010/main" val="1577621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4DF2E2-8104-6845-B229-BDF87B3AF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Stool microbial diversity is reduced in cirrhosis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1B1C3-E397-814B-A884-A7EE7EA0D0A3}"/>
              </a:ext>
            </a:extLst>
          </p:cNvPr>
          <p:cNvSpPr txBox="1"/>
          <p:nvPr/>
        </p:nvSpPr>
        <p:spPr>
          <a:xfrm>
            <a:off x="4038600" y="4884873"/>
            <a:ext cx="7188199" cy="1292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 abundance of bacteroidetes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Reduction in actinobacteria and firmicutes in cirrhosis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785C8-4EA2-9841-9C32-A480CA3D1858}"/>
              </a:ext>
            </a:extLst>
          </p:cNvPr>
          <p:cNvSpPr/>
          <p:nvPr/>
        </p:nvSpPr>
        <p:spPr>
          <a:xfrm>
            <a:off x="2068230" y="5808608"/>
            <a:ext cx="46959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Patel VC et al. Results of a placebo-controlled double blind randomised trial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investigate the efficacy of rifaximin-</a:t>
            </a: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itchFamily="2" charset="2"/>
              </a:rPr>
              <a:t></a:t>
            </a: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versus placebo in improving systemic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inflammation  in patients with cirrhosis and chronic hepatic encephalopathy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(RIFSYS Trial). Journal of Hepatology 2018; 68: S105-364. LBA 005.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821E7A-C9D2-EC45-972B-A3AA9C1C081F}"/>
              </a:ext>
            </a:extLst>
          </p:cNvPr>
          <p:cNvGrpSpPr/>
          <p:nvPr/>
        </p:nvGrpSpPr>
        <p:grpSpPr>
          <a:xfrm>
            <a:off x="3528646" y="398586"/>
            <a:ext cx="8405446" cy="4677506"/>
            <a:chOff x="898005" y="1870029"/>
            <a:chExt cx="8373599" cy="4575858"/>
          </a:xfrm>
        </p:grpSpPr>
        <p:pic>
          <p:nvPicPr>
            <p:cNvPr id="18" name="Picture 1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C553CA31-1D91-E64A-8D06-B214CB59F6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5594" y="1870029"/>
              <a:ext cx="4216010" cy="434235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152862-5FD6-604D-8F34-41E31CD83DB5}"/>
                </a:ext>
              </a:extLst>
            </p:cNvPr>
            <p:cNvSpPr txBox="1"/>
            <p:nvPr/>
          </p:nvSpPr>
          <p:spPr>
            <a:xfrm>
              <a:off x="5775675" y="6184277"/>
              <a:ext cx="651144" cy="261610"/>
            </a:xfrm>
            <a:prstGeom prst="rect">
              <a:avLst/>
            </a:prstGeom>
            <a:solidFill>
              <a:srgbClr val="00A049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Healthy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B30A06-E728-8241-A8D1-E4939F03DAE4}"/>
                </a:ext>
              </a:extLst>
            </p:cNvPr>
            <p:cNvSpPr txBox="1"/>
            <p:nvPr/>
          </p:nvSpPr>
          <p:spPr>
            <a:xfrm>
              <a:off x="6494267" y="6184277"/>
              <a:ext cx="652633" cy="26161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-5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Cirrhosis</a:t>
              </a:r>
            </a:p>
          </p:txBody>
        </p:sp>
        <p:pic>
          <p:nvPicPr>
            <p:cNvPr id="22" name="Picture 21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548F67DB-1334-3F4B-BB17-6FA95B32A8F0}"/>
                </a:ext>
              </a:extLst>
            </p:cNvPr>
            <p:cNvPicPr/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50"/>
            <a:stretch/>
          </p:blipFill>
          <p:spPr>
            <a:xfrm>
              <a:off x="898005" y="2630327"/>
              <a:ext cx="3413305" cy="300743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94B398-7354-6C4E-8B40-9E4D799700BF}"/>
                </a:ext>
              </a:extLst>
            </p:cNvPr>
            <p:cNvSpPr txBox="1"/>
            <p:nvPr/>
          </p:nvSpPr>
          <p:spPr>
            <a:xfrm>
              <a:off x="1699463" y="5400758"/>
              <a:ext cx="1097693" cy="400110"/>
            </a:xfrm>
            <a:prstGeom prst="rect">
              <a:avLst/>
            </a:prstGeom>
            <a:solidFill>
              <a:srgbClr val="00A049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92496D-2BC3-A24D-A443-E18A6831BC49}"/>
                </a:ext>
              </a:extLst>
            </p:cNvPr>
            <p:cNvSpPr txBox="1"/>
            <p:nvPr/>
          </p:nvSpPr>
          <p:spPr>
            <a:xfrm>
              <a:off x="2930143" y="5400758"/>
              <a:ext cx="1097693" cy="40011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Cirrhosis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8823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17" y="624841"/>
            <a:ext cx="5609220" cy="1504048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j-lt"/>
              </a:rPr>
              <a:t>Modulating the gut microbiota in cirrhosis to prevent HE</a:t>
            </a:r>
            <a:r>
              <a:rPr lang="en-GB" sz="2800" b="1" dirty="0">
                <a:latin typeface="+mj-lt"/>
              </a:rPr>
              <a:t/>
            </a:r>
            <a:br>
              <a:rPr lang="en-GB" sz="2800" b="1" dirty="0">
                <a:latin typeface="+mj-lt"/>
              </a:rPr>
            </a:br>
            <a:endParaRPr lang="en-GB" sz="2800" b="1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762000" y="2279018"/>
            <a:ext cx="5820780" cy="3375920"/>
          </a:xfrm>
        </p:spPr>
        <p:txBody>
          <a:bodyPr anchor="t">
            <a:normAutofit/>
          </a:bodyPr>
          <a:lstStyle/>
          <a:p>
            <a:endParaRPr lang="en-GB" b="1" dirty="0"/>
          </a:p>
          <a:p>
            <a:r>
              <a:rPr lang="en-GB" b="1" dirty="0">
                <a:solidFill>
                  <a:srgbClr val="FFFF00"/>
                </a:solidFill>
              </a:rPr>
              <a:t>Lactulose</a:t>
            </a:r>
          </a:p>
          <a:p>
            <a:endParaRPr lang="en-GB" b="1" dirty="0"/>
          </a:p>
          <a:p>
            <a:r>
              <a:rPr lang="en-GB" b="1" dirty="0"/>
              <a:t>Rifaximin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b="1" dirty="0"/>
              <a:t>Faecal microbiota transplantation</a:t>
            </a:r>
          </a:p>
          <a:p>
            <a:endParaRPr lang="en-GB" sz="1800" b="1" dirty="0"/>
          </a:p>
          <a:p>
            <a:endParaRPr lang="en-GB" sz="1800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586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62782"/>
            <a:ext cx="10759440" cy="899592"/>
          </a:xfrm>
        </p:spPr>
        <p:txBody>
          <a:bodyPr>
            <a:noAutofit/>
          </a:bodyPr>
          <a:lstStyle/>
          <a:p>
            <a:pPr algn="ctr"/>
            <a:r>
              <a:rPr lang="en-GB" b="1" dirty="0"/>
              <a:t>Mechanism of Action of Lactulose in the Gut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4849471" y="1149278"/>
            <a:ext cx="2416629" cy="5303520"/>
          </a:xfrm>
          <a:prstGeom prst="flowChartMagneticDisk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65676" y="4128506"/>
            <a:ext cx="1180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5763401" y="1941110"/>
            <a:ext cx="509452" cy="1031966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4404" y="1417889"/>
            <a:ext cx="137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Lactulose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0946" y="1340213"/>
            <a:ext cx="2599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Passes through gut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unmetabolised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colon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73745" y="2973076"/>
            <a:ext cx="1267098" cy="535574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58737" y="3046939"/>
            <a:ext cx="3435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 ↓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H</a:t>
            </a:r>
            <a:r>
              <a:rPr kumimoji="0" lang="en-GB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↔ NH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en-GB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39506" y="3482524"/>
            <a:ext cx="3161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Reduced bacterial ammonia production</a:t>
            </a:r>
          </a:p>
        </p:txBody>
      </p:sp>
      <p:sp>
        <p:nvSpPr>
          <p:cNvPr id="13" name="Down Arrow 12"/>
          <p:cNvSpPr/>
          <p:nvPr/>
        </p:nvSpPr>
        <p:spPr>
          <a:xfrm rot="19370662">
            <a:off x="6989833" y="4444449"/>
            <a:ext cx="519426" cy="118872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90176" y="4997812"/>
            <a:ext cx="271054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Colonic Transit Time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↓ ammonia residence time and ↓ time for ammonia generation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181490">
            <a:off x="4324028" y="4532246"/>
            <a:ext cx="9699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397732" y="4997812"/>
            <a:ext cx="32422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Altered bacterial metabolism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↓ammonia production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5236" y="2097670"/>
            <a:ext cx="280192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Supplies carbohydrate and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bacterial mass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which utilises ammonia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amino acid nitrogen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↓ammonia 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4231" y="3154707"/>
            <a:ext cx="1674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Lactic Acid + Acetic Acid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565351">
            <a:off x="4326664" y="2715398"/>
            <a:ext cx="972053" cy="112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Image result for bacteria">
            <a:hlinkClick r:id="rId4"/>
            <a:extLst>
              <a:ext uri="{FF2B5EF4-FFF2-40B4-BE49-F238E27FC236}">
                <a16:creationId xmlns:a16="http://schemas.microsoft.com/office/drawing/2014/main" id="{17A37670-D001-E846-ACC5-926A1020D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382161" y="4762428"/>
            <a:ext cx="1548766" cy="77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65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6712"/>
            <a:ext cx="12192000" cy="453847"/>
          </a:xfrm>
        </p:spPr>
        <p:txBody>
          <a:bodyPr>
            <a:noAutofit/>
          </a:bodyPr>
          <a:lstStyle/>
          <a:p>
            <a:pPr algn="ctr"/>
            <a:r>
              <a:rPr lang="en-GB" sz="4000" dirty="0">
                <a:latin typeface="+mn-lt"/>
              </a:rPr>
              <a:t>Secondary Prophylaxis of Hepatic Encephalopathy</a:t>
            </a:r>
            <a:r>
              <a:rPr lang="en-GB" sz="1800" b="1" dirty="0">
                <a:latin typeface="+mn-lt"/>
              </a:rPr>
              <a:t/>
            </a:r>
            <a:br>
              <a:rPr lang="en-GB" sz="1800" b="1" dirty="0">
                <a:latin typeface="+mn-lt"/>
              </a:rPr>
            </a:br>
            <a:endParaRPr lang="en-GB" sz="1800" dirty="0">
              <a:latin typeface="+mn-lt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0244" y="997179"/>
            <a:ext cx="6783653" cy="493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9944" y="6019647"/>
            <a:ext cx="8948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Probability of developing HE in patients receiving lactulose (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dotted line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or placebo (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continuous line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Figures in parentheses indicate the cumulative number of subjects who developed HE.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925" y="6567561"/>
            <a:ext cx="5303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Sharma BC et al. Gastroenterology 2009; 137: 885-91.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2057" y="649599"/>
            <a:ext cx="10352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open-label randomized controlled trial of lactulose versus placebo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prevention of overt HE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604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+mj-lt"/>
              </a:rPr>
              <a:t>Modulating the gut microbiota in cirrhosis to prevent HE</a:t>
            </a:r>
            <a:br>
              <a:rPr lang="en-GB" sz="2800" b="1" dirty="0">
                <a:latin typeface="+mj-lt"/>
              </a:rPr>
            </a:br>
            <a:endParaRPr lang="en-GB" sz="2800" b="1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GB" sz="1800" b="1" dirty="0"/>
          </a:p>
          <a:p>
            <a:r>
              <a:rPr lang="en-GB" sz="2400" b="1" dirty="0"/>
              <a:t>Lactulose</a:t>
            </a:r>
          </a:p>
          <a:p>
            <a:endParaRPr lang="en-GB" sz="2400" b="1" dirty="0"/>
          </a:p>
          <a:p>
            <a:r>
              <a:rPr lang="en-GB" sz="2400" b="1" dirty="0">
                <a:solidFill>
                  <a:srgbClr val="FFFF00"/>
                </a:solidFill>
              </a:rPr>
              <a:t>Rifaximin</a:t>
            </a:r>
          </a:p>
          <a:p>
            <a:pPr marL="0" indent="0">
              <a:buNone/>
            </a:pPr>
            <a:endParaRPr lang="en-GB" sz="2400" b="1" dirty="0"/>
          </a:p>
          <a:p>
            <a:r>
              <a:rPr lang="en-GB" sz="2400" b="1" dirty="0"/>
              <a:t>Faecal microbiota transplantation</a:t>
            </a:r>
          </a:p>
          <a:p>
            <a:endParaRPr lang="en-GB" sz="1800" b="1" dirty="0"/>
          </a:p>
          <a:p>
            <a:endParaRPr lang="en-GB" sz="1800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972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86742" y="156634"/>
            <a:ext cx="10277114" cy="1143000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latin typeface="+mj-lt"/>
              </a:rPr>
              <a:t>Selective gut decontamination (rifaximin-</a:t>
            </a:r>
            <a:r>
              <a:rPr lang="el-GR" b="1" dirty="0">
                <a:solidFill>
                  <a:schemeClr val="tx2"/>
                </a:solidFill>
              </a:rPr>
              <a:t>α</a:t>
            </a:r>
            <a:r>
              <a:rPr lang="en-GB" b="1" dirty="0">
                <a:latin typeface="+mj-lt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2461" y="6517014"/>
            <a:ext cx="45471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333C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Bass et al. NEJM 2010; 362(12)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3566A0-F97D-A945-BC47-E00AA6FB6F47}"/>
              </a:ext>
            </a:extLst>
          </p:cNvPr>
          <p:cNvGrpSpPr/>
          <p:nvPr/>
        </p:nvGrpSpPr>
        <p:grpSpPr>
          <a:xfrm>
            <a:off x="2438692" y="1862950"/>
            <a:ext cx="7047277" cy="3972132"/>
            <a:chOff x="2438692" y="1862950"/>
            <a:chExt cx="7047277" cy="3972132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822483" y="4187069"/>
              <a:ext cx="1941364" cy="6131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h="38100"/>
            </a:sp3d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0BD0D9"/>
                </a:buClr>
                <a:buSzPct val="95000"/>
                <a:buFont typeface="Wingdings 2" pitchFamily="18" charset="2"/>
                <a:buChar char=""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943585" y="3555167"/>
              <a:ext cx="1941364" cy="12450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0BD0D9"/>
                </a:buClr>
                <a:buSzPct val="95000"/>
                <a:buFont typeface="Wingdings 2" pitchFamily="18" charset="2"/>
                <a:buChar char=""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233851" y="2023733"/>
              <a:ext cx="6252118" cy="2780370"/>
              <a:chOff x="1598341" y="2066693"/>
              <a:chExt cx="2780370" cy="278037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>
                <a:off x="1598341" y="2066693"/>
                <a:ext cx="0" cy="278037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rot="5400000">
                <a:off x="2988526" y="3456877"/>
                <a:ext cx="0" cy="278037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1" name="Straight Connector 20"/>
            <p:cNvCxnSpPr/>
            <p:nvPr/>
          </p:nvCxnSpPr>
          <p:spPr bwMode="auto">
            <a:xfrm flipH="1">
              <a:off x="3140725" y="4803914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2840526" y="4635886"/>
              <a:ext cx="3289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 rot="5400000" flipH="1">
              <a:off x="3187614" y="4850802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 flipH="1">
              <a:off x="3140725" y="4250070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6" name="TextBox 25"/>
            <p:cNvSpPr txBox="1"/>
            <p:nvPr/>
          </p:nvSpPr>
          <p:spPr>
            <a:xfrm>
              <a:off x="2712286" y="4082042"/>
              <a:ext cx="45717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 flipH="1">
              <a:off x="3140725" y="3699943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8" name="TextBox 27"/>
            <p:cNvSpPr txBox="1"/>
            <p:nvPr/>
          </p:nvSpPr>
          <p:spPr>
            <a:xfrm>
              <a:off x="2707476" y="3531915"/>
              <a:ext cx="46198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</a:t>
              </a: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>
              <a:off x="3140725" y="3153533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0" name="TextBox 29"/>
            <p:cNvSpPr txBox="1"/>
            <p:nvPr/>
          </p:nvSpPr>
          <p:spPr>
            <a:xfrm>
              <a:off x="2707476" y="2985505"/>
              <a:ext cx="46198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60</a:t>
              </a: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flipH="1">
              <a:off x="3140725" y="2603407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2701064" y="2435379"/>
              <a:ext cx="46839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80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H="1">
              <a:off x="3140725" y="2030978"/>
              <a:ext cx="90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95266" y="1862950"/>
              <a:ext cx="57419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1810475" y="3204814"/>
              <a:ext cx="162576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Patients (%)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64709" y="5434972"/>
              <a:ext cx="157927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Treatment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52187" y="4416102"/>
              <a:ext cx="8819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(n=31)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468118" y="4416102"/>
              <a:ext cx="89479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(n=73)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360203" y="3672688"/>
              <a:ext cx="8659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22.1%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64914" y="3003615"/>
              <a:ext cx="90120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45.9%</a:t>
              </a:r>
            </a:p>
          </p:txBody>
        </p:sp>
        <p:sp>
          <p:nvSpPr>
            <p:cNvPr id="46" name="Down Arrow 45"/>
            <p:cNvSpPr/>
            <p:nvPr/>
          </p:nvSpPr>
          <p:spPr bwMode="auto">
            <a:xfrm>
              <a:off x="5828369" y="3577469"/>
              <a:ext cx="1055649" cy="631903"/>
            </a:xfrm>
            <a:prstGeom prst="downArrow">
              <a:avLst>
                <a:gd name="adj1" fmla="val 65493"/>
                <a:gd name="adj2" fmla="val 68823"/>
              </a:avLst>
            </a:prstGeom>
            <a:gradFill flip="none" rotWithShape="1">
              <a:gsLst>
                <a:gs pos="0">
                  <a:schemeClr val="bg2">
                    <a:lumMod val="7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0BD0D9"/>
                </a:buClr>
                <a:buSzPct val="95000"/>
                <a:buFont typeface="Wingdings 2" pitchFamily="18" charset="2"/>
                <a:buChar char=""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47245" y="3650386"/>
              <a:ext cx="8290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23.8%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29721" y="2698812"/>
              <a:ext cx="25261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66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Absolute</a:t>
              </a:r>
              <a:b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66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66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risk</a:t>
              </a:r>
              <a:b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66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66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reduction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26871" y="4843124"/>
              <a:ext cx="3438762" cy="7571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Rifaximin-</a:t>
              </a: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α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550 mg bd  + </a:t>
              </a:r>
              <a:b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91.4% on concomitant 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lactulose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(n=140)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758260" y="4837517"/>
              <a:ext cx="2408030" cy="784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Placebo +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91.2% on </a:t>
              </a:r>
              <a:b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concomitant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lactulose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(n=159)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5492" y="1466181"/>
            <a:ext cx="983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 of patients experiencing a breakthrough of overt hepatic encephalopathy over 6 months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209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9EF983-D834-EA4A-83F4-FA9D989D79F9}"/>
              </a:ext>
            </a:extLst>
          </p:cNvPr>
          <p:cNvSpPr txBox="1"/>
          <p:nvPr/>
        </p:nvSpPr>
        <p:spPr>
          <a:xfrm>
            <a:off x="1658112" y="-6174"/>
            <a:ext cx="8741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Rifaximin suppresses the growth of oral originating species in the gut microbiome and bacteria with mucin-degrading capacities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9B246A-496F-014A-ABB8-4AA6654C4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803" y="776663"/>
            <a:ext cx="8475973" cy="60694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3261A5-D8BF-2B40-A678-8D2B4394BDD3}"/>
              </a:ext>
            </a:extLst>
          </p:cNvPr>
          <p:cNvSpPr txBox="1"/>
          <p:nvPr/>
        </p:nvSpPr>
        <p:spPr>
          <a:xfrm>
            <a:off x="6608064" y="6167031"/>
            <a:ext cx="5632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Patel VC, Lee S, Edwards LAE,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Shoaie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 and Shawcross D 2020 (manuscript in preparation)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07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latin typeface="+mj-lt"/>
              </a:rPr>
              <a:t>Modulating the gut microbiota in cirrhosis to prevent HE</a:t>
            </a:r>
            <a:r>
              <a:rPr lang="en-GB" sz="2800" b="1" dirty="0">
                <a:latin typeface="+mj-lt"/>
              </a:rPr>
              <a:t/>
            </a:r>
            <a:br>
              <a:rPr lang="en-GB" sz="2800" b="1" dirty="0">
                <a:latin typeface="+mj-lt"/>
              </a:rPr>
            </a:br>
            <a:endParaRPr lang="en-GB" sz="2800" b="1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GB" sz="1800" b="1" dirty="0"/>
          </a:p>
          <a:p>
            <a:r>
              <a:rPr lang="en-GB" sz="2400" b="1" dirty="0"/>
              <a:t>Lactulose</a:t>
            </a:r>
          </a:p>
          <a:p>
            <a:endParaRPr lang="en-GB" sz="2400" b="1" dirty="0"/>
          </a:p>
          <a:p>
            <a:r>
              <a:rPr lang="en-GB" sz="2400" b="1" dirty="0"/>
              <a:t>Rifaximin</a:t>
            </a:r>
          </a:p>
          <a:p>
            <a:pPr marL="0" indent="0">
              <a:buNone/>
            </a:pPr>
            <a:endParaRPr lang="en-GB" sz="2400" b="1" dirty="0"/>
          </a:p>
          <a:p>
            <a:r>
              <a:rPr lang="en-GB" sz="2400" b="1" dirty="0">
                <a:solidFill>
                  <a:srgbClr val="FFFF00"/>
                </a:solidFill>
              </a:rPr>
              <a:t>Faecal microbiota transplantation</a:t>
            </a:r>
          </a:p>
          <a:p>
            <a:endParaRPr lang="en-GB" sz="1800" b="1" dirty="0"/>
          </a:p>
          <a:p>
            <a:endParaRPr lang="en-GB" sz="1800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587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997" y="927022"/>
            <a:ext cx="6723762" cy="4995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1388" y="6286048"/>
            <a:ext cx="3323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Bajaj JS et al. Hepatology 2017;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66(6): 1727–1738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Bajaj JS et al. Gastro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 May;156(6):1921-1923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191655-3A6A-F54E-9507-AE0D7B28B4BA}"/>
              </a:ext>
            </a:extLst>
          </p:cNvPr>
          <p:cNvGrpSpPr/>
          <p:nvPr/>
        </p:nvGrpSpPr>
        <p:grpSpPr>
          <a:xfrm>
            <a:off x="8063803" y="874379"/>
            <a:ext cx="2836232" cy="5836815"/>
            <a:chOff x="6511122" y="924712"/>
            <a:chExt cx="2529867" cy="50564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1139B69-9274-4DBD-B1AB-A6FDEB5C9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5101" y="924712"/>
              <a:ext cx="2525888" cy="168392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4ACF47-1A9A-4FCD-AF20-8CE50AF0A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1122" y="2607679"/>
              <a:ext cx="2525888" cy="168584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EE2C5F4-AF2B-4B8A-B11F-E7E2BA6D4D14}"/>
                </a:ext>
              </a:extLst>
            </p:cNvPr>
            <p:cNvPicPr/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515101" y="4242229"/>
              <a:ext cx="2525888" cy="17389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  <p:sp>
        <p:nvSpPr>
          <p:cNvPr id="10" name="Rectangle 1">
            <a:extLst>
              <a:ext uri="{FF2B5EF4-FFF2-40B4-BE49-F238E27FC236}">
                <a16:creationId xmlns:a16="http://schemas.microsoft.com/office/drawing/2014/main" id="{028140B4-E07B-467C-8B6B-2FB45E5972A5}"/>
              </a:ext>
            </a:extLst>
          </p:cNvPr>
          <p:cNvSpPr txBox="1">
            <a:spLocks noChangeArrowheads="1"/>
          </p:cNvSpPr>
          <p:nvPr/>
        </p:nvSpPr>
        <p:spPr>
          <a:xfrm>
            <a:off x="1676360" y="874379"/>
            <a:ext cx="6171120" cy="543297"/>
          </a:xfrm>
          <a:prstGeom prst="rect">
            <a:avLst/>
          </a:prstGeom>
        </p:spPr>
        <p:txBody>
          <a:bodyPr lIns="62195" tIns="9599" rIns="62195" bIns="31098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marL="0" marR="0" lvl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92386" algn="l"/>
                <a:tab pos="984769" algn="l"/>
                <a:tab pos="1477156" algn="l"/>
                <a:tab pos="1969541" algn="l"/>
                <a:tab pos="2461925" algn="l"/>
                <a:tab pos="2954312" algn="l"/>
                <a:tab pos="3446696" algn="l"/>
                <a:tab pos="3939081" algn="l"/>
                <a:tab pos="4431467" algn="l"/>
                <a:tab pos="4923852" algn="l"/>
                <a:tab pos="5416237" algn="l"/>
                <a:tab pos="5908622" algn="l"/>
              </a:tabLst>
              <a:defRPr/>
            </a:pPr>
            <a:endParaRPr kumimoji="0" lang="en-GB" sz="2475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C57038-67B8-DD41-AFE5-73CBA591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Safety of FMT administered by enema </a:t>
            </a:r>
          </a:p>
        </p:txBody>
      </p:sp>
    </p:spTree>
    <p:extLst>
      <p:ext uri="{BB962C8B-B14F-4D97-AF65-F5344CB8AC3E}">
        <p14:creationId xmlns:p14="http://schemas.microsoft.com/office/powerpoint/2010/main" val="2649421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B705F4-1FBB-4056-A906-A3A59894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FMT Capsules Are Safe in Hepatic Encephalopathy: A Phase 1, Randomized, Placebo‐Controlled Trial</a:t>
            </a:r>
            <a:br>
              <a:rPr lang="en-GB" sz="2800" b="1" dirty="0"/>
            </a:br>
            <a:endParaRPr lang="en-US" sz="3000" b="1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FF83AA-7664-49DA-B251-F00ABB8369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564" y="1757195"/>
            <a:ext cx="4414437" cy="31920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5ADC91-ADD5-41FD-B685-7CF0A68E5D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024" y="1427667"/>
            <a:ext cx="4652617" cy="40122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496CCE-29D8-46A1-B92E-2764E64CB6CA}"/>
              </a:ext>
            </a:extLst>
          </p:cNvPr>
          <p:cNvSpPr txBox="1"/>
          <p:nvPr/>
        </p:nvSpPr>
        <p:spPr>
          <a:xfrm>
            <a:off x="7217234" y="6561496"/>
            <a:ext cx="3082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Bajaj JS et al Hepatology 2019 (in press)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D04CAA-1536-E244-85EA-7A5CFB750F79}"/>
              </a:ext>
            </a:extLst>
          </p:cNvPr>
          <p:cNvSpPr txBox="1"/>
          <p:nvPr/>
        </p:nvSpPr>
        <p:spPr>
          <a:xfrm>
            <a:off x="1740976" y="5600602"/>
            <a:ext cx="8927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with cirrhosis with recurrent HE with MELD &lt;17 on SOC were randomized 1:1 into receiving 15 FMT capsules versus placebo from a single donor enriched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Lachnospiraceae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Ruminococcaceae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52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+mj-lt"/>
              </a:rPr>
              <a:t>PROFIT: </a:t>
            </a:r>
            <a:r>
              <a:rPr lang="en-GB" sz="2400" dirty="0" err="1">
                <a:latin typeface="+mj-lt"/>
              </a:rPr>
              <a:t>PROspective</a:t>
            </a:r>
            <a:r>
              <a:rPr lang="en-GB" sz="2400" dirty="0">
                <a:latin typeface="+mj-lt"/>
              </a:rPr>
              <a:t>, randomised placebo-controlled feasibility trial of Faecal </a:t>
            </a:r>
            <a:r>
              <a:rPr lang="en-GB" sz="2400" dirty="0" err="1">
                <a:latin typeface="+mj-lt"/>
              </a:rPr>
              <a:t>mIcrobiota</a:t>
            </a:r>
            <a:r>
              <a:rPr lang="en-GB" sz="2400" dirty="0">
                <a:latin typeface="+mj-lt"/>
              </a:rPr>
              <a:t> Transplantation in cirrhosis</a:t>
            </a:r>
            <a:endParaRPr lang="en-US" sz="24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lvl="2" indent="0">
              <a:buNone/>
            </a:pPr>
            <a:endParaRPr lang="en-US" dirty="0"/>
          </a:p>
          <a:p>
            <a:pPr marL="0" lvl="2" indent="0">
              <a:buNone/>
            </a:pPr>
            <a:endParaRPr lang="en-US" dirty="0">
              <a:solidFill>
                <a:srgbClr val="0A2D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B0EFB-29AF-FB49-AA2C-2FBC551D24BC}"/>
              </a:ext>
            </a:extLst>
          </p:cNvPr>
          <p:cNvSpPr txBox="1"/>
          <p:nvPr/>
        </p:nvSpPr>
        <p:spPr>
          <a:xfrm>
            <a:off x="332509" y="3206719"/>
            <a:ext cx="1033549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3:1 allocation (single-blinded)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32 patients [24 FMT and 8 placebo]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50g stool in 200mL 0.9% saline with 12.5% glycerol (frozen)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Manufactured in MHRA licensed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Rigorous donor screening including for </a:t>
            </a:r>
            <a:r>
              <a:rPr lang="en-GB" sz="2000" dirty="0">
                <a:solidFill>
                  <a:srgbClr val="002060"/>
                </a:solidFill>
              </a:rPr>
              <a:t>Extended Spectrum Beta-Lactamase (ESBL) producing bacteria</a:t>
            </a:r>
            <a:endParaRPr lang="en-US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Bowel preparation with 2 sachets of </a:t>
            </a:r>
            <a:r>
              <a:rPr lang="en-US" sz="2000" dirty="0" err="1">
                <a:solidFill>
                  <a:srgbClr val="002060"/>
                </a:solidFill>
              </a:rPr>
              <a:t>Moviprep</a:t>
            </a:r>
            <a:endParaRPr lang="en-US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Nasojejunal</a:t>
            </a:r>
            <a:r>
              <a:rPr lang="en-US" sz="2000" dirty="0">
                <a:solidFill>
                  <a:srgbClr val="002060"/>
                </a:solidFill>
              </a:rPr>
              <a:t> instillation at gastroscopy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No antibiotics or rifaximin (for 14 days pre-FMT)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90-day follow-up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8C2602-7C92-4748-8194-1DCE601475E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769" y="1138742"/>
            <a:ext cx="3792588" cy="16052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332820-3C57-D94D-A7A6-108DF9387FB8}"/>
              </a:ext>
            </a:extLst>
          </p:cNvPr>
          <p:cNvSpPr/>
          <p:nvPr/>
        </p:nvSpPr>
        <p:spPr>
          <a:xfrm>
            <a:off x="6264447" y="651077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i="1" dirty="0">
                <a:solidFill>
                  <a:schemeClr val="accent1"/>
                </a:solidFill>
              </a:rPr>
              <a:t>Woodhouse CA et al. BMJ Open </a:t>
            </a:r>
            <a:r>
              <a:rPr lang="en-GB" sz="1400" i="1" dirty="0">
                <a:solidFill>
                  <a:schemeClr val="accent1"/>
                </a:solidFill>
              </a:rPr>
              <a:t>2019;9(2):e023518. </a:t>
            </a:r>
            <a:endParaRPr lang="en-US" sz="1400" i="1" dirty="0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DB411F-DEFE-2D4B-A649-8B40E7B24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032" y="911440"/>
            <a:ext cx="2273968" cy="2839451"/>
          </a:xfrm>
          <a:prstGeom prst="rect">
            <a:avLst/>
          </a:prstGeom>
        </p:spPr>
      </p:pic>
      <p:pic>
        <p:nvPicPr>
          <p:cNvPr id="11" name="Picture 1" descr="Image result for fmt and dysbiosis">
            <a:extLst>
              <a:ext uri="{FF2B5EF4-FFF2-40B4-BE49-F238E27FC236}">
                <a16:creationId xmlns:a16="http://schemas.microsoft.com/office/drawing/2014/main" id="{968E9D56-23E7-BE45-83A7-5147D8B12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68" y="1215129"/>
            <a:ext cx="2215341" cy="147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999527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0151-3A4F-8748-B631-ECC826E6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33788"/>
            <a:ext cx="9144000" cy="720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j-lt"/>
              </a:rPr>
              <a:t>Change in blood ammonia with FMT in patients with cirrhosis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5E8E23-126F-9B49-8DD1-BA20F3E6F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3518" y="991299"/>
            <a:ext cx="5688106" cy="54511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9CD18D-CA06-2045-BD0F-971F70DDCA7A}"/>
              </a:ext>
            </a:extLst>
          </p:cNvPr>
          <p:cNvSpPr txBox="1"/>
          <p:nvPr/>
        </p:nvSpPr>
        <p:spPr>
          <a:xfrm>
            <a:off x="1618130" y="6491165"/>
            <a:ext cx="597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Woodhouse C et al. PROFIT Trial 2019 (unpublished data)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E52F3B7-E1B7-D64A-AA9E-E0BECA717011}"/>
              </a:ext>
            </a:extLst>
          </p:cNvPr>
          <p:cNvSpPr/>
          <p:nvPr/>
        </p:nvSpPr>
        <p:spPr>
          <a:xfrm>
            <a:off x="4120896" y="1463040"/>
            <a:ext cx="1548384" cy="368198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115BD-8A6C-8846-8D6B-6FB396E909B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26" y="5898815"/>
            <a:ext cx="2237874" cy="900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4874612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2AAF00-0F6E-419E-87A2-DCCFF19B8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864" y="914954"/>
            <a:ext cx="7315200" cy="53824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DE0752-F6F4-374D-B260-4F76AA875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FMT reduces </a:t>
            </a:r>
            <a:r>
              <a:rPr lang="en-US" i="1" dirty="0"/>
              <a:t>Enterococcus Faecalis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5615EB-FD97-0847-ADEB-22BC97067E2C}"/>
              </a:ext>
            </a:extLst>
          </p:cNvPr>
          <p:cNvSpPr/>
          <p:nvPr/>
        </p:nvSpPr>
        <p:spPr>
          <a:xfrm>
            <a:off x="1664208" y="6397675"/>
            <a:ext cx="6601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Woodhouse C et al. PROFIT Trial 2019 (unpublished data)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032D8-B69A-5D4B-9484-60EEE9FA607C}"/>
              </a:ext>
            </a:extLst>
          </p:cNvPr>
          <p:cNvSpPr txBox="1"/>
          <p:nvPr/>
        </p:nvSpPr>
        <p:spPr>
          <a:xfrm>
            <a:off x="4803648" y="2377440"/>
            <a:ext cx="117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p=0.02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B124EC-11C4-0341-80E9-1C74206473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26" y="5957873"/>
            <a:ext cx="2237874" cy="900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684350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7859379-3A38-418B-AD47-A2D6D327D1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3649" y="1042546"/>
          <a:ext cx="7444702" cy="5334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Prism 8" r:id="rId3" imgW="4306863" imgH="3086684" progId="Prism8.Document">
                  <p:embed/>
                </p:oleObj>
              </mc:Choice>
              <mc:Fallback>
                <p:oleObj name="Prism 8" r:id="rId3" imgW="4306863" imgH="3086684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7859379-3A38-418B-AD47-A2D6D327D1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3649" y="1042546"/>
                        <a:ext cx="7444702" cy="53345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92F121-5E82-E144-A0E2-5E3B7ACE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FMT reduces </a:t>
            </a:r>
            <a:r>
              <a:rPr lang="en-US" i="1" dirty="0"/>
              <a:t>Enteropathogenic E. coli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6B100-D212-FF44-B799-A8715D85AFB4}"/>
              </a:ext>
            </a:extLst>
          </p:cNvPr>
          <p:cNvSpPr/>
          <p:nvPr/>
        </p:nvSpPr>
        <p:spPr>
          <a:xfrm>
            <a:off x="1652016" y="6519596"/>
            <a:ext cx="6870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Woodhouse C et al. PROFIT Trial 2019 (unpublished data)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5A99FC-3F09-A146-82E9-02EB9A251EA2}"/>
              </a:ext>
            </a:extLst>
          </p:cNvPr>
          <p:cNvSpPr/>
          <p:nvPr/>
        </p:nvSpPr>
        <p:spPr>
          <a:xfrm>
            <a:off x="7400966" y="159841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p=0.0007</a:t>
            </a:r>
            <a:r>
              <a:rPr lang="en-GB" dirty="0"/>
              <a:t>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3FE0AD-5CDE-3D4B-A641-11EFC5CE065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26" y="5773357"/>
            <a:ext cx="2237874" cy="900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2197966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48146" y="179388"/>
            <a:ext cx="11589409" cy="720725"/>
          </a:xfrm>
        </p:spPr>
        <p:txBody>
          <a:bodyPr>
            <a:normAutofit/>
          </a:bodyPr>
          <a:lstStyle/>
          <a:p>
            <a:r>
              <a:rPr lang="en-GB" sz="3600" dirty="0"/>
              <a:t>Prevention top 3 tips!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80009" y="1089025"/>
            <a:ext cx="8423275" cy="48561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800" dirty="0"/>
              <a:t>Avoid hyponatraemia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Bedtime snack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Exercise and build muscle mass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6" y="2777087"/>
            <a:ext cx="3944260" cy="315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/>
          <p:cNvSpPr/>
          <p:nvPr/>
        </p:nvSpPr>
        <p:spPr>
          <a:xfrm>
            <a:off x="1092532" y="5888189"/>
            <a:ext cx="512618" cy="914400"/>
          </a:xfrm>
          <a:prstGeom prst="down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786337" y="5839785"/>
            <a:ext cx="5127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23803" y="6068302"/>
            <a:ext cx="1579418" cy="672029"/>
          </a:xfrm>
          <a:prstGeom prst="rect">
            <a:avLst/>
          </a:prstGeom>
          <a:solidFill>
            <a:srgbClr val="F5B9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Ammonia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E1F740DE-F660-704D-AA7B-89E52B1E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323" y="4204244"/>
            <a:ext cx="3545658" cy="259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B8F4EE-A63E-F849-8F06-1A688835FF51}"/>
              </a:ext>
            </a:extLst>
          </p:cNvPr>
          <p:cNvSpPr/>
          <p:nvPr/>
        </p:nvSpPr>
        <p:spPr>
          <a:xfrm>
            <a:off x="8324603" y="6106697"/>
            <a:ext cx="409302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i="1" dirty="0" err="1"/>
              <a:t>Plank</a:t>
            </a:r>
            <a:r>
              <a:rPr lang="fr-FR" sz="1050" i="1" dirty="0"/>
              <a:t> LD et al. </a:t>
            </a:r>
            <a:r>
              <a:rPr lang="fr-FR" sz="1050" i="1" dirty="0" err="1"/>
              <a:t>Hepatology</a:t>
            </a:r>
            <a:r>
              <a:rPr lang="fr-FR" sz="1050" i="1" dirty="0"/>
              <a:t> 2008;48:557-66.</a:t>
            </a:r>
            <a:endParaRPr lang="en-GB" sz="1050" i="1" dirty="0"/>
          </a:p>
          <a:p>
            <a:r>
              <a:rPr lang="fr-FR" sz="1050" i="1" dirty="0"/>
              <a:t>Swart GR et al. BMJ 1989;299:1202-3.</a:t>
            </a:r>
            <a:endParaRPr lang="en-GB" sz="1050" i="1" dirty="0"/>
          </a:p>
          <a:p>
            <a:r>
              <a:rPr lang="fr-FR" sz="1050" i="1" dirty="0" err="1"/>
              <a:t>Tsien</a:t>
            </a:r>
            <a:r>
              <a:rPr lang="fr-FR" sz="1050" i="1" dirty="0"/>
              <a:t> CD et al. J </a:t>
            </a:r>
            <a:r>
              <a:rPr lang="fr-FR" sz="1050" i="1" dirty="0" err="1"/>
              <a:t>Gastroenterol</a:t>
            </a:r>
            <a:r>
              <a:rPr lang="fr-FR" sz="1050" i="1" dirty="0"/>
              <a:t> </a:t>
            </a:r>
            <a:r>
              <a:rPr lang="fr-FR" sz="1050" i="1" dirty="0" err="1"/>
              <a:t>Hepatol</a:t>
            </a:r>
            <a:r>
              <a:rPr lang="fr-FR" sz="1050" i="1" dirty="0"/>
              <a:t> 2012;27:430-41.</a:t>
            </a:r>
            <a:endParaRPr lang="en-GB" sz="1050" i="1" dirty="0"/>
          </a:p>
        </p:txBody>
      </p:sp>
    </p:spTree>
    <p:extLst>
      <p:ext uri="{BB962C8B-B14F-4D97-AF65-F5344CB8AC3E}">
        <p14:creationId xmlns:p14="http://schemas.microsoft.com/office/powerpoint/2010/main" val="760674442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404384"/>
            <a:ext cx="12192000" cy="72872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+mn-lt"/>
              </a:rPr>
              <a:t>HE: The revolving door</a:t>
            </a:r>
            <a:br>
              <a:rPr lang="en-US" sz="4000" dirty="0">
                <a:latin typeface="+mn-lt"/>
              </a:rPr>
            </a:br>
            <a:r>
              <a:rPr lang="en-GB" sz="2000" dirty="0">
                <a:latin typeface="+mn-lt"/>
              </a:rPr>
              <a:t>HE prophylaxis may confer additional benefits to your cirrhotic patients to keep them at home</a:t>
            </a:r>
            <a:endParaRPr lang="en-US" sz="40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062" y="121950"/>
            <a:ext cx="9014285" cy="515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685573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3553-8F01-664A-8FC5-4FA2BD33B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5B90F"/>
                </a:solidFill>
              </a:rPr>
              <a:t>My 6 ‘golden rules’ in the management of 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3492A-63DC-DA4D-8F92-B0E67EC5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34" y="1089220"/>
            <a:ext cx="8668987" cy="558878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Early identification/diagnosis  - animal naming test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Early referral for liver transplantation in those suitable.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Identify and correct the precipitating factors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Prevention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Avoid hyponatremia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Nutrition (Bedtime snack)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Exercise and build muscle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Stop PPIs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Mediterranean Diet</a:t>
            </a:r>
          </a:p>
          <a:p>
            <a:pPr lvl="2" indent="0">
              <a:buNone/>
            </a:pPr>
            <a:endParaRPr lang="en-GB" i="1" dirty="0">
              <a:solidFill>
                <a:srgbClr val="FF0000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Secondary prevention of HE</a:t>
            </a:r>
          </a:p>
          <a:p>
            <a:pPr marL="727075" lvl="2" indent="-457200">
              <a:buFont typeface="Wingdings" pitchFamily="2" charset="2"/>
              <a:buChar char="v"/>
            </a:pPr>
            <a:r>
              <a:rPr lang="en-GB" i="1" dirty="0">
                <a:solidFill>
                  <a:srgbClr val="FF0000"/>
                </a:solidFill>
                <a:latin typeface="+mn-lt"/>
              </a:rPr>
              <a:t>Lactulose and/or rifaximin</a:t>
            </a:r>
          </a:p>
          <a:p>
            <a:pPr marL="727075" lvl="2" indent="-457200">
              <a:buFont typeface="Wingdings" pitchFamily="2" charset="2"/>
              <a:buChar char="v"/>
            </a:pPr>
            <a:endParaRPr lang="en-GB" i="1" dirty="0">
              <a:solidFill>
                <a:srgbClr val="FF0000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+mn-lt"/>
              </a:rPr>
              <a:t>Intervene early to prevent readmission</a:t>
            </a:r>
          </a:p>
          <a:p>
            <a:pPr marL="457200" lvl="1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A7254-185B-E043-84EF-DAB5BC740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473" y="3221689"/>
            <a:ext cx="4302826" cy="3221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E44E9B-78C7-1346-B2CC-15709C8A96E2}"/>
              </a:ext>
            </a:extLst>
          </p:cNvPr>
          <p:cNvSpPr txBox="1"/>
          <p:nvPr/>
        </p:nvSpPr>
        <p:spPr>
          <a:xfrm>
            <a:off x="10010897" y="5237018"/>
            <a:ext cx="60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1229708350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cl 24.jpg"/>
          <p:cNvPicPr>
            <a:picLocks noChangeAspect="1"/>
          </p:cNvPicPr>
          <p:nvPr/>
        </p:nvPicPr>
        <p:blipFill>
          <a:blip r:embed="rId2"/>
          <a:srcRect b="20769"/>
          <a:stretch>
            <a:fillRect/>
          </a:stretch>
        </p:blipFill>
        <p:spPr>
          <a:xfrm>
            <a:off x="1524000" y="1"/>
            <a:ext cx="10668000" cy="6857701"/>
          </a:xfrm>
          <a:prstGeom prst="rect">
            <a:avLst/>
          </a:prstGeom>
        </p:spPr>
      </p:pic>
      <p:sp>
        <p:nvSpPr>
          <p:cNvPr id="9" name="Rectangle 8"/>
          <p:cNvSpPr>
            <a:spLocks/>
          </p:cNvSpPr>
          <p:nvPr/>
        </p:nvSpPr>
        <p:spPr>
          <a:xfrm>
            <a:off x="0" y="-10101"/>
            <a:ext cx="7188200" cy="6867802"/>
          </a:xfrm>
          <a:prstGeom prst="rect">
            <a:avLst/>
          </a:prstGeom>
          <a:gradFill flip="none" rotWithShape="1">
            <a:gsLst>
              <a:gs pos="0">
                <a:srgbClr val="343C3E"/>
              </a:gs>
              <a:gs pos="100000">
                <a:srgbClr val="FFFFFF">
                  <a:alpha val="0"/>
                </a:srgb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79888" y="265000"/>
            <a:ext cx="8413102" cy="286652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dirty="0">
                <a:solidFill>
                  <a:srgbClr val="FFD800"/>
                </a:solidFill>
                <a:latin typeface="Impact"/>
                <a:cs typeface="Impact"/>
              </a:rPr>
              <a:t>THANK YOU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Impact"/>
              </a:rPr>
              <a:t>Debbie Shawcross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Impact"/>
              </a:rPr>
              <a:t>Professor of Hepatology &amp; Chronic Liver Failure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Impact"/>
              </a:rPr>
              <a:t>Institute of Liver Studies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Impact"/>
              </a:rPr>
              <a:t>King’s College London</a:t>
            </a:r>
          </a:p>
        </p:txBody>
      </p:sp>
      <p:pic>
        <p:nvPicPr>
          <p:cNvPr id="8" name="Picture 7" descr="KCL_box_red pin rg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958" y="5686570"/>
            <a:ext cx="1540042" cy="117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118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KCL UPDATE v4 4x3">
  <a:themeElements>
    <a:clrScheme name="KCL">
      <a:dk1>
        <a:sysClr val="windowText" lastClr="000000"/>
      </a:dk1>
      <a:lt1>
        <a:sysClr val="window" lastClr="FFFFFF"/>
      </a:lt1>
      <a:dk2>
        <a:srgbClr val="0A2D50"/>
      </a:dk2>
      <a:lt2>
        <a:srgbClr val="CDD7DC"/>
      </a:lt2>
      <a:accent1>
        <a:srgbClr val="E2231A"/>
      </a:accent1>
      <a:accent2>
        <a:srgbClr val="FF5F05"/>
      </a:accent2>
      <a:accent3>
        <a:srgbClr val="F5B90F"/>
      </a:accent3>
      <a:accent4>
        <a:srgbClr val="C8E128"/>
      </a:accent4>
      <a:accent5>
        <a:srgbClr val="009EA0"/>
      </a:accent5>
      <a:accent6>
        <a:srgbClr val="005AD2"/>
      </a:accent6>
      <a:hlink>
        <a:srgbClr val="E2231A"/>
      </a:hlink>
      <a:folHlink>
        <a:srgbClr val="E2231A"/>
      </a:folHlink>
    </a:clrScheme>
    <a:fontScheme name="KCL-fonts">
      <a:majorFont>
        <a:latin typeface="Impact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80815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KCL UPDATE v4 4x3">
  <a:themeElements>
    <a:clrScheme name="KCL">
      <a:dk1>
        <a:sysClr val="windowText" lastClr="000000"/>
      </a:dk1>
      <a:lt1>
        <a:sysClr val="window" lastClr="FFFFFF"/>
      </a:lt1>
      <a:dk2>
        <a:srgbClr val="0A2D50"/>
      </a:dk2>
      <a:lt2>
        <a:srgbClr val="CDD7DC"/>
      </a:lt2>
      <a:accent1>
        <a:srgbClr val="E2231A"/>
      </a:accent1>
      <a:accent2>
        <a:srgbClr val="FF5F05"/>
      </a:accent2>
      <a:accent3>
        <a:srgbClr val="F5B90F"/>
      </a:accent3>
      <a:accent4>
        <a:srgbClr val="C8E128"/>
      </a:accent4>
      <a:accent5>
        <a:srgbClr val="009EA0"/>
      </a:accent5>
      <a:accent6>
        <a:srgbClr val="005AD2"/>
      </a:accent6>
      <a:hlink>
        <a:srgbClr val="E2231A"/>
      </a:hlink>
      <a:folHlink>
        <a:srgbClr val="E2231A"/>
      </a:folHlink>
    </a:clrScheme>
    <a:fontScheme name="KCL-fonts">
      <a:majorFont>
        <a:latin typeface="Impact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2000">
              <a:schemeClr val="accent2">
                <a:lumMod val="60000"/>
                <a:lumOff val="40000"/>
                <a:alpha val="60000"/>
              </a:schemeClr>
            </a:gs>
            <a:gs pos="83000">
              <a:schemeClr val="accent1">
                <a:tint val="50000"/>
                <a:shade val="100000"/>
                <a:satMod val="350000"/>
              </a:schemeClr>
            </a:gs>
          </a:gsLst>
        </a:gradFill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6717</TotalTime>
  <Words>1930</Words>
  <Application>Microsoft Office PowerPoint</Application>
  <PresentationFormat>Widescreen</PresentationFormat>
  <Paragraphs>362</Paragraphs>
  <Slides>44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0" baseType="lpstr">
      <vt:lpstr>ＭＳ Ｐゴシック</vt:lpstr>
      <vt:lpstr>Arial</vt:lpstr>
      <vt:lpstr>Arial Narrow</vt:lpstr>
      <vt:lpstr>Calibri</vt:lpstr>
      <vt:lpstr>Calibri Light</vt:lpstr>
      <vt:lpstr>Georgia</vt:lpstr>
      <vt:lpstr>Impact</vt:lpstr>
      <vt:lpstr>Symbol</vt:lpstr>
      <vt:lpstr>Tahoma</vt:lpstr>
      <vt:lpstr>Times New Roman</vt:lpstr>
      <vt:lpstr>Wingdings</vt:lpstr>
      <vt:lpstr>Wingdings 2</vt:lpstr>
      <vt:lpstr>KCL UPDATE v4 4x3</vt:lpstr>
      <vt:lpstr>1_KCL UPDATE v4 4x3</vt:lpstr>
      <vt:lpstr>Office Theme</vt:lpstr>
      <vt:lpstr>Prism 8</vt:lpstr>
      <vt:lpstr> Hepatic Encephalopathy</vt:lpstr>
      <vt:lpstr>Disclosures</vt:lpstr>
      <vt:lpstr>Talk Synopsis</vt:lpstr>
      <vt:lpstr>Mortality rates over 5 years for cirrhotic patients with/without HE </vt:lpstr>
      <vt:lpstr>Overt HE is associated with poor prognosis </vt:lpstr>
      <vt:lpstr>Early referral for liver transplantation</vt:lpstr>
      <vt:lpstr>Covert HE is independently associated with increased risk of hospitalisation</vt:lpstr>
      <vt:lpstr>Covert HE is independently associated with poor survival</vt:lpstr>
      <vt:lpstr>Early diagnosis of hepatic encephalopathy</vt:lpstr>
      <vt:lpstr>PowerPoint Presentation</vt:lpstr>
      <vt:lpstr>The Animal Naming Test: an easy tool for the assessment of HE</vt:lpstr>
      <vt:lpstr>Pathogenesis and precipitating factors</vt:lpstr>
      <vt:lpstr>Ammonia is not a reliable biomarker of HE in cirrhosis but when high is likely to portend a poor prognosis</vt:lpstr>
      <vt:lpstr>Interorgan trafficking of ammonia in health and in cirrhosis</vt:lpstr>
      <vt:lpstr>Ammonia-glutamine-brain swelling hypothesis</vt:lpstr>
      <vt:lpstr>Overt and Covert HE are more frequent in cirrhotic patients with decreased muscle mass and muscle function</vt:lpstr>
      <vt:lpstr>Movement of bacteria from the gut lumen to the liver in health and in cirrhosis generates inflammation</vt:lpstr>
      <vt:lpstr>Precipitating factors</vt:lpstr>
      <vt:lpstr>Hyponatremia and risk of developing encephalopathy</vt:lpstr>
      <vt:lpstr>Treatment Principles</vt:lpstr>
      <vt:lpstr>Acute Hepatic Encephalopathy Algorithm</vt:lpstr>
      <vt:lpstr>PowerPoint Presentation</vt:lpstr>
      <vt:lpstr>HE-specific therapies</vt:lpstr>
      <vt:lpstr> Overview of Current Therapies for HE</vt:lpstr>
      <vt:lpstr>Could the gut microbiome contribute to the development of hepatic encephalopathy?</vt:lpstr>
      <vt:lpstr>‘Gut dysbiosis’ in cirrhosis</vt:lpstr>
      <vt:lpstr>Stool microbial diversity is reduced in cirrhosis</vt:lpstr>
      <vt:lpstr>Modulating the gut microbiota in cirrhosis to prevent HE </vt:lpstr>
      <vt:lpstr>Mechanism of Action of Lactulose in the Gut</vt:lpstr>
      <vt:lpstr>Secondary Prophylaxis of Hepatic Encephalopathy </vt:lpstr>
      <vt:lpstr>Modulating the gut microbiota in cirrhosis to prevent HE </vt:lpstr>
      <vt:lpstr>Selective gut decontamination (rifaximin-α)</vt:lpstr>
      <vt:lpstr>PowerPoint Presentation</vt:lpstr>
      <vt:lpstr>Modulating the gut microbiota in cirrhosis to prevent HE </vt:lpstr>
      <vt:lpstr>Safety of FMT administered by enema </vt:lpstr>
      <vt:lpstr>FMT Capsules Are Safe in Hepatic Encephalopathy: A Phase 1, Randomized, Placebo‐Controlled Trial </vt:lpstr>
      <vt:lpstr>PROFIT: PROspective, randomised placebo-controlled feasibility trial of Faecal mIcrobiota Transplantation in cirrhosis</vt:lpstr>
      <vt:lpstr>Change in blood ammonia with FMT in patients with cirrhosis</vt:lpstr>
      <vt:lpstr>FMT reduces Enterococcus Faecalis</vt:lpstr>
      <vt:lpstr>FMT reduces Enteropathogenic E. coli</vt:lpstr>
      <vt:lpstr>Prevention top 3 tips!</vt:lpstr>
      <vt:lpstr>HE: The revolving door HE prophylaxis may confer additional benefits to your cirrhotic patients to keep them at home</vt:lpstr>
      <vt:lpstr>My 6 ‘golden rules’ in the management of HE</vt:lpstr>
      <vt:lpstr>PowerPoint Presentation</vt:lpstr>
    </vt:vector>
  </TitlesOfParts>
  <Company>DAY 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 1</dc:creator>
  <cp:lastModifiedBy>Will Gelson</cp:lastModifiedBy>
  <cp:revision>239</cp:revision>
  <dcterms:created xsi:type="dcterms:W3CDTF">2015-05-18T09:02:19Z</dcterms:created>
  <dcterms:modified xsi:type="dcterms:W3CDTF">2020-11-17T09:40:28Z</dcterms:modified>
</cp:coreProperties>
</file>