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70" r:id="rId4"/>
    <p:sldId id="268" r:id="rId5"/>
    <p:sldId id="258" r:id="rId6"/>
    <p:sldId id="273" r:id="rId7"/>
    <p:sldId id="259" r:id="rId8"/>
    <p:sldId id="260" r:id="rId9"/>
    <p:sldId id="274" r:id="rId10"/>
    <p:sldId id="271" r:id="rId11"/>
    <p:sldId id="261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6F990-7103-4F8A-8460-806A3BB88742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87A17-7401-4FAF-8DD9-1E390D3D30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550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  <p:custDataLst>
              <p:tags r:id="rId1"/>
            </p:custDataLst>
          </p:nvPr>
        </p:nvSpPr>
        <p:spPr>
          <a:ln cap="flat">
            <a:headEnd type="none" w="med" len="med"/>
            <a:tailEnd type="none" w="med" len="med"/>
          </a:ln>
        </p:spPr>
      </p:sp>
      <p:sp>
        <p:nvSpPr>
          <p:cNvPr id="6147" name="Notes Placeholder 2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Helvetica" charset="0"/>
                <a:ea typeface="ＭＳ Ｐゴシック" pitchFamily="34" charset="-128"/>
              </a:rPr>
              <a:t>Figure </a:t>
            </a:r>
            <a:r>
              <a:rPr lang="en-US" altLang="en-US" sz="1300" b="1">
                <a:latin typeface="Helvetica" charset="0"/>
                <a:ea typeface="ＭＳ Ｐゴシック" pitchFamily="34" charset="-128"/>
              </a:rPr>
              <a:t>Legend</a:t>
            </a:r>
            <a:r>
              <a:rPr lang="en-US" altLang="en-US" b="1">
                <a:latin typeface="Helvetica" charset="0"/>
                <a:ea typeface="ＭＳ Ｐゴシック" pitchFamily="34" charset="-128"/>
              </a:rPr>
              <a:t>:</a:t>
            </a:r>
          </a:p>
          <a:p>
            <a:r>
              <a:rPr lang="en-US" altLang="en-US">
                <a:latin typeface="Helvetica" charset="0"/>
                <a:cs typeface="Helvetica" charset="0"/>
              </a:rPr>
              <a:t>Rebalanced hemostasis in chronic liver disease. Primary hemostasis: high VWF levels and low ADAMTS 13 levels counteract defects in primary hemostasis. Coagulation: reduced levels of procoagulant factors are balanced by a parallel decline in anticoagulant factors. Fibrinolysis: fibrinolysis is rebalanced by parallel changes in profibrinolytic and antifibrinolytis proteins. VWF indicates von Willibrand factor; ADAMTS 13, a disintegrin &amp; metalloproteinase with thrombospondin type 1 motif 13; PC, protein C; PS, protein S; AT, antithrombin; * does not occur consistently in chronic liver disease; and **end-stage liver disease.
</a:t>
            </a:r>
          </a:p>
        </p:txBody>
      </p:sp>
      <p:sp>
        <p:nvSpPr>
          <p:cNvPr id="6148" name="Slide Number Placeholder 3"/>
          <p:cNvSpPr>
            <a:spLocks noGrp="1" noChangeArrowheads="1"/>
          </p:cNvSpPr>
          <p:nvPr>
            <p:ph type="sldNum" sz="quarter" idx="5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2BABE92-EAE1-474A-A390-1DE9A7D6234F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87A17-7401-4FAF-8DD9-1E390D3D300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346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175"/>
            <a:ext cx="9144000" cy="377825"/>
          </a:xfrm>
        </p:spPr>
        <p:txBody>
          <a:bodyPr/>
          <a:lstStyle>
            <a:lvl1pPr eaLnBrk="0" hangingPunct="0">
              <a:defRPr sz="1000"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12928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2CEF96-16D1-49D5-A45F-57093258F4B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754642-F2D2-4015-A2CE-B451DCE5D988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bjh.15167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Coagulation and liver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Will Thomas (Consultant Haematologist) &amp; Stephen MacDonald (Clinical Scientist)</a:t>
            </a:r>
          </a:p>
          <a:p>
            <a:endParaRPr lang="en-GB" dirty="0"/>
          </a:p>
          <a:p>
            <a:r>
              <a:rPr lang="en-GB" dirty="0" smtClean="0"/>
              <a:t>Cambridge Liver Symposium 6</a:t>
            </a:r>
            <a:r>
              <a:rPr lang="en-GB" baseline="30000" dirty="0" smtClean="0"/>
              <a:t>th</a:t>
            </a:r>
            <a:r>
              <a:rPr lang="en-GB" dirty="0" smtClean="0"/>
              <a:t> November 2020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5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Impaired synthetic function in CLD</a:t>
            </a:r>
          </a:p>
          <a:p>
            <a:pPr lvl="1"/>
            <a:r>
              <a:rPr lang="en-GB" dirty="0" smtClean="0"/>
              <a:t>Thrombocytopenia (portal hypertension)</a:t>
            </a:r>
          </a:p>
          <a:p>
            <a:pPr lvl="1"/>
            <a:r>
              <a:rPr lang="en-GB" dirty="0" smtClean="0"/>
              <a:t>Increased PT (INR)</a:t>
            </a:r>
          </a:p>
          <a:p>
            <a:pPr lvl="1"/>
            <a:r>
              <a:rPr lang="en-GB" dirty="0" smtClean="0"/>
              <a:t>+/- increased </a:t>
            </a:r>
            <a:r>
              <a:rPr lang="en-GB" dirty="0" err="1" smtClean="0"/>
              <a:t>aPTT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Decreased fibrinogen</a:t>
            </a:r>
          </a:p>
          <a:p>
            <a:pPr lvl="1"/>
            <a:r>
              <a:rPr lang="en-GB" dirty="0" smtClean="0"/>
              <a:t>FBC: Increased MCV and anaemia </a:t>
            </a:r>
          </a:p>
          <a:p>
            <a:pPr lvl="1"/>
            <a:endParaRPr lang="en-GB" dirty="0"/>
          </a:p>
          <a:p>
            <a:pPr lvl="1"/>
            <a:r>
              <a:rPr lang="en-GB" i="1" dirty="0" smtClean="0"/>
              <a:t>But these are only the tests we measure</a:t>
            </a:r>
          </a:p>
          <a:p>
            <a:pPr lvl="2"/>
            <a:r>
              <a:rPr lang="en-GB" i="1" dirty="0" smtClean="0"/>
              <a:t>e.g. </a:t>
            </a:r>
            <a:r>
              <a:rPr lang="en-GB" i="1" dirty="0" err="1" smtClean="0"/>
              <a:t>antithrombin</a:t>
            </a:r>
            <a:r>
              <a:rPr lang="en-GB" i="1" dirty="0" smtClean="0"/>
              <a:t>/protein C and S</a:t>
            </a:r>
          </a:p>
          <a:p>
            <a:pPr lvl="2"/>
            <a:endParaRPr lang="en-GB" i="1" dirty="0" smtClean="0"/>
          </a:p>
          <a:p>
            <a:pPr lvl="1"/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44824"/>
            <a:ext cx="2448272" cy="319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645333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Kujovich</a:t>
            </a:r>
            <a:r>
              <a:rPr lang="en-GB" dirty="0" smtClean="0"/>
              <a:t>, </a:t>
            </a:r>
            <a:r>
              <a:rPr lang="en-GB" dirty="0" err="1" smtClean="0"/>
              <a:t>Hematology</a:t>
            </a:r>
            <a:r>
              <a:rPr lang="en-GB" dirty="0" smtClean="0"/>
              <a:t>, 2015, 243-9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64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2">
            <a:extLst>
              <a:ext uri="{FF2B5EF4-FFF2-40B4-BE49-F238E27FC236}">
                <a16:creationId xmlns:a16="http://schemas.microsoft.com/office/drawing/2014/main" xmlns="" id="{75E32D03-773B-4536-8F44-2DFFFADCCB00}"/>
              </a:ext>
            </a:extLst>
          </p:cNvPr>
          <p:cNvSpPr txBox="1"/>
          <p:nvPr/>
        </p:nvSpPr>
        <p:spPr bwMode="auto">
          <a:xfrm>
            <a:off x="-13282" y="817315"/>
            <a:ext cx="8013898" cy="24923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254000" tIns="63500" rIns="127000" bIns="0"/>
          <a:lstStyle/>
          <a:p>
            <a:pPr>
              <a:buSzTx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/>
                <a:sym typeface="Wingdings" charset="2"/>
              </a:defRPr>
            </a:pPr>
            <a:r>
              <a:rPr lang="en-US" sz="1300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                                           </a:t>
            </a:r>
            <a:r>
              <a:rPr 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Coagulopathy in liver disease: a balancing act</a:t>
            </a:r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xmlns="" id="{6C073D76-5A2B-46B8-AC0D-5812AF1F8F25}"/>
              </a:ext>
            </a:extLst>
          </p:cNvPr>
          <p:cNvSpPr txBox="1"/>
          <p:nvPr/>
        </p:nvSpPr>
        <p:spPr bwMode="auto">
          <a:xfrm>
            <a:off x="3246297" y="5994072"/>
            <a:ext cx="4102100" cy="33178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254000" tIns="0" rIns="0" bIns="63500"/>
          <a:lstStyle/>
          <a:p>
            <a:pPr>
              <a:spcBef>
                <a:spcPct val="20000"/>
              </a:spcBef>
              <a:buSzTx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/>
                <a:sym typeface="Wingdings" charset="2"/>
              </a:defRPr>
            </a:pP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Jody L.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Kujovich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, Coagulopathy in liver disease: a balancing act, Hematology Am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Soc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Hematol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Educ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Program, 2015, Figure 2.</a:t>
            </a:r>
          </a:p>
        </p:txBody>
      </p:sp>
      <p:sp>
        <p:nvSpPr>
          <p:cNvPr id="3076" name="TextBox 11"/>
          <p:cNvSpPr>
            <a:spLocks noChangeArrowheads="1"/>
          </p:cNvSpPr>
          <p:nvPr/>
        </p:nvSpPr>
        <p:spPr bwMode="auto">
          <a:xfrm>
            <a:off x="0" y="5305425"/>
            <a:ext cx="914400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0" bIns="635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200" b="1">
              <a:latin typeface="Helvetica" charset="0"/>
            </a:endParaRPr>
          </a:p>
        </p:txBody>
      </p:sp>
      <p:sp>
        <p:nvSpPr>
          <p:cNvPr id="5125" name="Footer Placeholder 3"/>
          <p:cNvSpPr/>
          <p:nvPr/>
        </p:nvSpPr>
        <p:spPr>
          <a:xfrm>
            <a:off x="0" y="6464300"/>
            <a:ext cx="3232150" cy="4191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180000" tIns="0" rIns="180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Aft>
                <a:spcPts val="600"/>
              </a:spcAft>
            </a:pPr>
            <a:r>
              <a:rPr lang="en-US" altLang="en-US" sz="1000">
                <a:solidFill>
                  <a:srgbClr val="2A2A2A"/>
                </a:solidFill>
              </a:rPr>
              <a:t>Copyright © 2020 American Society of Hematology </a:t>
            </a:r>
          </a:p>
        </p:txBody>
      </p:sp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6418263"/>
            <a:ext cx="300513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New pictu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25926"/>
            <a:ext cx="4877346" cy="445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348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does this all matter?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Haematology ST3 on the first Friday of August…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4" name="51D55998-0FE7-41A3-A16A-0CFAD78B41D7" descr="51D55998-0FE7-41A3-A16A-0CFAD78B41D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2561" y="3293942"/>
            <a:ext cx="3528053" cy="264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3928" y="2924944"/>
            <a:ext cx="46085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Patient with CLD needs a radiologically guided drain for a axillary abscess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INR 1.6 and platelets 49x10*9/l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Hepatology SHO called the haematology </a:t>
            </a:r>
            <a:r>
              <a:rPr lang="en-GB" dirty="0" err="1" smtClean="0"/>
              <a:t>reg</a:t>
            </a:r>
            <a:r>
              <a:rPr lang="en-GB" dirty="0" smtClean="0"/>
              <a:t> to ask for platelets (x1 unit) and plasma (4 units)</a:t>
            </a:r>
            <a:endParaRPr lang="en-GB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421213" cy="394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53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INR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test designed to standardise warfarin dosing across different sites and different laboratories where different reagents and analysers are worked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78193"/>
            <a:ext cx="46958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9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3578351" cy="53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67418"/>
            <a:ext cx="4696148" cy="522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60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1 trial and 24 observational studies of patients undergoing procedures (liver biopsy, CVP lines, bronchoscopy)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687705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29" y="5229200"/>
            <a:ext cx="7239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00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8" y="764704"/>
            <a:ext cx="68865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2" y="4118421"/>
            <a:ext cx="70580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598" y="5877272"/>
            <a:ext cx="7056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Coagulation markers may be a proxy for liver fibrosis and portal hypertension which are risk factors for bleeding</a:t>
            </a:r>
            <a:endParaRPr lang="en-GB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2996952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Pre- and post- study using transfusion thresholds of INR &gt;1.5 &amp; platelets &lt;25 v INR &gt;2.0 &amp; platelets &lt;50 in 1740 patients needing liver biopsy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300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TEG and ROTEM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394720" cy="4389120"/>
          </a:xfrm>
        </p:spPr>
        <p:txBody>
          <a:bodyPr/>
          <a:lstStyle/>
          <a:p>
            <a:r>
              <a:rPr lang="en-GB" dirty="0" smtClean="0"/>
              <a:t>Pin and cup</a:t>
            </a:r>
          </a:p>
          <a:p>
            <a:r>
              <a:rPr lang="en-GB" dirty="0" smtClean="0"/>
              <a:t>Movement of one or the other</a:t>
            </a:r>
          </a:p>
          <a:p>
            <a:r>
              <a:rPr lang="en-GB" dirty="0" smtClean="0"/>
              <a:t>Machine detects formation of a clot</a:t>
            </a:r>
          </a:p>
          <a:p>
            <a:r>
              <a:rPr lang="en-GB" dirty="0" smtClean="0"/>
              <a:t>Whole blood</a:t>
            </a:r>
          </a:p>
          <a:p>
            <a:r>
              <a:rPr lang="en-GB" dirty="0" smtClean="0"/>
              <a:t>Near to the patient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88840"/>
            <a:ext cx="5021374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69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Trial of TEC v conventional </a:t>
            </a:r>
            <a:r>
              <a:rPr lang="en-GB" sz="2800" dirty="0" err="1" smtClean="0"/>
              <a:t>coag</a:t>
            </a:r>
            <a:r>
              <a:rPr lang="en-GB" sz="2800" dirty="0" smtClean="0"/>
              <a:t> tests (CCT) for patients with liver disease needing an invasive procedure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60 patients</a:t>
            </a:r>
          </a:p>
          <a:p>
            <a:r>
              <a:rPr lang="en-GB" dirty="0" smtClean="0"/>
              <a:t>RCT – between TEG and CCT</a:t>
            </a:r>
          </a:p>
          <a:p>
            <a:r>
              <a:rPr lang="en-GB" dirty="0" smtClean="0"/>
              <a:t>All patients CLD with platelets &lt;50x10*9/l and/or INR &gt;1.8</a:t>
            </a:r>
          </a:p>
          <a:p>
            <a:r>
              <a:rPr lang="en-GB" dirty="0" smtClean="0"/>
              <a:t>All patients had procedures</a:t>
            </a:r>
          </a:p>
          <a:p>
            <a:r>
              <a:rPr lang="en-GB" dirty="0" smtClean="0"/>
              <a:t>Endpoints: bleeding and blood product use</a:t>
            </a:r>
          </a:p>
          <a:p>
            <a:r>
              <a:rPr lang="en-GB" dirty="0" smtClean="0"/>
              <a:t>Outcome:</a:t>
            </a:r>
          </a:p>
          <a:p>
            <a:pPr lvl="1"/>
            <a:r>
              <a:rPr lang="en-GB" dirty="0" smtClean="0"/>
              <a:t>16% (TEG) transfused v 100% (CCT)</a:t>
            </a:r>
          </a:p>
          <a:p>
            <a:pPr lvl="1"/>
            <a:r>
              <a:rPr lang="en-GB" dirty="0" smtClean="0"/>
              <a:t>1 patient bled after large </a:t>
            </a:r>
            <a:r>
              <a:rPr lang="en-GB" dirty="0" err="1" smtClean="0"/>
              <a:t>vol</a:t>
            </a:r>
            <a:r>
              <a:rPr lang="en-GB" dirty="0" smtClean="0"/>
              <a:t> paracentesis (CCT)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6093296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De </a:t>
            </a:r>
            <a:r>
              <a:rPr lang="en-GB" sz="1200" dirty="0" err="1"/>
              <a:t>Pietri</a:t>
            </a:r>
            <a:r>
              <a:rPr lang="en-GB" sz="1200" dirty="0"/>
              <a:t> L, </a:t>
            </a:r>
            <a:r>
              <a:rPr lang="en-GB" sz="1200" dirty="0" err="1"/>
              <a:t>Bianchini</a:t>
            </a:r>
            <a:r>
              <a:rPr lang="en-GB" sz="1200" dirty="0"/>
              <a:t> M, </a:t>
            </a:r>
            <a:r>
              <a:rPr lang="en-GB" sz="1200" dirty="0" err="1"/>
              <a:t>Montalti</a:t>
            </a:r>
            <a:r>
              <a:rPr lang="en-GB" sz="1200" dirty="0"/>
              <a:t> R, De Maria N, Di </a:t>
            </a:r>
            <a:r>
              <a:rPr lang="en-GB" sz="1200" dirty="0" err="1"/>
              <a:t>Maira</a:t>
            </a:r>
            <a:r>
              <a:rPr lang="en-GB" sz="1200" dirty="0"/>
              <a:t> T, </a:t>
            </a:r>
            <a:r>
              <a:rPr lang="en-GB" sz="1200" dirty="0" err="1"/>
              <a:t>Begliomini</a:t>
            </a:r>
            <a:r>
              <a:rPr lang="en-GB" sz="1200" dirty="0"/>
              <a:t> B, </a:t>
            </a:r>
            <a:r>
              <a:rPr lang="en-GB" sz="1200" dirty="0" err="1"/>
              <a:t>Gerunda</a:t>
            </a:r>
            <a:r>
              <a:rPr lang="en-GB" sz="1200" dirty="0"/>
              <a:t> GE, di Benedetto F, Garcia-</a:t>
            </a:r>
            <a:r>
              <a:rPr lang="en-GB" sz="1200" dirty="0" err="1"/>
              <a:t>Tsao</a:t>
            </a:r>
            <a:r>
              <a:rPr lang="en-GB" sz="1200" dirty="0"/>
              <a:t> G, Villa E. </a:t>
            </a:r>
            <a:r>
              <a:rPr lang="en-GB" sz="1200" dirty="0" err="1"/>
              <a:t>Thrombelastography</a:t>
            </a:r>
            <a:r>
              <a:rPr lang="en-GB" sz="1200" dirty="0"/>
              <a:t>-guided blood product use before invasive procedures in cirrhosis with severe coagulopathy: A randomized, controlled trial. Hepatology. 2016 Feb;63(2):566-73. </a:t>
            </a:r>
          </a:p>
        </p:txBody>
      </p:sp>
    </p:spTree>
    <p:extLst>
      <p:ext uri="{BB962C8B-B14F-4D97-AF65-F5344CB8AC3E}">
        <p14:creationId xmlns:p14="http://schemas.microsoft.com/office/powerpoint/2010/main" val="21467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BCSH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68865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6381328"/>
            <a:ext cx="85689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Green, L., Bolton‐Maggs, P., Beattie, C., Cardigan, R., </a:t>
            </a:r>
            <a:r>
              <a:rPr lang="en-GB" sz="900" dirty="0" err="1"/>
              <a:t>Kallis</a:t>
            </a:r>
            <a:r>
              <a:rPr lang="en-GB" sz="900" dirty="0"/>
              <a:t>, Y., Stanworth, S.J., Thachil, J. and Zahra, S. (2018), British Society of Haematology Guidelines on the spectrum of fresh frozen plasma and cryoprecipitate products: their handling and use in various patient groups in the absence of major bleeding. Br J </a:t>
            </a:r>
            <a:r>
              <a:rPr lang="en-GB" sz="900" dirty="0" err="1"/>
              <a:t>Haematol</a:t>
            </a:r>
            <a:r>
              <a:rPr lang="en-GB" sz="900" dirty="0"/>
              <a:t>, 181: 54-67. doi:</a:t>
            </a:r>
            <a:r>
              <a:rPr lang="en-GB" sz="900" dirty="0">
                <a:hlinkClick r:id="rId3"/>
              </a:rPr>
              <a:t>10.1111/bjh.15167</a:t>
            </a:r>
            <a:endParaRPr lang="en-GB" sz="9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30974"/>
            <a:ext cx="68008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0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CUH IR recommendations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8850583" cy="20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99" y="4149080"/>
            <a:ext cx="8657605" cy="221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0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Current coagulation tests are rather limited and correlate poorly with risk</a:t>
            </a:r>
          </a:p>
          <a:p>
            <a:endParaRPr lang="en-GB" dirty="0"/>
          </a:p>
          <a:p>
            <a:r>
              <a:rPr lang="en-GB" dirty="0" smtClean="0"/>
              <a:t>Currently don’t have a test that predicts bleeding</a:t>
            </a:r>
          </a:p>
          <a:p>
            <a:endParaRPr lang="en-GB" dirty="0"/>
          </a:p>
          <a:p>
            <a:r>
              <a:rPr lang="en-GB" dirty="0" smtClean="0"/>
              <a:t>We should try and have local protocols based on pragmatic values and harmonise practice</a:t>
            </a:r>
          </a:p>
          <a:p>
            <a:pPr lvl="1"/>
            <a:r>
              <a:rPr lang="en-GB" dirty="0" smtClean="0"/>
              <a:t>Saves on wasted resources transfusing FFP</a:t>
            </a:r>
          </a:p>
          <a:p>
            <a:pPr lvl="1"/>
            <a:r>
              <a:rPr lang="en-GB" dirty="0" smtClean="0"/>
              <a:t>Benefits and harms of FFP and platelets need RCT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30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</TotalTime>
  <Words>650</Words>
  <Application>Microsoft Office PowerPoint</Application>
  <PresentationFormat>On-screen Show (4:3)</PresentationFormat>
  <Paragraphs>63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Coagulation and liver disease</vt:lpstr>
      <vt:lpstr>Introduction</vt:lpstr>
      <vt:lpstr>PowerPoint Presentation</vt:lpstr>
      <vt:lpstr>Why does this all matter?</vt:lpstr>
      <vt:lpstr>The INR</vt:lpstr>
      <vt:lpstr>PowerPoint Presentation</vt:lpstr>
      <vt:lpstr>PowerPoint Presentation</vt:lpstr>
      <vt:lpstr>PowerPoint Presentation</vt:lpstr>
      <vt:lpstr>TEG and ROTEM</vt:lpstr>
      <vt:lpstr>Trial of TEC v conventional coag tests (CCT) for patients with liver disease needing an invasive procedure</vt:lpstr>
      <vt:lpstr>BCSH guidance</vt:lpstr>
      <vt:lpstr>CUH IR recommendations</vt:lpstr>
      <vt:lpstr>Summary</vt:lpstr>
    </vt:vector>
  </TitlesOfParts>
  <Company>Cambridge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Coagulation and liver disease</dc:title>
  <dc:creator>Thomas, William</dc:creator>
  <cp:lastModifiedBy>Thomas, William</cp:lastModifiedBy>
  <cp:revision>14</cp:revision>
  <dcterms:created xsi:type="dcterms:W3CDTF">2020-10-30T13:15:50Z</dcterms:created>
  <dcterms:modified xsi:type="dcterms:W3CDTF">2020-10-30T15:35:34Z</dcterms:modified>
</cp:coreProperties>
</file>